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78" r:id="rId23"/>
    <p:sldId id="282" r:id="rId24"/>
    <p:sldId id="281" r:id="rId25"/>
    <p:sldId id="280" r:id="rId26"/>
    <p:sldId id="283" r:id="rId27"/>
    <p:sldId id="279" r:id="rId28"/>
    <p:sldId id="284" r:id="rId29"/>
    <p:sldId id="285" r:id="rId30"/>
    <p:sldId id="286" r:id="rId31"/>
    <p:sldId id="287"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44BB"/>
    <a:srgbClr val="44BBAA"/>
    <a:srgbClr val="BB44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8" y="3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lstStyle>
            <a:lvl1pPr>
              <a:defRPr sz="36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6D3EA8-05FA-4B24-AF15-1B7D24AD72FF}" type="datetimeFigureOut">
              <a:rPr lang="en-US" smtClean="0"/>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87464-6F84-4236-8317-730CD6A76CFF}" type="slidenum">
              <a:rPr lang="en-US" smtClean="0"/>
              <a:t>‹#›</a:t>
            </a:fld>
            <a:endParaRPr lang="en-US"/>
          </a:p>
        </p:txBody>
      </p:sp>
    </p:spTree>
    <p:extLst>
      <p:ext uri="{BB962C8B-B14F-4D97-AF65-F5344CB8AC3E}">
        <p14:creationId xmlns:p14="http://schemas.microsoft.com/office/powerpoint/2010/main" val="296047619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6D3EA8-05FA-4B24-AF15-1B7D24AD72FF}" type="datetimeFigureOut">
              <a:rPr lang="en-US" smtClean="0"/>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87464-6F84-4236-8317-730CD6A76CFF}" type="slidenum">
              <a:rPr lang="en-US" smtClean="0"/>
              <a:t>‹#›</a:t>
            </a:fld>
            <a:endParaRPr lang="en-US"/>
          </a:p>
        </p:txBody>
      </p:sp>
    </p:spTree>
    <p:extLst>
      <p:ext uri="{BB962C8B-B14F-4D97-AF65-F5344CB8AC3E}">
        <p14:creationId xmlns:p14="http://schemas.microsoft.com/office/powerpoint/2010/main" val="1034609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6D3EA8-05FA-4B24-AF15-1B7D24AD72FF}" type="datetimeFigureOut">
              <a:rPr lang="en-US" smtClean="0"/>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87464-6F84-4236-8317-730CD6A76CFF}" type="slidenum">
              <a:rPr lang="en-US" smtClean="0"/>
              <a:t>‹#›</a:t>
            </a:fld>
            <a:endParaRPr lang="en-US"/>
          </a:p>
        </p:txBody>
      </p:sp>
    </p:spTree>
    <p:extLst>
      <p:ext uri="{BB962C8B-B14F-4D97-AF65-F5344CB8AC3E}">
        <p14:creationId xmlns:p14="http://schemas.microsoft.com/office/powerpoint/2010/main" val="319797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6D3EA8-05FA-4B24-AF15-1B7D24AD72FF}" type="datetimeFigureOut">
              <a:rPr lang="en-US" smtClean="0"/>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87464-6F84-4236-8317-730CD6A76CFF}" type="slidenum">
              <a:rPr lang="en-US" smtClean="0"/>
              <a:t>‹#›</a:t>
            </a:fld>
            <a:endParaRPr lang="en-US"/>
          </a:p>
        </p:txBody>
      </p:sp>
    </p:spTree>
    <p:extLst>
      <p:ext uri="{BB962C8B-B14F-4D97-AF65-F5344CB8AC3E}">
        <p14:creationId xmlns:p14="http://schemas.microsoft.com/office/powerpoint/2010/main" val="625327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6D3EA8-05FA-4B24-AF15-1B7D24AD72FF}" type="datetimeFigureOut">
              <a:rPr lang="en-US" smtClean="0"/>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87464-6F84-4236-8317-730CD6A76CFF}" type="slidenum">
              <a:rPr lang="en-US" smtClean="0"/>
              <a:t>‹#›</a:t>
            </a:fld>
            <a:endParaRPr lang="en-US"/>
          </a:p>
        </p:txBody>
      </p:sp>
    </p:spTree>
    <p:extLst>
      <p:ext uri="{BB962C8B-B14F-4D97-AF65-F5344CB8AC3E}">
        <p14:creationId xmlns:p14="http://schemas.microsoft.com/office/powerpoint/2010/main" val="1944192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6D3EA8-05FA-4B24-AF15-1B7D24AD72FF}" type="datetimeFigureOut">
              <a:rPr lang="en-US" smtClean="0"/>
              <a:t>9/22/2015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87464-6F84-4236-8317-730CD6A76CFF}" type="slidenum">
              <a:rPr lang="en-US" smtClean="0"/>
              <a:t>‹#›</a:t>
            </a:fld>
            <a:endParaRPr lang="en-US"/>
          </a:p>
        </p:txBody>
      </p:sp>
    </p:spTree>
    <p:extLst>
      <p:ext uri="{BB962C8B-B14F-4D97-AF65-F5344CB8AC3E}">
        <p14:creationId xmlns:p14="http://schemas.microsoft.com/office/powerpoint/2010/main" val="31096004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6D3EA8-05FA-4B24-AF15-1B7D24AD72FF}" type="datetimeFigureOut">
              <a:rPr lang="en-US" smtClean="0"/>
              <a:t>9/22/2015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687464-6F84-4236-8317-730CD6A76CFF}" type="slidenum">
              <a:rPr lang="en-US" smtClean="0"/>
              <a:t>‹#›</a:t>
            </a:fld>
            <a:endParaRPr lang="en-US"/>
          </a:p>
        </p:txBody>
      </p:sp>
    </p:spTree>
    <p:extLst>
      <p:ext uri="{BB962C8B-B14F-4D97-AF65-F5344CB8AC3E}">
        <p14:creationId xmlns:p14="http://schemas.microsoft.com/office/powerpoint/2010/main" val="149904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6D3EA8-05FA-4B24-AF15-1B7D24AD72FF}" type="datetimeFigureOut">
              <a:rPr lang="en-US" smtClean="0"/>
              <a:t>9/22/2015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687464-6F84-4236-8317-730CD6A76CFF}" type="slidenum">
              <a:rPr lang="en-US" smtClean="0"/>
              <a:t>‹#›</a:t>
            </a:fld>
            <a:endParaRPr lang="en-US"/>
          </a:p>
        </p:txBody>
      </p:sp>
    </p:spTree>
    <p:extLst>
      <p:ext uri="{BB962C8B-B14F-4D97-AF65-F5344CB8AC3E}">
        <p14:creationId xmlns:p14="http://schemas.microsoft.com/office/powerpoint/2010/main" val="1118356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6D3EA8-05FA-4B24-AF15-1B7D24AD72FF}" type="datetimeFigureOut">
              <a:rPr lang="en-US" smtClean="0"/>
              <a:t>9/22/2015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687464-6F84-4236-8317-730CD6A76CFF}" type="slidenum">
              <a:rPr lang="en-US" smtClean="0"/>
              <a:t>‹#›</a:t>
            </a:fld>
            <a:endParaRPr lang="en-US"/>
          </a:p>
        </p:txBody>
      </p:sp>
    </p:spTree>
    <p:extLst>
      <p:ext uri="{BB962C8B-B14F-4D97-AF65-F5344CB8AC3E}">
        <p14:creationId xmlns:p14="http://schemas.microsoft.com/office/powerpoint/2010/main" val="1375882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6D3EA8-05FA-4B24-AF15-1B7D24AD72FF}" type="datetimeFigureOut">
              <a:rPr lang="en-US" smtClean="0"/>
              <a:t>9/22/2015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87464-6F84-4236-8317-730CD6A76CFF}" type="slidenum">
              <a:rPr lang="en-US" smtClean="0"/>
              <a:t>‹#›</a:t>
            </a:fld>
            <a:endParaRPr lang="en-US"/>
          </a:p>
        </p:txBody>
      </p:sp>
    </p:spTree>
    <p:extLst>
      <p:ext uri="{BB962C8B-B14F-4D97-AF65-F5344CB8AC3E}">
        <p14:creationId xmlns:p14="http://schemas.microsoft.com/office/powerpoint/2010/main" val="2373908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6D3EA8-05FA-4B24-AF15-1B7D24AD72FF}" type="datetimeFigureOut">
              <a:rPr lang="en-US" smtClean="0"/>
              <a:t>9/22/2015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87464-6F84-4236-8317-730CD6A76CFF}" type="slidenum">
              <a:rPr lang="en-US" smtClean="0"/>
              <a:t>‹#›</a:t>
            </a:fld>
            <a:endParaRPr lang="en-US"/>
          </a:p>
        </p:txBody>
      </p:sp>
    </p:spTree>
    <p:extLst>
      <p:ext uri="{BB962C8B-B14F-4D97-AF65-F5344CB8AC3E}">
        <p14:creationId xmlns:p14="http://schemas.microsoft.com/office/powerpoint/2010/main" val="1845334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7800" y="29398"/>
            <a:ext cx="6172200" cy="58020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0198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6D3EA8-05FA-4B24-AF15-1B7D24AD72FF}" type="datetimeFigureOut">
              <a:rPr lang="en-US" smtClean="0"/>
              <a:t>9/22/2015</a:t>
            </a:fld>
            <a:endParaRPr lang="en-US"/>
          </a:p>
        </p:txBody>
      </p:sp>
      <p:sp>
        <p:nvSpPr>
          <p:cNvPr id="5" name="Footer Placeholder 4"/>
          <p:cNvSpPr>
            <a:spLocks noGrp="1"/>
          </p:cNvSpPr>
          <p:nvPr>
            <p:ph type="ftr" sz="quarter" idx="3"/>
          </p:nvPr>
        </p:nvSpPr>
        <p:spPr>
          <a:xfrm>
            <a:off x="3124200" y="60198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0198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687464-6F84-4236-8317-730CD6A76CFF}" type="slidenum">
              <a:rPr lang="en-US" smtClean="0"/>
              <a:t>‹#›</a:t>
            </a:fld>
            <a:endParaRPr lang="en-US"/>
          </a:p>
        </p:txBody>
      </p:sp>
    </p:spTree>
    <p:extLst>
      <p:ext uri="{BB962C8B-B14F-4D97-AF65-F5344CB8AC3E}">
        <p14:creationId xmlns:p14="http://schemas.microsoft.com/office/powerpoint/2010/main" val="3472551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spcBef>
          <a:spcPct val="0"/>
        </a:spcBef>
        <a:buNone/>
        <a:defRPr sz="3200" b="1" kern="1200">
          <a:solidFill>
            <a:schemeClr val="bg1"/>
          </a:solidFill>
          <a:effectLst>
            <a:outerShdw blurRad="38100" dist="38100" dir="2700000" algn="tl">
              <a:srgbClr val="000000">
                <a:alpha val="43137"/>
              </a:srgbClr>
            </a:outerShdw>
          </a:effectLst>
          <a:latin typeface="Book Antiqua" panose="02040602050305030304"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Book Antiqua" panose="02040602050305030304"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1470025"/>
          </a:xfrm>
        </p:spPr>
        <p:txBody>
          <a:bodyPr>
            <a:normAutofit/>
          </a:bodyPr>
          <a:lstStyle/>
          <a:p>
            <a:pPr algn="l"/>
            <a:r>
              <a:rPr lang="en-US" sz="3600" b="1" dirty="0" smtClean="0">
                <a:solidFill>
                  <a:srgbClr val="BB4455"/>
                </a:solidFill>
                <a:latin typeface="Book Antiqua" panose="02040602050305030304" pitchFamily="18" charset="0"/>
              </a:rPr>
              <a:t>Probability of exceedance tool and additional useful smart tools</a:t>
            </a:r>
            <a:endParaRPr lang="en-US" sz="3600" b="1" dirty="0">
              <a:solidFill>
                <a:srgbClr val="BB4455"/>
              </a:solidFill>
              <a:latin typeface="Book Antiqua" panose="02040602050305030304" pitchFamily="18" charset="0"/>
            </a:endParaRPr>
          </a:p>
        </p:txBody>
      </p:sp>
      <p:sp>
        <p:nvSpPr>
          <p:cNvPr id="3" name="Subtitle 2"/>
          <p:cNvSpPr>
            <a:spLocks noGrp="1"/>
          </p:cNvSpPr>
          <p:nvPr>
            <p:ph type="subTitle" idx="1"/>
          </p:nvPr>
        </p:nvSpPr>
        <p:spPr>
          <a:xfrm>
            <a:off x="0" y="5105400"/>
            <a:ext cx="4038600" cy="1752600"/>
          </a:xfrm>
        </p:spPr>
        <p:txBody>
          <a:bodyPr/>
          <a:lstStyle/>
          <a:p>
            <a:pPr algn="l"/>
            <a:r>
              <a:rPr lang="en-US" b="1" dirty="0" smtClean="0">
                <a:solidFill>
                  <a:schemeClr val="bg1"/>
                </a:solidFill>
                <a:latin typeface="Book Antiqua" panose="02040602050305030304" pitchFamily="18" charset="0"/>
              </a:rPr>
              <a:t>Robert Deal</a:t>
            </a:r>
          </a:p>
          <a:p>
            <a:pPr algn="l"/>
            <a:r>
              <a:rPr lang="en-US" b="1" dirty="0" smtClean="0">
                <a:solidFill>
                  <a:schemeClr val="bg1"/>
                </a:solidFill>
                <a:latin typeface="Book Antiqua" panose="02040602050305030304" pitchFamily="18" charset="0"/>
              </a:rPr>
              <a:t>IFPS/GFE Team</a:t>
            </a:r>
          </a:p>
          <a:p>
            <a:pPr algn="l"/>
            <a:r>
              <a:rPr lang="en-US" b="1" dirty="0" smtClean="0">
                <a:solidFill>
                  <a:schemeClr val="bg1"/>
                </a:solidFill>
                <a:latin typeface="Book Antiqua" panose="02040602050305030304" pitchFamily="18" charset="0"/>
              </a:rPr>
              <a:t>WFO Burlington</a:t>
            </a:r>
            <a:endParaRPr lang="en-US" b="1"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4896972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3132026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81200" y="2733675"/>
            <a:ext cx="5105400" cy="1938992"/>
          </a:xfrm>
          <a:prstGeom prst="rect">
            <a:avLst/>
          </a:prstGeom>
        </p:spPr>
        <p:txBody>
          <a:bodyPr wrap="square">
            <a:spAutoFit/>
          </a:bodyPr>
          <a:lstStyle/>
          <a:p>
            <a:pPr marL="45720" indent="0" algn="ctr">
              <a:buNone/>
            </a:pPr>
            <a:r>
              <a:rPr lang="en-US" sz="4000" dirty="0">
                <a:latin typeface="Book Antiqua" panose="02040602050305030304" pitchFamily="18" charset="0"/>
              </a:rPr>
              <a:t>How likely is an area going to get at least </a:t>
            </a:r>
            <a:endParaRPr lang="en-US" sz="4000" dirty="0" smtClean="0">
              <a:latin typeface="Book Antiqua" panose="02040602050305030304" pitchFamily="18" charset="0"/>
            </a:endParaRPr>
          </a:p>
          <a:p>
            <a:pPr marL="45720" indent="0" algn="ctr">
              <a:buNone/>
            </a:pPr>
            <a:r>
              <a:rPr lang="en-US" sz="4000" dirty="0" smtClean="0">
                <a:latin typeface="Book Antiqua" panose="02040602050305030304" pitchFamily="18" charset="0"/>
              </a:rPr>
              <a:t>1</a:t>
            </a:r>
            <a:r>
              <a:rPr lang="en-US" sz="4000" dirty="0">
                <a:latin typeface="Book Antiqua" panose="02040602050305030304" pitchFamily="18" charset="0"/>
              </a:rPr>
              <a:t>” inch of rain?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915701" cy="6096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931042"/>
            <a:ext cx="7696200" cy="5926958"/>
          </a:xfrm>
          <a:prstGeom prst="rect">
            <a:avLst/>
          </a:prstGeom>
        </p:spPr>
      </p:pic>
    </p:spTree>
    <p:extLst>
      <p:ext uri="{BB962C8B-B14F-4D97-AF65-F5344CB8AC3E}">
        <p14:creationId xmlns:p14="http://schemas.microsoft.com/office/powerpoint/2010/main" val="24352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Where we are going	</a:t>
            </a:r>
            <a:endParaRPr lang="en-US" dirty="0"/>
          </a:p>
        </p:txBody>
      </p:sp>
      <p:sp>
        <p:nvSpPr>
          <p:cNvPr id="5" name="Content Placeholder 4"/>
          <p:cNvSpPr>
            <a:spLocks noGrp="1"/>
          </p:cNvSpPr>
          <p:nvPr>
            <p:ph idx="1"/>
          </p:nvPr>
        </p:nvSpPr>
        <p:spPr/>
        <p:txBody>
          <a:bodyPr>
            <a:normAutofit/>
          </a:bodyPr>
          <a:lstStyle/>
          <a:p>
            <a:r>
              <a:rPr lang="en-US" sz="4400" b="1" dirty="0" smtClean="0"/>
              <a:t>Snow?</a:t>
            </a:r>
            <a:endParaRPr lang="en-US" sz="4400" dirty="0" smtClean="0"/>
          </a:p>
          <a:p>
            <a:r>
              <a:rPr lang="en-US" dirty="0" smtClean="0"/>
              <a:t>We are going to be a test office this winter and will run comparisons events from the WPC Probability Grids and our locally produced Probability Grids</a:t>
            </a:r>
          </a:p>
          <a:p>
            <a:pPr marL="0" indent="0">
              <a:buNone/>
            </a:pPr>
            <a:endParaRPr lang="en-US" dirty="0"/>
          </a:p>
        </p:txBody>
      </p:sp>
    </p:spTree>
    <p:extLst>
      <p:ext uri="{BB962C8B-B14F-4D97-AF65-F5344CB8AC3E}">
        <p14:creationId xmlns:p14="http://schemas.microsoft.com/office/powerpoint/2010/main" val="8071864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68575"/>
            <a:ext cx="7772400" cy="1470025"/>
          </a:xfrm>
        </p:spPr>
        <p:txBody>
          <a:bodyPr/>
          <a:lstStyle/>
          <a:p>
            <a:pPr algn="ctr"/>
            <a:r>
              <a:rPr lang="en-US" sz="5400" dirty="0" smtClean="0"/>
              <a:t>Hazard Check:</a:t>
            </a:r>
            <a:br>
              <a:rPr lang="en-US" sz="5400" dirty="0" smtClean="0"/>
            </a:br>
            <a:r>
              <a:rPr lang="en-US" dirty="0" smtClean="0"/>
              <a:t>Let the forecast dictate the Hazards</a:t>
            </a:r>
            <a:endParaRPr lang="en-US" dirty="0"/>
          </a:p>
        </p:txBody>
      </p:sp>
    </p:spTree>
    <p:extLst>
      <p:ext uri="{BB962C8B-B14F-4D97-AF65-F5344CB8AC3E}">
        <p14:creationId xmlns:p14="http://schemas.microsoft.com/office/powerpoint/2010/main" val="975442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Check</a:t>
            </a:r>
            <a:endParaRPr lang="en-US" dirty="0"/>
          </a:p>
        </p:txBody>
      </p:sp>
      <p:sp>
        <p:nvSpPr>
          <p:cNvPr id="4" name="Content Placeholder 2"/>
          <p:cNvSpPr>
            <a:spLocks noGrp="1"/>
          </p:cNvSpPr>
          <p:nvPr/>
        </p:nvSpPr>
        <p:spPr>
          <a:xfrm>
            <a:off x="304800" y="1143000"/>
            <a:ext cx="8229600"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SzPct val="100000"/>
              <a:buFont typeface="Wingdings" panose="05000000000000000000" pitchFamily="2" charset="2"/>
              <a:buChar char="§"/>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solidFill>
                  <a:schemeClr val="tx1"/>
                </a:solidFill>
                <a:latin typeface="Book Antiqua" panose="02040602050305030304" pitchFamily="18" charset="0"/>
              </a:rPr>
              <a:t>Used for:</a:t>
            </a:r>
          </a:p>
          <a:p>
            <a:pPr lvl="1"/>
            <a:r>
              <a:rPr lang="en-US" sz="3200" dirty="0" smtClean="0">
                <a:solidFill>
                  <a:schemeClr val="tx1"/>
                </a:solidFill>
                <a:latin typeface="Book Antiqua" panose="02040602050305030304" pitchFamily="18" charset="0"/>
              </a:rPr>
              <a:t>Wind</a:t>
            </a:r>
          </a:p>
          <a:p>
            <a:pPr lvl="1"/>
            <a:r>
              <a:rPr lang="en-US" sz="3200" dirty="0" smtClean="0">
                <a:solidFill>
                  <a:schemeClr val="tx1"/>
                </a:solidFill>
                <a:latin typeface="Book Antiqua" panose="02040602050305030304" pitchFamily="18" charset="0"/>
              </a:rPr>
              <a:t>Wind chill</a:t>
            </a:r>
          </a:p>
          <a:p>
            <a:pPr lvl="1"/>
            <a:r>
              <a:rPr lang="en-US" sz="3200" dirty="0" smtClean="0">
                <a:solidFill>
                  <a:schemeClr val="tx1"/>
                </a:solidFill>
                <a:latin typeface="Book Antiqua" panose="02040602050305030304" pitchFamily="18" charset="0"/>
              </a:rPr>
              <a:t>Frost/Freeze</a:t>
            </a:r>
          </a:p>
          <a:p>
            <a:pPr lvl="1"/>
            <a:r>
              <a:rPr lang="en-US" sz="3200" dirty="0" smtClean="0">
                <a:solidFill>
                  <a:schemeClr val="tx1"/>
                </a:solidFill>
                <a:latin typeface="Book Antiqua" panose="02040602050305030304" pitchFamily="18" charset="0"/>
              </a:rPr>
              <a:t>Heat Index</a:t>
            </a:r>
          </a:p>
          <a:p>
            <a:pPr lvl="1"/>
            <a:r>
              <a:rPr lang="en-US" sz="3200" dirty="0" smtClean="0">
                <a:solidFill>
                  <a:schemeClr val="tx1"/>
                </a:solidFill>
                <a:latin typeface="Book Antiqua" panose="02040602050305030304" pitchFamily="18" charset="0"/>
              </a:rPr>
              <a:t>Fire Weather</a:t>
            </a:r>
          </a:p>
          <a:p>
            <a:pPr lvl="1"/>
            <a:r>
              <a:rPr lang="en-US" sz="3200" dirty="0" smtClean="0">
                <a:solidFill>
                  <a:schemeClr val="tx1"/>
                </a:solidFill>
                <a:latin typeface="Book Antiqua" panose="02040602050305030304" pitchFamily="18" charset="0"/>
              </a:rPr>
              <a:t>Snow WWA</a:t>
            </a:r>
          </a:p>
          <a:p>
            <a:pPr lvl="1"/>
            <a:r>
              <a:rPr lang="en-US" sz="3200" dirty="0" smtClean="0">
                <a:solidFill>
                  <a:schemeClr val="tx1"/>
                </a:solidFill>
                <a:latin typeface="Book Antiqua" panose="02040602050305030304" pitchFamily="18" charset="0"/>
              </a:rPr>
              <a:t>Ice WWA</a:t>
            </a:r>
          </a:p>
          <a:p>
            <a:pPr lvl="1"/>
            <a:endParaRPr lang="en-US" dirty="0">
              <a:solidFill>
                <a:schemeClr val="tx1"/>
              </a:solidFill>
              <a:latin typeface="Book Antiqua" panose="02040602050305030304" pitchFamily="18" charset="0"/>
            </a:endParaRP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4474" y="1219200"/>
            <a:ext cx="5114726" cy="4091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a:spLocks noGrp="1"/>
          </p:cNvSpPr>
          <p:nvPr/>
        </p:nvSpPr>
        <p:spPr>
          <a:xfrm>
            <a:off x="304800" y="5791200"/>
            <a:ext cx="8229600" cy="6096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SzPct val="100000"/>
              <a:buFont typeface="Wingdings" panose="05000000000000000000" pitchFamily="2" charset="2"/>
              <a:buChar char="§"/>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solidFill>
                  <a:schemeClr val="tx1"/>
                </a:solidFill>
                <a:latin typeface="Book Antiqua" panose="02040602050305030304" pitchFamily="18" charset="0"/>
              </a:rPr>
              <a:t>Best Utilization: Marginal Events/ Crossover Events</a:t>
            </a:r>
          </a:p>
        </p:txBody>
      </p:sp>
    </p:spTree>
    <p:extLst>
      <p:ext uri="{BB962C8B-B14F-4D97-AF65-F5344CB8AC3E}">
        <p14:creationId xmlns:p14="http://schemas.microsoft.com/office/powerpoint/2010/main" val="16328384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HazCheck</a:t>
            </a:r>
            <a:r>
              <a:rPr lang="en-US" dirty="0" smtClean="0"/>
              <a:t> </a:t>
            </a:r>
            <a:r>
              <a:rPr lang="en-US" dirty="0" err="1" smtClean="0"/>
              <a:t>Gui</a:t>
            </a:r>
            <a:endParaRPr lang="en-US" dirty="0"/>
          </a:p>
        </p:txBody>
      </p:sp>
      <p:pic>
        <p:nvPicPr>
          <p:cNvPr id="4" name="Content Placeholder 3" descr="http://198.206.38.241/mediawiki/images/Haz-gui.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80" t="896" r="996" b="2387"/>
          <a:stretch/>
        </p:blipFill>
        <p:spPr bwMode="auto">
          <a:xfrm>
            <a:off x="685800" y="1188720"/>
            <a:ext cx="7863840" cy="4937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ireriskfla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576" y="2876550"/>
            <a:ext cx="8406848" cy="110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35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 Check: Snow </a:t>
            </a:r>
            <a:r>
              <a:rPr lang="en-US" dirty="0" err="1" smtClean="0"/>
              <a:t>Ady</a:t>
            </a:r>
            <a:endParaRPr lang="en-US" dirty="0"/>
          </a:p>
        </p:txBody>
      </p:sp>
      <p:pic>
        <p:nvPicPr>
          <p:cNvPr id="4" name="Picture 2" descr="http://198.206.38.241/mediawiki/images/SnowWWA-subadv.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066800"/>
            <a:ext cx="657225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870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Check: Snow WWA</a:t>
            </a:r>
            <a:endParaRPr lang="en-US" dirty="0"/>
          </a:p>
        </p:txBody>
      </p:sp>
      <p:sp>
        <p:nvSpPr>
          <p:cNvPr id="6" name="Content Placeholder 5"/>
          <p:cNvSpPr>
            <a:spLocks noGrp="1"/>
          </p:cNvSpPr>
          <p:nvPr>
            <p:ph sz="half" idx="2"/>
          </p:nvPr>
        </p:nvSpPr>
        <p:spPr/>
        <p:txBody>
          <a:bodyPr/>
          <a:lstStyle/>
          <a:p>
            <a:endParaRPr lang="en-US"/>
          </a:p>
        </p:txBody>
      </p:sp>
      <p:pic>
        <p:nvPicPr>
          <p:cNvPr id="3076" name="Picture 4" descr="http://198.206.38.241/mediawiki/images/Snowwwa-sno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1" y="1066800"/>
            <a:ext cx="6572249"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494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HazCheck</a:t>
            </a:r>
            <a:r>
              <a:rPr lang="en-US" dirty="0" smtClean="0"/>
              <a:t> - Example: 05/04/2015</a:t>
            </a:r>
            <a:endParaRPr lang="en-US" dirty="0"/>
          </a:p>
        </p:txBody>
      </p:sp>
      <p:sp>
        <p:nvSpPr>
          <p:cNvPr id="8" name="Content Placeholder 7"/>
          <p:cNvSpPr>
            <a:spLocks noGrp="1"/>
          </p:cNvSpPr>
          <p:nvPr>
            <p:ph idx="1"/>
          </p:nvPr>
        </p:nvSpPr>
        <p:spPr/>
        <p:txBody>
          <a:bodyPr>
            <a:normAutofit fontScale="85000" lnSpcReduction="10000"/>
          </a:bodyPr>
          <a:lstStyle/>
          <a:p>
            <a:r>
              <a:rPr lang="en-US" dirty="0" smtClean="0"/>
              <a:t>Fire Weather Concerns: </a:t>
            </a:r>
          </a:p>
          <a:p>
            <a:r>
              <a:rPr lang="en-US" dirty="0" smtClean="0"/>
              <a:t>Local Fire Weather Community asks us to NOT issue Red Flag Warnings for marginal events*</a:t>
            </a:r>
          </a:p>
          <a:p>
            <a:r>
              <a:rPr lang="en-US" dirty="0" smtClean="0"/>
              <a:t>Local Criteria</a:t>
            </a:r>
          </a:p>
          <a:p>
            <a:pPr lvl="1"/>
            <a:r>
              <a:rPr lang="en-US" dirty="0" smtClean="0"/>
              <a:t>RH &lt; 30%</a:t>
            </a:r>
          </a:p>
          <a:p>
            <a:pPr lvl="1"/>
            <a:r>
              <a:rPr lang="en-US" dirty="0" smtClean="0"/>
              <a:t>Winds Sustained or Frequent Gusts &gt;25 mph</a:t>
            </a:r>
          </a:p>
          <a:p>
            <a:pPr lvl="1"/>
            <a:r>
              <a:rPr lang="en-US" dirty="0" smtClean="0"/>
              <a:t>Rainfall &lt; 0.25” in the last X days</a:t>
            </a:r>
          </a:p>
          <a:p>
            <a:pPr lvl="2"/>
            <a:r>
              <a:rPr lang="en-US" dirty="0" smtClean="0"/>
              <a:t>Pre-Greenup 5 days</a:t>
            </a:r>
          </a:p>
          <a:p>
            <a:pPr lvl="2"/>
            <a:r>
              <a:rPr lang="en-US" dirty="0" smtClean="0"/>
              <a:t>After-Greenup 8 days</a:t>
            </a:r>
          </a:p>
          <a:p>
            <a:endParaRPr lang="en-US" dirty="0" smtClean="0"/>
          </a:p>
          <a:p>
            <a:pPr marL="0" indent="0">
              <a:buNone/>
            </a:pPr>
            <a:r>
              <a:rPr lang="en-US" sz="2000" dirty="0" smtClean="0"/>
              <a:t>*Understand that is not always the case</a:t>
            </a:r>
            <a:endParaRPr lang="en-US" sz="2000" dirty="0"/>
          </a:p>
        </p:txBody>
      </p:sp>
    </p:spTree>
    <p:extLst>
      <p:ext uri="{BB962C8B-B14F-4D97-AF65-F5344CB8AC3E}">
        <p14:creationId xmlns:p14="http://schemas.microsoft.com/office/powerpoint/2010/main" val="34712735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464" t="9876" r="405" b="3422"/>
          <a:stretch/>
        </p:blipFill>
        <p:spPr>
          <a:xfrm>
            <a:off x="1737360" y="1035548"/>
            <a:ext cx="7330440" cy="5289052"/>
          </a:xfrm>
          <a:solidFill>
            <a:srgbClr val="343434"/>
          </a:solidFill>
        </p:spPr>
      </p:pic>
      <p:sp>
        <p:nvSpPr>
          <p:cNvPr id="5" name="Title 4"/>
          <p:cNvSpPr>
            <a:spLocks noGrp="1"/>
          </p:cNvSpPr>
          <p:nvPr>
            <p:ph type="title"/>
          </p:nvPr>
        </p:nvSpPr>
        <p:spPr/>
        <p:txBody>
          <a:bodyPr/>
          <a:lstStyle/>
          <a:p>
            <a:r>
              <a:rPr lang="en-US" dirty="0" smtClean="0"/>
              <a:t>Forecast RH at 20Z</a:t>
            </a:r>
            <a:endParaRPr lang="en-US" dirty="0"/>
          </a:p>
        </p:txBody>
      </p:sp>
      <p:sp>
        <p:nvSpPr>
          <p:cNvPr id="6" name="TextBox 5"/>
          <p:cNvSpPr txBox="1"/>
          <p:nvPr/>
        </p:nvSpPr>
        <p:spPr>
          <a:xfrm>
            <a:off x="76200" y="2935069"/>
            <a:ext cx="1633781" cy="646331"/>
          </a:xfrm>
          <a:prstGeom prst="rect">
            <a:avLst/>
          </a:prstGeom>
          <a:noFill/>
        </p:spPr>
        <p:txBody>
          <a:bodyPr wrap="none" rtlCol="0">
            <a:spAutoFit/>
          </a:bodyPr>
          <a:lstStyle/>
          <a:p>
            <a:pPr algn="ctr"/>
            <a:r>
              <a:rPr lang="en-US" dirty="0" smtClean="0">
                <a:latin typeface="Book Antiqua" panose="02040602050305030304" pitchFamily="18" charset="0"/>
              </a:rPr>
              <a:t>RH Threshold</a:t>
            </a:r>
          </a:p>
          <a:p>
            <a:pPr algn="ctr"/>
            <a:r>
              <a:rPr lang="en-US" dirty="0" smtClean="0">
                <a:latin typeface="Book Antiqua" panose="02040602050305030304" pitchFamily="18" charset="0"/>
              </a:rPr>
              <a:t>&gt; 30%</a:t>
            </a:r>
            <a:endParaRPr lang="en-US" dirty="0">
              <a:latin typeface="Book Antiqua" panose="02040602050305030304" pitchFamily="18" charset="0"/>
            </a:endParaRPr>
          </a:p>
        </p:txBody>
      </p:sp>
    </p:spTree>
    <p:extLst>
      <p:ext uri="{BB962C8B-B14F-4D97-AF65-F5344CB8AC3E}">
        <p14:creationId xmlns:p14="http://schemas.microsoft.com/office/powerpoint/2010/main" val="10690092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p:txBody>
          <a:bodyPr/>
          <a:lstStyle/>
          <a:p>
            <a:r>
              <a:rPr lang="en-US" b="1" dirty="0" smtClean="0"/>
              <a:t>How does a IFPS/GFE centric forecaster provide DSS?</a:t>
            </a:r>
          </a:p>
          <a:p>
            <a:endParaRPr lang="en-US" b="1" dirty="0"/>
          </a:p>
          <a:p>
            <a:r>
              <a:rPr lang="en-US" b="1" dirty="0" smtClean="0"/>
              <a:t>By producing “</a:t>
            </a:r>
            <a:r>
              <a:rPr lang="en-US" b="1" i="1" dirty="0" smtClean="0">
                <a:effectLst>
                  <a:outerShdw blurRad="38100" dist="38100" dir="2700000" algn="tl">
                    <a:srgbClr val="000000">
                      <a:alpha val="43137"/>
                    </a:srgbClr>
                  </a:outerShdw>
                </a:effectLst>
              </a:rPr>
              <a:t>Forecaster DSS</a:t>
            </a:r>
            <a:r>
              <a:rPr lang="en-US" b="1" dirty="0" smtClean="0"/>
              <a:t>” tools</a:t>
            </a:r>
          </a:p>
          <a:p>
            <a:r>
              <a:rPr lang="en-US" b="1" dirty="0" smtClean="0"/>
              <a:t>By improving the forecast, then the message becomes clearer.</a:t>
            </a:r>
          </a:p>
          <a:p>
            <a:r>
              <a:rPr lang="en-US" b="1" dirty="0" smtClean="0"/>
              <a:t>Good forecast in, Good Message Out</a:t>
            </a:r>
            <a:endParaRPr lang="en-US" b="1" dirty="0"/>
          </a:p>
        </p:txBody>
      </p:sp>
    </p:spTree>
    <p:extLst>
      <p:ext uri="{BB962C8B-B14F-4D97-AF65-F5344CB8AC3E}">
        <p14:creationId xmlns:p14="http://schemas.microsoft.com/office/powerpoint/2010/main" val="919223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250"/>
                                        <p:tgtEl>
                                          <p:spTgt spid="3">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wipe(down)">
                                      <p:cBhvr>
                                        <p:cTn id="10" dur="250"/>
                                        <p:tgtEl>
                                          <p:spTgt spid="3">
                                            <p:txEl>
                                              <p:pRg st="3" end="3"/>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down)">
                                      <p:cBhvr>
                                        <p:cTn id="13" dur="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940" t="9885" r="1" b="3260"/>
          <a:stretch/>
        </p:blipFill>
        <p:spPr>
          <a:xfrm>
            <a:off x="1731072" y="1066800"/>
            <a:ext cx="7336728" cy="5252323"/>
          </a:xfrm>
          <a:solidFill>
            <a:srgbClr val="343434"/>
          </a:solidFill>
        </p:spPr>
      </p:pic>
      <p:sp>
        <p:nvSpPr>
          <p:cNvPr id="5" name="Title 4"/>
          <p:cNvSpPr>
            <a:spLocks noGrp="1"/>
          </p:cNvSpPr>
          <p:nvPr>
            <p:ph type="title"/>
          </p:nvPr>
        </p:nvSpPr>
        <p:spPr/>
        <p:txBody>
          <a:bodyPr/>
          <a:lstStyle/>
          <a:p>
            <a:r>
              <a:rPr lang="en-US" dirty="0" smtClean="0"/>
              <a:t>Forecast Winds at 20z</a:t>
            </a:r>
            <a:endParaRPr lang="en-US" dirty="0"/>
          </a:p>
        </p:txBody>
      </p:sp>
      <p:sp>
        <p:nvSpPr>
          <p:cNvPr id="7" name="TextBox 6"/>
          <p:cNvSpPr txBox="1"/>
          <p:nvPr/>
        </p:nvSpPr>
        <p:spPr>
          <a:xfrm>
            <a:off x="-37614" y="2935069"/>
            <a:ext cx="1861408" cy="646331"/>
          </a:xfrm>
          <a:prstGeom prst="rect">
            <a:avLst/>
          </a:prstGeom>
          <a:noFill/>
        </p:spPr>
        <p:txBody>
          <a:bodyPr wrap="none" rtlCol="0">
            <a:spAutoFit/>
          </a:bodyPr>
          <a:lstStyle/>
          <a:p>
            <a:pPr algn="ctr"/>
            <a:r>
              <a:rPr lang="en-US" dirty="0" smtClean="0">
                <a:latin typeface="Book Antiqua" panose="02040602050305030304" pitchFamily="18" charset="0"/>
              </a:rPr>
              <a:t>Wind Threshold</a:t>
            </a:r>
          </a:p>
          <a:p>
            <a:pPr algn="ctr"/>
            <a:r>
              <a:rPr lang="en-US" dirty="0" smtClean="0">
                <a:latin typeface="Book Antiqua" panose="02040602050305030304" pitchFamily="18" charset="0"/>
              </a:rPr>
              <a:t>&gt; 25 mph</a:t>
            </a:r>
            <a:endParaRPr lang="en-US" dirty="0">
              <a:latin typeface="Book Antiqua" panose="02040602050305030304" pitchFamily="18" charset="0"/>
            </a:endParaRPr>
          </a:p>
        </p:txBody>
      </p:sp>
    </p:spTree>
    <p:extLst>
      <p:ext uri="{BB962C8B-B14F-4D97-AF65-F5344CB8AC3E}">
        <p14:creationId xmlns:p14="http://schemas.microsoft.com/office/powerpoint/2010/main" val="6342068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939" t="9885" b="3260"/>
          <a:stretch/>
        </p:blipFill>
        <p:spPr>
          <a:xfrm>
            <a:off x="1723572" y="1066800"/>
            <a:ext cx="7344228" cy="5257800"/>
          </a:xfrm>
          <a:solidFill>
            <a:srgbClr val="343434"/>
          </a:solidFill>
        </p:spPr>
      </p:pic>
      <p:sp>
        <p:nvSpPr>
          <p:cNvPr id="3" name="Title 2"/>
          <p:cNvSpPr>
            <a:spLocks noGrp="1"/>
          </p:cNvSpPr>
          <p:nvPr>
            <p:ph type="title"/>
          </p:nvPr>
        </p:nvSpPr>
        <p:spPr/>
        <p:txBody>
          <a:bodyPr/>
          <a:lstStyle/>
          <a:p>
            <a:r>
              <a:rPr lang="en-US" dirty="0" smtClean="0"/>
              <a:t>Forecast Wind Gusts at 20z</a:t>
            </a:r>
            <a:endParaRPr lang="en-US" dirty="0"/>
          </a:p>
        </p:txBody>
      </p:sp>
      <p:sp>
        <p:nvSpPr>
          <p:cNvPr id="5" name="TextBox 4"/>
          <p:cNvSpPr txBox="1"/>
          <p:nvPr/>
        </p:nvSpPr>
        <p:spPr>
          <a:xfrm>
            <a:off x="240509" y="2935069"/>
            <a:ext cx="1305164" cy="923330"/>
          </a:xfrm>
          <a:prstGeom prst="rect">
            <a:avLst/>
          </a:prstGeom>
          <a:noFill/>
        </p:spPr>
        <p:txBody>
          <a:bodyPr wrap="none" rtlCol="0">
            <a:spAutoFit/>
          </a:bodyPr>
          <a:lstStyle/>
          <a:p>
            <a:pPr algn="ctr"/>
            <a:r>
              <a:rPr lang="en-US" dirty="0" smtClean="0">
                <a:latin typeface="Book Antiqua" panose="02040602050305030304" pitchFamily="18" charset="0"/>
              </a:rPr>
              <a:t>Wind Gust</a:t>
            </a:r>
          </a:p>
          <a:p>
            <a:pPr algn="ctr"/>
            <a:r>
              <a:rPr lang="en-US" dirty="0" smtClean="0">
                <a:latin typeface="Book Antiqua" panose="02040602050305030304" pitchFamily="18" charset="0"/>
              </a:rPr>
              <a:t>Threshold</a:t>
            </a:r>
          </a:p>
          <a:p>
            <a:pPr algn="ctr"/>
            <a:r>
              <a:rPr lang="en-US" dirty="0" smtClean="0">
                <a:latin typeface="Book Antiqua" panose="02040602050305030304" pitchFamily="18" charset="0"/>
              </a:rPr>
              <a:t>&gt; 25 mph</a:t>
            </a:r>
            <a:endParaRPr lang="en-US" dirty="0">
              <a:latin typeface="Book Antiqua" panose="02040602050305030304" pitchFamily="18" charset="0"/>
            </a:endParaRPr>
          </a:p>
        </p:txBody>
      </p:sp>
    </p:spTree>
    <p:extLst>
      <p:ext uri="{BB962C8B-B14F-4D97-AF65-F5344CB8AC3E}">
        <p14:creationId xmlns:p14="http://schemas.microsoft.com/office/powerpoint/2010/main" val="25439559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940" t="8502" r="1" b="3260"/>
          <a:stretch/>
        </p:blipFill>
        <p:spPr>
          <a:xfrm>
            <a:off x="1805940" y="1066800"/>
            <a:ext cx="7261860" cy="5281353"/>
          </a:xfrm>
          <a:solidFill>
            <a:srgbClr val="343434"/>
          </a:solidFill>
        </p:spPr>
      </p:pic>
      <p:sp>
        <p:nvSpPr>
          <p:cNvPr id="3" name="Title 2"/>
          <p:cNvSpPr>
            <a:spLocks noGrp="1"/>
          </p:cNvSpPr>
          <p:nvPr>
            <p:ph type="title"/>
          </p:nvPr>
        </p:nvSpPr>
        <p:spPr>
          <a:xfrm>
            <a:off x="1447800" y="29398"/>
            <a:ext cx="7543800" cy="580202"/>
          </a:xfrm>
        </p:spPr>
        <p:txBody>
          <a:bodyPr/>
          <a:lstStyle/>
          <a:p>
            <a:r>
              <a:rPr lang="en-US" dirty="0" smtClean="0"/>
              <a:t>Fire Weather Hazard Check at 20z</a:t>
            </a:r>
            <a:endParaRPr lang="en-US" dirty="0"/>
          </a:p>
        </p:txBody>
      </p:sp>
      <p:sp>
        <p:nvSpPr>
          <p:cNvPr id="5" name="TextBox 4"/>
          <p:cNvSpPr txBox="1"/>
          <p:nvPr/>
        </p:nvSpPr>
        <p:spPr>
          <a:xfrm>
            <a:off x="-8756" y="2935069"/>
            <a:ext cx="1803700" cy="646331"/>
          </a:xfrm>
          <a:prstGeom prst="rect">
            <a:avLst/>
          </a:prstGeom>
          <a:noFill/>
        </p:spPr>
        <p:txBody>
          <a:bodyPr wrap="none" rtlCol="0">
            <a:spAutoFit/>
          </a:bodyPr>
          <a:lstStyle/>
          <a:p>
            <a:pPr algn="ctr"/>
            <a:r>
              <a:rPr lang="en-US" dirty="0" smtClean="0">
                <a:latin typeface="Book Antiqua" panose="02040602050305030304" pitchFamily="18" charset="0"/>
              </a:rPr>
              <a:t>RFW Criteria:</a:t>
            </a:r>
          </a:p>
          <a:p>
            <a:pPr algn="ctr"/>
            <a:r>
              <a:rPr lang="en-US" dirty="0" smtClean="0">
                <a:latin typeface="Book Antiqua" panose="02040602050305030304" pitchFamily="18" charset="0"/>
              </a:rPr>
              <a:t>Yellow Shading</a:t>
            </a:r>
            <a:endParaRPr lang="en-US" dirty="0">
              <a:latin typeface="Book Antiqua" panose="02040602050305030304" pitchFamily="18" charset="0"/>
            </a:endParaRPr>
          </a:p>
        </p:txBody>
      </p:sp>
    </p:spTree>
    <p:extLst>
      <p:ext uri="{BB962C8B-B14F-4D97-AF65-F5344CB8AC3E}">
        <p14:creationId xmlns:p14="http://schemas.microsoft.com/office/powerpoint/2010/main" val="38831063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Frost/Freeze Example</a:t>
            </a:r>
            <a:endParaRPr lang="en-US" dirty="0"/>
          </a:p>
        </p:txBody>
      </p:sp>
      <p:sp>
        <p:nvSpPr>
          <p:cNvPr id="3" name="Content Placeholder 2"/>
          <p:cNvSpPr>
            <a:spLocks noGrp="1"/>
          </p:cNvSpPr>
          <p:nvPr>
            <p:ph idx="1"/>
          </p:nvPr>
        </p:nvSpPr>
        <p:spPr/>
        <p:txBody>
          <a:bodyPr/>
          <a:lstStyle/>
          <a:p>
            <a:r>
              <a:rPr lang="en-US" dirty="0" smtClean="0"/>
              <a:t>Frost Advisory</a:t>
            </a:r>
          </a:p>
          <a:p>
            <a:pPr lvl="1"/>
            <a:r>
              <a:rPr lang="en-US" dirty="0"/>
              <a:t>During Growing Season</a:t>
            </a:r>
          </a:p>
          <a:p>
            <a:pPr lvl="1"/>
            <a:r>
              <a:rPr lang="en-US" dirty="0"/>
              <a:t>Temps 33-36</a:t>
            </a:r>
          </a:p>
          <a:p>
            <a:pPr lvl="1"/>
            <a:r>
              <a:rPr lang="en-US" dirty="0"/>
              <a:t>Wind 7mph</a:t>
            </a:r>
          </a:p>
          <a:p>
            <a:pPr lvl="1"/>
            <a:r>
              <a:rPr lang="en-US" dirty="0"/>
              <a:t>Skies &lt; 70</a:t>
            </a:r>
            <a:r>
              <a:rPr lang="en-US" dirty="0" smtClean="0"/>
              <a:t>%</a:t>
            </a:r>
          </a:p>
          <a:p>
            <a:r>
              <a:rPr lang="en-US" dirty="0" smtClean="0"/>
              <a:t>Freeze Warning</a:t>
            </a:r>
          </a:p>
          <a:p>
            <a:pPr lvl="1"/>
            <a:r>
              <a:rPr lang="en-US" dirty="0" smtClean="0"/>
              <a:t>Temps &lt;= 32</a:t>
            </a:r>
          </a:p>
        </p:txBody>
      </p:sp>
    </p:spTree>
    <p:extLst>
      <p:ext uri="{BB962C8B-B14F-4D97-AF65-F5344CB8AC3E}">
        <p14:creationId xmlns:p14="http://schemas.microsoft.com/office/powerpoint/2010/main" val="14738192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
            <a:ext cx="8574373" cy="6858000"/>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590" t="31065" r="13243" b="58231"/>
          <a:stretch/>
        </p:blipFill>
        <p:spPr>
          <a:xfrm>
            <a:off x="0" y="3124200"/>
            <a:ext cx="9144000" cy="1070180"/>
          </a:xfrm>
          <a:prstGeom prst="rect">
            <a:avLst/>
          </a:prstGeom>
        </p:spPr>
      </p:pic>
    </p:spTree>
    <p:extLst>
      <p:ext uri="{BB962C8B-B14F-4D97-AF65-F5344CB8AC3E}">
        <p14:creationId xmlns:p14="http://schemas.microsoft.com/office/powerpoint/2010/main" val="167515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Effect transition="in" filter="fade">
                                      <p:cBhvr>
                                        <p:cTn id="9"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31971"/>
            <a:ext cx="8534400" cy="6826029"/>
          </a:xfrm>
        </p:spPr>
      </p:pic>
    </p:spTree>
    <p:extLst>
      <p:ext uri="{BB962C8B-B14F-4D97-AF65-F5344CB8AC3E}">
        <p14:creationId xmlns:p14="http://schemas.microsoft.com/office/powerpoint/2010/main" val="11168557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Frost/Freeze Decision Time</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2857" t="25249" r="876" b="10100"/>
          <a:stretch/>
        </p:blipFill>
        <p:spPr>
          <a:xfrm>
            <a:off x="2286000" y="1066801"/>
            <a:ext cx="6736556" cy="5257800"/>
          </a:xfrm>
        </p:spPr>
      </p:pic>
      <p:sp>
        <p:nvSpPr>
          <p:cNvPr id="5" name="TextBox 4"/>
          <p:cNvSpPr txBox="1"/>
          <p:nvPr/>
        </p:nvSpPr>
        <p:spPr>
          <a:xfrm>
            <a:off x="76200" y="1981200"/>
            <a:ext cx="2133600" cy="3416320"/>
          </a:xfrm>
          <a:prstGeom prst="rect">
            <a:avLst/>
          </a:prstGeom>
          <a:noFill/>
        </p:spPr>
        <p:txBody>
          <a:bodyPr wrap="square" rtlCol="0">
            <a:spAutoFit/>
          </a:bodyPr>
          <a:lstStyle/>
          <a:p>
            <a:pPr algn="ctr"/>
            <a:r>
              <a:rPr lang="en-US" dirty="0" smtClean="0">
                <a:latin typeface="Book Antiqua" panose="02040602050305030304" pitchFamily="18" charset="0"/>
              </a:rPr>
              <a:t>A Frost Advisory would be issued for W Saint Lawrence and the Champlain Valley</a:t>
            </a:r>
          </a:p>
          <a:p>
            <a:pPr algn="ctr"/>
            <a:endParaRPr lang="en-US" dirty="0">
              <a:latin typeface="Book Antiqua" panose="02040602050305030304" pitchFamily="18" charset="0"/>
            </a:endParaRPr>
          </a:p>
          <a:p>
            <a:pPr algn="ctr"/>
            <a:r>
              <a:rPr lang="en-US" dirty="0" smtClean="0">
                <a:latin typeface="Book Antiqua" panose="02040602050305030304" pitchFamily="18" charset="0"/>
              </a:rPr>
              <a:t>A Freeze Warning would be issued for the Adirondacks and the Northeast Kingdom</a:t>
            </a:r>
          </a:p>
        </p:txBody>
      </p:sp>
    </p:spTree>
    <p:extLst>
      <p:ext uri="{BB962C8B-B14F-4D97-AF65-F5344CB8AC3E}">
        <p14:creationId xmlns:p14="http://schemas.microsoft.com/office/powerpoint/2010/main" val="30173326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Check - Summary</a:t>
            </a:r>
            <a:endParaRPr lang="en-US" dirty="0"/>
          </a:p>
        </p:txBody>
      </p:sp>
      <p:sp>
        <p:nvSpPr>
          <p:cNvPr id="3" name="Content Placeholder 2"/>
          <p:cNvSpPr>
            <a:spLocks noGrp="1"/>
          </p:cNvSpPr>
          <p:nvPr>
            <p:ph idx="1"/>
          </p:nvPr>
        </p:nvSpPr>
        <p:spPr/>
        <p:txBody>
          <a:bodyPr/>
          <a:lstStyle/>
          <a:p>
            <a:r>
              <a:rPr lang="en-US" dirty="0" smtClean="0"/>
              <a:t>Allows a forecaster to quickly view both spatially and temporarily where gridded forecasts support hazard issuance</a:t>
            </a:r>
          </a:p>
          <a:p>
            <a:r>
              <a:rPr lang="en-US" dirty="0" smtClean="0"/>
              <a:t>Can be run on Local CWA or ISC</a:t>
            </a:r>
          </a:p>
          <a:p>
            <a:r>
              <a:rPr lang="en-US" dirty="0" smtClean="0"/>
              <a:t>Helps determine exact starting/end points for hazard headlines</a:t>
            </a:r>
          </a:p>
          <a:p>
            <a:r>
              <a:rPr lang="en-US" dirty="0" smtClean="0"/>
              <a:t>Useful in crossover advisory-&gt; warning time periods.</a:t>
            </a:r>
          </a:p>
          <a:p>
            <a:endParaRPr lang="en-US" dirty="0"/>
          </a:p>
        </p:txBody>
      </p:sp>
    </p:spTree>
    <p:extLst>
      <p:ext uri="{BB962C8B-B14F-4D97-AF65-F5344CB8AC3E}">
        <p14:creationId xmlns:p14="http://schemas.microsoft.com/office/powerpoint/2010/main" val="18447628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9398"/>
            <a:ext cx="7543800" cy="580202"/>
          </a:xfrm>
        </p:spPr>
        <p:txBody>
          <a:bodyPr/>
          <a:lstStyle/>
          <a:p>
            <a:r>
              <a:rPr lang="en-US" dirty="0" smtClean="0"/>
              <a:t>Other Additional Useful Smart Tools*</a:t>
            </a:r>
            <a:endParaRPr lang="en-US" dirty="0"/>
          </a:p>
        </p:txBody>
      </p:sp>
      <p:sp>
        <p:nvSpPr>
          <p:cNvPr id="3" name="Content Placeholder 2"/>
          <p:cNvSpPr>
            <a:spLocks noGrp="1"/>
          </p:cNvSpPr>
          <p:nvPr>
            <p:ph idx="1"/>
          </p:nvPr>
        </p:nvSpPr>
        <p:spPr/>
        <p:txBody>
          <a:bodyPr/>
          <a:lstStyle/>
          <a:p>
            <a:r>
              <a:rPr lang="en-US" dirty="0" smtClean="0"/>
              <a:t>We’ve started using Smart tools to create on the fly ensembles</a:t>
            </a:r>
          </a:p>
          <a:p>
            <a:pPr lvl="1"/>
            <a:r>
              <a:rPr lang="en-US" dirty="0" err="1"/>
              <a:t>PoP_fm_Model_Reflectivity</a:t>
            </a:r>
            <a:endParaRPr lang="en-US" dirty="0"/>
          </a:p>
          <a:p>
            <a:pPr lvl="1"/>
            <a:r>
              <a:rPr lang="en-US" dirty="0" err="1" smtClean="0"/>
              <a:t>PoP_PercentofModels</a:t>
            </a:r>
            <a:endParaRPr lang="en-US" dirty="0" smtClean="0"/>
          </a:p>
          <a:p>
            <a:pPr lvl="1"/>
            <a:r>
              <a:rPr lang="en-US" dirty="0" err="1" smtClean="0"/>
              <a:t>PoP_fm_QPFBlender</a:t>
            </a:r>
            <a:endParaRPr lang="en-US" dirty="0" smtClean="0"/>
          </a:p>
          <a:p>
            <a:pPr lvl="1"/>
            <a:r>
              <a:rPr lang="en-US" dirty="0" err="1" smtClean="0"/>
              <a:t>Sky_fm_ModelClouds</a:t>
            </a:r>
            <a:endParaRPr lang="en-US" dirty="0" smtClean="0"/>
          </a:p>
          <a:p>
            <a:pPr lvl="1"/>
            <a:r>
              <a:rPr lang="en-US" dirty="0" err="1" smtClean="0"/>
              <a:t>ConvectiveWx</a:t>
            </a:r>
            <a:endParaRPr lang="en-US" dirty="0" smtClean="0"/>
          </a:p>
          <a:p>
            <a:pPr lvl="1"/>
            <a:r>
              <a:rPr lang="en-US" dirty="0" err="1" smtClean="0"/>
              <a:t>Snow_fm_ModelRatio</a:t>
            </a:r>
            <a:endParaRPr lang="en-US" dirty="0"/>
          </a:p>
        </p:txBody>
      </p:sp>
    </p:spTree>
    <p:extLst>
      <p:ext uri="{BB962C8B-B14F-4D97-AF65-F5344CB8AC3E}">
        <p14:creationId xmlns:p14="http://schemas.microsoft.com/office/powerpoint/2010/main" val="38488207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9785" t="6659" r="26487" b="28472"/>
          <a:stretch/>
        </p:blipFill>
        <p:spPr>
          <a:xfrm>
            <a:off x="4572000" y="1371600"/>
            <a:ext cx="4160520" cy="4937760"/>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733" t="19265" r="54433" b="15617"/>
          <a:stretch/>
        </p:blipFill>
        <p:spPr>
          <a:xfrm>
            <a:off x="502920" y="1295400"/>
            <a:ext cx="3749040" cy="5029200"/>
          </a:xfrm>
          <a:prstGeom prst="rect">
            <a:avLst/>
          </a:prstGeom>
        </p:spPr>
      </p:pic>
      <p:sp>
        <p:nvSpPr>
          <p:cNvPr id="6" name="TextBox 5"/>
          <p:cNvSpPr txBox="1"/>
          <p:nvPr/>
        </p:nvSpPr>
        <p:spPr>
          <a:xfrm>
            <a:off x="1599570" y="926068"/>
            <a:ext cx="787395" cy="369332"/>
          </a:xfrm>
          <a:prstGeom prst="rect">
            <a:avLst/>
          </a:prstGeom>
          <a:noFill/>
        </p:spPr>
        <p:txBody>
          <a:bodyPr wrap="none" rtlCol="0">
            <a:spAutoFit/>
          </a:bodyPr>
          <a:lstStyle/>
          <a:p>
            <a:r>
              <a:rPr lang="en-US" b="1" i="1" dirty="0" err="1" smtClean="0">
                <a:effectLst>
                  <a:outerShdw blurRad="38100" dist="38100" dir="2700000" algn="tl">
                    <a:srgbClr val="000000">
                      <a:alpha val="43137"/>
                    </a:srgbClr>
                  </a:outerShdw>
                </a:effectLst>
                <a:latin typeface="Book Antiqua" panose="02040602050305030304" pitchFamily="18" charset="0"/>
              </a:rPr>
              <a:t>PoP’s</a:t>
            </a:r>
            <a:endParaRPr lang="en-US" b="1" i="1" dirty="0">
              <a:effectLst>
                <a:outerShdw blurRad="38100" dist="38100" dir="2700000" algn="tl">
                  <a:srgbClr val="000000">
                    <a:alpha val="43137"/>
                  </a:srgbClr>
                </a:outerShdw>
              </a:effectLst>
              <a:latin typeface="Book Antiqua" panose="02040602050305030304" pitchFamily="18" charset="0"/>
            </a:endParaRPr>
          </a:p>
        </p:txBody>
      </p:sp>
      <p:sp>
        <p:nvSpPr>
          <p:cNvPr id="7" name="TextBox 6"/>
          <p:cNvSpPr txBox="1"/>
          <p:nvPr/>
        </p:nvSpPr>
        <p:spPr>
          <a:xfrm>
            <a:off x="6223005" y="914400"/>
            <a:ext cx="530915" cy="369332"/>
          </a:xfrm>
          <a:prstGeom prst="rect">
            <a:avLst/>
          </a:prstGeom>
          <a:noFill/>
        </p:spPr>
        <p:txBody>
          <a:bodyPr wrap="none" rtlCol="0">
            <a:spAutoFit/>
          </a:bodyPr>
          <a:lstStyle/>
          <a:p>
            <a:r>
              <a:rPr lang="en-US" b="1" i="1" dirty="0" err="1" smtClean="0">
                <a:effectLst>
                  <a:outerShdw blurRad="38100" dist="38100" dir="2700000" algn="tl">
                    <a:srgbClr val="000000">
                      <a:alpha val="43137"/>
                    </a:srgbClr>
                  </a:outerShdw>
                </a:effectLst>
                <a:latin typeface="Book Antiqua" panose="02040602050305030304" pitchFamily="18" charset="0"/>
              </a:rPr>
              <a:t>Wx</a:t>
            </a:r>
            <a:endParaRPr lang="en-US" b="1" i="1" dirty="0">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23996781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b="1" dirty="0" smtClean="0"/>
              <a:t>Probability of Exceedance</a:t>
            </a:r>
          </a:p>
          <a:p>
            <a:pPr lvl="1"/>
            <a:r>
              <a:rPr lang="en-US" b="1" dirty="0" smtClean="0"/>
              <a:t>Confidence Levels</a:t>
            </a:r>
          </a:p>
          <a:p>
            <a:r>
              <a:rPr lang="en-US" sz="3600" b="1" dirty="0" smtClean="0"/>
              <a:t>Hazard Check</a:t>
            </a:r>
          </a:p>
          <a:p>
            <a:pPr lvl="1"/>
            <a:r>
              <a:rPr lang="en-US" b="1" dirty="0" smtClean="0"/>
              <a:t>Let your forecast dictate your hazards</a:t>
            </a:r>
          </a:p>
          <a:p>
            <a:r>
              <a:rPr lang="en-US" sz="3600" b="1" dirty="0" smtClean="0"/>
              <a:t>Local “Ensemble” Smart Tools</a:t>
            </a:r>
          </a:p>
          <a:p>
            <a:pPr lvl="1"/>
            <a:r>
              <a:rPr lang="en-US" b="1" dirty="0" err="1" smtClean="0"/>
              <a:t>PoP</a:t>
            </a:r>
            <a:r>
              <a:rPr lang="en-US" b="1" dirty="0" smtClean="0"/>
              <a:t>/QPF/Sky/</a:t>
            </a:r>
            <a:r>
              <a:rPr lang="en-US" b="1" dirty="0" err="1" smtClean="0"/>
              <a:t>Wx</a:t>
            </a:r>
            <a:r>
              <a:rPr lang="en-US" b="1" dirty="0" smtClean="0"/>
              <a:t>/Snow Ratio?</a:t>
            </a:r>
            <a:endParaRPr lang="en-US" b="1" dirty="0"/>
          </a:p>
        </p:txBody>
      </p:sp>
      <p:pic>
        <p:nvPicPr>
          <p:cNvPr id="7" name="Picture 6" descr="Z:\CMS training\NWS_Logo.png"/>
          <p:cNvPicPr>
            <a:picLocks noChangeAspect="1" noChangeArrowheads="1"/>
          </p:cNvPicPr>
          <p:nvPr/>
        </p:nvPicPr>
        <p:blipFill>
          <a:blip r:embed="rId2"/>
          <a:srcRect/>
          <a:stretch>
            <a:fillRect/>
          </a:stretch>
        </p:blipFill>
        <p:spPr bwMode="auto">
          <a:xfrm>
            <a:off x="230124" y="4572"/>
            <a:ext cx="1047887" cy="104557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1"/>
          <p:cNvSpPr txBox="1"/>
          <p:nvPr/>
        </p:nvSpPr>
        <p:spPr>
          <a:xfrm>
            <a:off x="1432490" y="29398"/>
            <a:ext cx="57150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Organization</a:t>
            </a:r>
            <a:endParaRPr lang="en-US" sz="3200" b="1"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sp>
        <p:nvSpPr>
          <p:cNvPr id="14" name="TextBox 12"/>
          <p:cNvSpPr txBox="1"/>
          <p:nvPr/>
        </p:nvSpPr>
        <p:spPr>
          <a:xfrm>
            <a:off x="1434400" y="647511"/>
            <a:ext cx="2912434"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b="1" dirty="0">
              <a:latin typeface="Book Antiqua" panose="02040602050305030304" pitchFamily="18" charset="0"/>
            </a:endParaRPr>
          </a:p>
        </p:txBody>
      </p:sp>
      <p:pic>
        <p:nvPicPr>
          <p:cNvPr id="16" name="Picture 15" descr="Z:\CMS training\NWS_Logo.png"/>
          <p:cNvPicPr>
            <a:picLocks noChangeAspect="1" noChangeArrowheads="1"/>
          </p:cNvPicPr>
          <p:nvPr/>
        </p:nvPicPr>
        <p:blipFill>
          <a:blip r:embed="rId2"/>
          <a:srcRect/>
          <a:stretch>
            <a:fillRect/>
          </a:stretch>
        </p:blipFill>
        <p:spPr bwMode="auto">
          <a:xfrm>
            <a:off x="58975" y="6414516"/>
            <a:ext cx="409411" cy="408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Debuting this Winter…</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8514" t="13166" r="34905" b="31291"/>
          <a:stretch/>
        </p:blipFill>
        <p:spPr>
          <a:xfrm>
            <a:off x="457200" y="1143000"/>
            <a:ext cx="3063240" cy="5120640"/>
          </a:xfrm>
        </p:spPr>
      </p:pic>
      <p:sp>
        <p:nvSpPr>
          <p:cNvPr id="5" name="TextBox 4"/>
          <p:cNvSpPr txBox="1"/>
          <p:nvPr/>
        </p:nvSpPr>
        <p:spPr>
          <a:xfrm>
            <a:off x="4114800" y="1990725"/>
            <a:ext cx="4419600" cy="3539430"/>
          </a:xfrm>
          <a:prstGeom prst="rect">
            <a:avLst/>
          </a:prstGeom>
          <a:noFill/>
        </p:spPr>
        <p:txBody>
          <a:bodyPr wrap="square" rtlCol="0">
            <a:spAutoFit/>
          </a:bodyPr>
          <a:lstStyle/>
          <a:p>
            <a:pPr algn="ctr"/>
            <a:r>
              <a:rPr lang="en-US" sz="3200" b="1" i="1" dirty="0" smtClean="0">
                <a:effectLst>
                  <a:outerShdw blurRad="38100" dist="38100" dir="2700000" algn="tl">
                    <a:srgbClr val="000000">
                      <a:alpha val="43137"/>
                    </a:srgbClr>
                  </a:outerShdw>
                </a:effectLst>
                <a:latin typeface="Book Antiqua" panose="02040602050305030304" pitchFamily="18" charset="0"/>
              </a:rPr>
              <a:t>The idea is to make a sort of </a:t>
            </a:r>
            <a:r>
              <a:rPr lang="en-US" sz="3200" b="1" i="1" dirty="0" err="1" smtClean="0">
                <a:effectLst>
                  <a:outerShdw blurRad="38100" dist="38100" dir="2700000" algn="tl">
                    <a:srgbClr val="000000">
                      <a:alpha val="43137"/>
                    </a:srgbClr>
                  </a:outerShdw>
                </a:effectLst>
                <a:latin typeface="Book Antiqua" panose="02040602050305030304" pitchFamily="18" charset="0"/>
              </a:rPr>
              <a:t>ConsAll</a:t>
            </a:r>
            <a:r>
              <a:rPr lang="en-US" sz="3200" b="1" i="1" dirty="0" smtClean="0">
                <a:effectLst>
                  <a:outerShdw blurRad="38100" dist="38100" dir="2700000" algn="tl">
                    <a:srgbClr val="000000">
                      <a:alpha val="43137"/>
                    </a:srgbClr>
                  </a:outerShdw>
                </a:effectLst>
                <a:latin typeface="Book Antiqua" panose="02040602050305030304" pitchFamily="18" charset="0"/>
              </a:rPr>
              <a:t> grid but all the forecasters to chose the inputs.</a:t>
            </a:r>
          </a:p>
          <a:p>
            <a:pPr algn="ctr"/>
            <a:endParaRPr lang="en-US" sz="3200" b="1" i="1" dirty="0">
              <a:effectLst>
                <a:outerShdw blurRad="38100" dist="38100" dir="2700000" algn="tl">
                  <a:srgbClr val="000000">
                    <a:alpha val="43137"/>
                  </a:srgbClr>
                </a:outerShdw>
              </a:effectLst>
              <a:latin typeface="Book Antiqua" panose="02040602050305030304" pitchFamily="18" charset="0"/>
            </a:endParaRPr>
          </a:p>
          <a:p>
            <a:pPr algn="ctr"/>
            <a:r>
              <a:rPr lang="en-US" sz="3200" b="1" i="1" dirty="0" smtClean="0">
                <a:effectLst>
                  <a:outerShdw blurRad="38100" dist="38100" dir="2700000" algn="tl">
                    <a:srgbClr val="000000">
                      <a:alpha val="43137"/>
                    </a:srgbClr>
                  </a:outerShdw>
                </a:effectLst>
                <a:latin typeface="Book Antiqua" panose="02040602050305030304" pitchFamily="18" charset="0"/>
              </a:rPr>
              <a:t>The Blend is your Friend!</a:t>
            </a:r>
          </a:p>
        </p:txBody>
      </p:sp>
    </p:spTree>
    <p:extLst>
      <p:ext uri="{BB962C8B-B14F-4D97-AF65-F5344CB8AC3E}">
        <p14:creationId xmlns:p14="http://schemas.microsoft.com/office/powerpoint/2010/main" val="20354068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4000" dirty="0" smtClean="0"/>
              <a:t>Questions?</a:t>
            </a:r>
            <a:endParaRPr lang="en-US" sz="4000" dirty="0"/>
          </a:p>
        </p:txBody>
      </p:sp>
    </p:spTree>
    <p:extLst>
      <p:ext uri="{BB962C8B-B14F-4D97-AF65-F5344CB8AC3E}">
        <p14:creationId xmlns:p14="http://schemas.microsoft.com/office/powerpoint/2010/main" val="2249073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Z:\CMS training\NWS_Logo.png"/>
          <p:cNvPicPr>
            <a:picLocks noChangeAspect="1" noChangeArrowheads="1"/>
          </p:cNvPicPr>
          <p:nvPr/>
        </p:nvPicPr>
        <p:blipFill>
          <a:blip r:embed="rId2"/>
          <a:srcRect/>
          <a:stretch>
            <a:fillRect/>
          </a:stretch>
        </p:blipFill>
        <p:spPr bwMode="auto">
          <a:xfrm>
            <a:off x="230124" y="4572"/>
            <a:ext cx="1047887" cy="104557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1"/>
          <p:cNvSpPr txBox="1"/>
          <p:nvPr/>
        </p:nvSpPr>
        <p:spPr>
          <a:xfrm>
            <a:off x="1432490" y="29398"/>
            <a:ext cx="57150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chemeClr val="bg1"/>
                </a:solidFill>
                <a:effectLst>
                  <a:outerShdw blurRad="38100" dist="38100" dir="2700000" algn="tl">
                    <a:srgbClr val="000000">
                      <a:alpha val="43137"/>
                    </a:srgbClr>
                  </a:outerShdw>
                </a:effectLst>
                <a:latin typeface="Book Antiqua" panose="02040602050305030304" pitchFamily="18" charset="0"/>
              </a:rPr>
              <a:t>Probability of Exceedance</a:t>
            </a:r>
            <a:endParaRPr lang="en-US" sz="3200" b="1"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sp>
        <p:nvSpPr>
          <p:cNvPr id="16" name="TextBox 11"/>
          <p:cNvSpPr txBox="1"/>
          <p:nvPr/>
        </p:nvSpPr>
        <p:spPr>
          <a:xfrm>
            <a:off x="1400592" y="590490"/>
            <a:ext cx="57150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smtClean="0">
                <a:latin typeface="Book Antiqua" panose="02040602050305030304" pitchFamily="18" charset="0"/>
              </a:rPr>
              <a:t>In a GFE World</a:t>
            </a:r>
            <a:endParaRPr lang="en-US" sz="2000" dirty="0">
              <a:latin typeface="Book Antiqua" panose="02040602050305030304" pitchFamily="18" charset="0"/>
            </a:endParaRPr>
          </a:p>
        </p:txBody>
      </p:sp>
      <p:sp>
        <p:nvSpPr>
          <p:cNvPr id="17" name="TextBox 16"/>
          <p:cNvSpPr txBox="1"/>
          <p:nvPr/>
        </p:nvSpPr>
        <p:spPr>
          <a:xfrm>
            <a:off x="152400" y="1600200"/>
            <a:ext cx="3861143" cy="4031873"/>
          </a:xfrm>
          <a:prstGeom prst="rect">
            <a:avLst/>
          </a:prstGeom>
          <a:noFill/>
        </p:spPr>
        <p:txBody>
          <a:bodyPr wrap="square" rtlCol="0">
            <a:spAutoFit/>
          </a:bodyPr>
          <a:lstStyle/>
          <a:p>
            <a:r>
              <a:rPr lang="en-US" sz="3200" dirty="0" smtClean="0">
                <a:latin typeface="Book Antiqua" panose="02040602050305030304" pitchFamily="18" charset="0"/>
              </a:rPr>
              <a:t>We want to be able to answer the question:</a:t>
            </a:r>
          </a:p>
          <a:p>
            <a:endParaRPr lang="en-US" sz="3200" dirty="0" smtClean="0">
              <a:latin typeface="Book Antiqua" panose="02040602050305030304" pitchFamily="18" charset="0"/>
            </a:endParaRPr>
          </a:p>
          <a:p>
            <a:r>
              <a:rPr lang="en-US" sz="3200" b="1" dirty="0" smtClean="0">
                <a:latin typeface="Book Antiqua" panose="02040602050305030304" pitchFamily="18" charset="0"/>
              </a:rPr>
              <a:t>How likely is an area going to get at least 1” inch of rain?</a:t>
            </a:r>
            <a:endParaRPr lang="en-US" sz="3200" b="1" dirty="0">
              <a:latin typeface="Book Antiqua" panose="02040602050305030304" pitchFamily="18"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8093" y="1600200"/>
            <a:ext cx="4504908" cy="3390942"/>
          </a:xfrm>
          <a:prstGeom prst="rect">
            <a:avLst/>
          </a:prstGeom>
        </p:spPr>
      </p:pic>
    </p:spTree>
    <p:extLst>
      <p:ext uri="{BB962C8B-B14F-4D97-AF65-F5344CB8AC3E}">
        <p14:creationId xmlns:p14="http://schemas.microsoft.com/office/powerpoint/2010/main" val="6021048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9398"/>
            <a:ext cx="7543800" cy="580202"/>
          </a:xfrm>
        </p:spPr>
        <p:txBody>
          <a:bodyPr/>
          <a:lstStyle/>
          <a:p>
            <a:r>
              <a:rPr lang="en-US" dirty="0" smtClean="0"/>
              <a:t>So what is Probability of Exceedance?</a:t>
            </a:r>
            <a:endParaRPr lang="en-US" dirty="0"/>
          </a:p>
        </p:txBody>
      </p:sp>
      <p:sp>
        <p:nvSpPr>
          <p:cNvPr id="4" name="Content Placeholder 4"/>
          <p:cNvSpPr txBox="1">
            <a:spLocks/>
          </p:cNvSpPr>
          <p:nvPr/>
        </p:nvSpPr>
        <p:spPr>
          <a:xfrm>
            <a:off x="152400" y="1295400"/>
            <a:ext cx="3962400" cy="449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Book Antiqua" panose="02040602050305030304"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Book Antiqua" panose="020406020503050303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Book Antiqua" panose="020406020503050303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Book Antiqua" panose="020406020503050303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8600" indent="-228600"/>
            <a:r>
              <a:rPr lang="en-US" sz="1800" dirty="0" smtClean="0"/>
              <a:t>Area under a Probability Density Function (PDF) curve (assuming a binomial distribution) of a weather element given a specific threshold.</a:t>
            </a:r>
          </a:p>
          <a:p>
            <a:pPr marL="228600" indent="-228600"/>
            <a:endParaRPr lang="en-US" sz="1800" dirty="0" smtClean="0"/>
          </a:p>
          <a:p>
            <a:pPr marL="228600" indent="-228600"/>
            <a:endParaRPr lang="en-US" sz="1800" dirty="0" smtClean="0"/>
          </a:p>
          <a:p>
            <a:pPr marL="228600" indent="-228600"/>
            <a:r>
              <a:rPr lang="en-US" sz="1800" dirty="0" smtClean="0"/>
              <a:t>Simple case - Green Mountain Power calls. They read your forecast and found a high of 86 degrees. However, they make decisions to bring on additional power stations at 86 degrees. They want to know what the likelihood of seeing or exceeding 86 degrees is. </a:t>
            </a: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3810" y="1371600"/>
            <a:ext cx="4097790" cy="2971800"/>
          </a:xfrm>
          <a:prstGeom prst="rect">
            <a:avLst/>
          </a:prstGeom>
        </p:spPr>
      </p:pic>
      <p:sp>
        <p:nvSpPr>
          <p:cNvPr id="6" name="TextBox 5"/>
          <p:cNvSpPr txBox="1"/>
          <p:nvPr/>
        </p:nvSpPr>
        <p:spPr>
          <a:xfrm rot="16200000">
            <a:off x="3949935" y="2559330"/>
            <a:ext cx="1373195" cy="369332"/>
          </a:xfrm>
          <a:prstGeom prst="rect">
            <a:avLst/>
          </a:prstGeom>
          <a:solidFill>
            <a:schemeClr val="tx1"/>
          </a:solidFill>
        </p:spPr>
        <p:txBody>
          <a:bodyPr wrap="square" rtlCol="0">
            <a:spAutoFit/>
          </a:bodyPr>
          <a:lstStyle/>
          <a:p>
            <a:pPr algn="ctr"/>
            <a:r>
              <a:rPr lang="en-US" dirty="0" smtClean="0">
                <a:solidFill>
                  <a:schemeClr val="bg1"/>
                </a:solidFill>
                <a:latin typeface="Book Antiqua" panose="02040602050305030304" pitchFamily="18" charset="0"/>
              </a:rPr>
              <a:t>Probability</a:t>
            </a:r>
            <a:endParaRPr lang="en-US" dirty="0">
              <a:solidFill>
                <a:schemeClr val="bg1"/>
              </a:solidFill>
              <a:latin typeface="Book Antiqua" panose="02040602050305030304" pitchFamily="18" charset="0"/>
            </a:endParaRPr>
          </a:p>
        </p:txBody>
      </p:sp>
      <p:sp>
        <p:nvSpPr>
          <p:cNvPr id="7" name="TextBox 6"/>
          <p:cNvSpPr txBox="1"/>
          <p:nvPr/>
        </p:nvSpPr>
        <p:spPr>
          <a:xfrm>
            <a:off x="6096000" y="4419600"/>
            <a:ext cx="2057400" cy="369332"/>
          </a:xfrm>
          <a:prstGeom prst="rect">
            <a:avLst/>
          </a:prstGeom>
          <a:solidFill>
            <a:schemeClr val="tx1"/>
          </a:solidFill>
        </p:spPr>
        <p:txBody>
          <a:bodyPr wrap="square" rtlCol="0">
            <a:spAutoFit/>
          </a:bodyPr>
          <a:lstStyle/>
          <a:p>
            <a:pPr algn="ctr"/>
            <a:r>
              <a:rPr lang="en-US" dirty="0" smtClean="0">
                <a:solidFill>
                  <a:schemeClr val="bg1"/>
                </a:solidFill>
                <a:latin typeface="Book Antiqua" panose="02040602050305030304" pitchFamily="18" charset="0"/>
              </a:rPr>
              <a:t>Consensus Temps</a:t>
            </a:r>
            <a:endParaRPr lang="en-US" dirty="0">
              <a:solidFill>
                <a:schemeClr val="bg1"/>
              </a:solidFill>
              <a:latin typeface="Book Antiqua" panose="02040602050305030304" pitchFamily="18" charset="0"/>
            </a:endParaRPr>
          </a:p>
        </p:txBody>
      </p:sp>
      <p:sp>
        <p:nvSpPr>
          <p:cNvPr id="8" name="TextBox 7"/>
          <p:cNvSpPr txBox="1"/>
          <p:nvPr/>
        </p:nvSpPr>
        <p:spPr>
          <a:xfrm>
            <a:off x="1664731" y="5791200"/>
            <a:ext cx="59436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You’re not going to give them a chart like this…I hope!</a:t>
            </a:r>
            <a:endParaRPr lang="en-US" dirty="0"/>
          </a:p>
        </p:txBody>
      </p:sp>
      <p:sp>
        <p:nvSpPr>
          <p:cNvPr id="9" name="Freeform 8"/>
          <p:cNvSpPr/>
          <p:nvPr/>
        </p:nvSpPr>
        <p:spPr>
          <a:xfrm>
            <a:off x="6941411" y="1927911"/>
            <a:ext cx="1595660" cy="1633769"/>
          </a:xfrm>
          <a:custGeom>
            <a:avLst/>
            <a:gdLst>
              <a:gd name="connsiteX0" fmla="*/ 0 w 1402672"/>
              <a:gd name="connsiteY0" fmla="*/ 0 h 1340528"/>
              <a:gd name="connsiteX1" fmla="*/ 0 w 1402672"/>
              <a:gd name="connsiteY1" fmla="*/ 346229 h 1340528"/>
              <a:gd name="connsiteX2" fmla="*/ 8878 w 1402672"/>
              <a:gd name="connsiteY2" fmla="*/ 497150 h 1340528"/>
              <a:gd name="connsiteX3" fmla="*/ 8878 w 1402672"/>
              <a:gd name="connsiteY3" fmla="*/ 710214 h 1340528"/>
              <a:gd name="connsiteX4" fmla="*/ 0 w 1402672"/>
              <a:gd name="connsiteY4" fmla="*/ 949911 h 1340528"/>
              <a:gd name="connsiteX5" fmla="*/ 8878 w 1402672"/>
              <a:gd name="connsiteY5" fmla="*/ 1145220 h 1340528"/>
              <a:gd name="connsiteX6" fmla="*/ 8878 w 1402672"/>
              <a:gd name="connsiteY6" fmla="*/ 1340528 h 1340528"/>
              <a:gd name="connsiteX7" fmla="*/ 177554 w 1402672"/>
              <a:gd name="connsiteY7" fmla="*/ 1331651 h 1340528"/>
              <a:gd name="connsiteX8" fmla="*/ 612559 w 1402672"/>
              <a:gd name="connsiteY8" fmla="*/ 1331651 h 1340528"/>
              <a:gd name="connsiteX9" fmla="*/ 798990 w 1402672"/>
              <a:gd name="connsiteY9" fmla="*/ 1322773 h 1340528"/>
              <a:gd name="connsiteX10" fmla="*/ 1038687 w 1402672"/>
              <a:gd name="connsiteY10" fmla="*/ 1331651 h 1340528"/>
              <a:gd name="connsiteX11" fmla="*/ 1393794 w 1402672"/>
              <a:gd name="connsiteY11" fmla="*/ 1331651 h 1340528"/>
              <a:gd name="connsiteX12" fmla="*/ 1402672 w 1402672"/>
              <a:gd name="connsiteY12" fmla="*/ 1287262 h 1340528"/>
              <a:gd name="connsiteX13" fmla="*/ 1207363 w 1402672"/>
              <a:gd name="connsiteY13" fmla="*/ 1260629 h 1340528"/>
              <a:gd name="connsiteX14" fmla="*/ 1029810 w 1402672"/>
              <a:gd name="connsiteY14" fmla="*/ 1162975 h 1340528"/>
              <a:gd name="connsiteX15" fmla="*/ 798990 w 1402672"/>
              <a:gd name="connsiteY15" fmla="*/ 949911 h 1340528"/>
              <a:gd name="connsiteX16" fmla="*/ 754602 w 1402672"/>
              <a:gd name="connsiteY16" fmla="*/ 905523 h 1340528"/>
              <a:gd name="connsiteX17" fmla="*/ 568171 w 1402672"/>
              <a:gd name="connsiteY17" fmla="*/ 665825 h 1340528"/>
              <a:gd name="connsiteX18" fmla="*/ 479394 w 1402672"/>
              <a:gd name="connsiteY18" fmla="*/ 497150 h 1340528"/>
              <a:gd name="connsiteX19" fmla="*/ 346229 w 1402672"/>
              <a:gd name="connsiteY19" fmla="*/ 319596 h 1340528"/>
              <a:gd name="connsiteX20" fmla="*/ 239697 w 1402672"/>
              <a:gd name="connsiteY20" fmla="*/ 177554 h 1340528"/>
              <a:gd name="connsiteX21" fmla="*/ 150920 w 1402672"/>
              <a:gd name="connsiteY21" fmla="*/ 88777 h 1340528"/>
              <a:gd name="connsiteX22" fmla="*/ 0 w 1402672"/>
              <a:gd name="connsiteY22" fmla="*/ 0 h 134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2672" h="1340528">
                <a:moveTo>
                  <a:pt x="0" y="0"/>
                </a:moveTo>
                <a:lnTo>
                  <a:pt x="0" y="346229"/>
                </a:lnTo>
                <a:lnTo>
                  <a:pt x="8878" y="497150"/>
                </a:lnTo>
                <a:lnTo>
                  <a:pt x="8878" y="710214"/>
                </a:lnTo>
                <a:lnTo>
                  <a:pt x="0" y="949911"/>
                </a:lnTo>
                <a:lnTo>
                  <a:pt x="8878" y="1145220"/>
                </a:lnTo>
                <a:lnTo>
                  <a:pt x="8878" y="1340528"/>
                </a:lnTo>
                <a:lnTo>
                  <a:pt x="177554" y="1331651"/>
                </a:lnTo>
                <a:lnTo>
                  <a:pt x="612559" y="1331651"/>
                </a:lnTo>
                <a:lnTo>
                  <a:pt x="798990" y="1322773"/>
                </a:lnTo>
                <a:lnTo>
                  <a:pt x="1038687" y="1331651"/>
                </a:lnTo>
                <a:lnTo>
                  <a:pt x="1393794" y="1331651"/>
                </a:lnTo>
                <a:lnTo>
                  <a:pt x="1402672" y="1287262"/>
                </a:lnTo>
                <a:lnTo>
                  <a:pt x="1207363" y="1260629"/>
                </a:lnTo>
                <a:lnTo>
                  <a:pt x="1029810" y="1162975"/>
                </a:lnTo>
                <a:lnTo>
                  <a:pt x="798990" y="949911"/>
                </a:lnTo>
                <a:lnTo>
                  <a:pt x="754602" y="905523"/>
                </a:lnTo>
                <a:lnTo>
                  <a:pt x="568171" y="665825"/>
                </a:lnTo>
                <a:lnTo>
                  <a:pt x="479394" y="497150"/>
                </a:lnTo>
                <a:lnTo>
                  <a:pt x="346229" y="319596"/>
                </a:lnTo>
                <a:lnTo>
                  <a:pt x="239697" y="177554"/>
                </a:lnTo>
                <a:lnTo>
                  <a:pt x="150920" y="88777"/>
                </a:lnTo>
                <a:lnTo>
                  <a:pt x="0" y="0"/>
                </a:lnTo>
                <a:close/>
              </a:path>
            </a:pathLst>
          </a:cu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6941412" y="1927911"/>
            <a:ext cx="1293" cy="1805889"/>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28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Give credit where its due</a:t>
            </a:r>
            <a:endParaRPr lang="en-US" dirty="0"/>
          </a:p>
        </p:txBody>
      </p:sp>
      <p:sp>
        <p:nvSpPr>
          <p:cNvPr id="3" name="Content Placeholder 2"/>
          <p:cNvSpPr>
            <a:spLocks noGrp="1"/>
          </p:cNvSpPr>
          <p:nvPr>
            <p:ph idx="1"/>
          </p:nvPr>
        </p:nvSpPr>
        <p:spPr/>
        <p:txBody>
          <a:bodyPr/>
          <a:lstStyle/>
          <a:p>
            <a:r>
              <a:rPr lang="en-US" dirty="0" smtClean="0"/>
              <a:t>We didn’t write this smart tool.</a:t>
            </a:r>
          </a:p>
          <a:p>
            <a:r>
              <a:rPr lang="en-US" dirty="0" smtClean="0"/>
              <a:t>We did write a wrapper procedure to run the tool.</a:t>
            </a:r>
          </a:p>
          <a:p>
            <a:endParaRPr lang="en-US" dirty="0"/>
          </a:p>
          <a:p>
            <a:r>
              <a:rPr lang="en-US" dirty="0" smtClean="0"/>
              <a:t>The author: </a:t>
            </a:r>
          </a:p>
          <a:p>
            <a:pPr lvl="1"/>
            <a:r>
              <a:rPr lang="en-US" dirty="0" smtClean="0"/>
              <a:t>Darren </a:t>
            </a:r>
            <a:r>
              <a:rPr lang="en-US" dirty="0"/>
              <a:t>Van Cleave (WFO </a:t>
            </a:r>
            <a:r>
              <a:rPr lang="en-US" dirty="0" smtClean="0"/>
              <a:t>MSO)</a:t>
            </a:r>
          </a:p>
          <a:p>
            <a:pPr lvl="1"/>
            <a:r>
              <a:rPr lang="en-US" dirty="0" smtClean="0"/>
              <a:t>Available on the SCP</a:t>
            </a:r>
            <a:endParaRPr lang="en-US" dirty="0"/>
          </a:p>
          <a:p>
            <a:endParaRPr lang="en-US" dirty="0"/>
          </a:p>
        </p:txBody>
      </p:sp>
    </p:spTree>
    <p:extLst>
      <p:ext uri="{BB962C8B-B14F-4D97-AF65-F5344CB8AC3E}">
        <p14:creationId xmlns:p14="http://schemas.microsoft.com/office/powerpoint/2010/main" val="3951991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POE Tool</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6104" t="37865" r="9324" b="24330"/>
          <a:stretch/>
        </p:blipFill>
        <p:spPr>
          <a:xfrm>
            <a:off x="990600" y="1143000"/>
            <a:ext cx="6984558" cy="3870960"/>
          </a:xfrm>
        </p:spPr>
      </p:pic>
      <p:sp>
        <p:nvSpPr>
          <p:cNvPr id="5" name="TextBox 4"/>
          <p:cNvSpPr txBox="1"/>
          <p:nvPr/>
        </p:nvSpPr>
        <p:spPr>
          <a:xfrm>
            <a:off x="4333783" y="5874621"/>
            <a:ext cx="4800600" cy="523220"/>
          </a:xfrm>
          <a:prstGeom prst="rect">
            <a:avLst/>
          </a:prstGeom>
          <a:noFill/>
        </p:spPr>
        <p:txBody>
          <a:bodyPr wrap="square" rtlCol="0">
            <a:spAutoFit/>
          </a:bodyPr>
          <a:lstStyle/>
          <a:p>
            <a:r>
              <a:rPr lang="en-US" sz="1400" dirty="0" smtClean="0">
                <a:latin typeface="Book Antiqua" panose="02040602050305030304" pitchFamily="18" charset="0"/>
              </a:rPr>
              <a:t>Note: Some options not available for BC grids (not running bias corrects on Wind, Sky, QPF and MinRH)</a:t>
            </a:r>
            <a:endParaRPr lang="en-US" sz="1400" dirty="0">
              <a:latin typeface="Book Antiqua" panose="02040602050305030304" pitchFamily="18" charset="0"/>
            </a:endParaRPr>
          </a:p>
        </p:txBody>
      </p:sp>
      <p:sp>
        <p:nvSpPr>
          <p:cNvPr id="6" name="TextBox 5"/>
          <p:cNvSpPr txBox="1"/>
          <p:nvPr/>
        </p:nvSpPr>
        <p:spPr>
          <a:xfrm>
            <a:off x="152400" y="5029200"/>
            <a:ext cx="8839200" cy="646331"/>
          </a:xfrm>
          <a:prstGeom prst="rect">
            <a:avLst/>
          </a:prstGeom>
          <a:noFill/>
        </p:spPr>
        <p:txBody>
          <a:bodyPr wrap="square" rtlCol="0">
            <a:spAutoFit/>
          </a:bodyPr>
          <a:lstStyle/>
          <a:p>
            <a:r>
              <a:rPr lang="en-US" dirty="0" smtClean="0">
                <a:latin typeface="Book Antiqua" panose="02040602050305030304" pitchFamily="18" charset="0"/>
              </a:rPr>
              <a:t>The output from BC grids  can be considered a “calibrated probability” </a:t>
            </a:r>
          </a:p>
          <a:p>
            <a:r>
              <a:rPr lang="en-US" dirty="0" smtClean="0">
                <a:latin typeface="Book Antiqua" panose="02040602050305030304" pitchFamily="18" charset="0"/>
              </a:rPr>
              <a:t>(like SPC’s SREF page)</a:t>
            </a:r>
            <a:endParaRPr lang="en-US" dirty="0">
              <a:latin typeface="Book Antiqua" panose="02040602050305030304" pitchFamily="18" charset="0"/>
            </a:endParaRPr>
          </a:p>
        </p:txBody>
      </p:sp>
      <p:sp>
        <p:nvSpPr>
          <p:cNvPr id="7" name="Rectangle 6"/>
          <p:cNvSpPr/>
          <p:nvPr/>
        </p:nvSpPr>
        <p:spPr>
          <a:xfrm>
            <a:off x="0" y="6028509"/>
            <a:ext cx="3935693" cy="369332"/>
          </a:xfrm>
          <a:prstGeom prst="rect">
            <a:avLst/>
          </a:prstGeom>
        </p:spPr>
        <p:txBody>
          <a:bodyPr wrap="none">
            <a:spAutoFit/>
          </a:bodyPr>
          <a:lstStyle/>
          <a:p>
            <a:r>
              <a:rPr lang="en-US" i="1" dirty="0">
                <a:latin typeface="Book Antiqua" panose="02040602050305030304" pitchFamily="18" charset="0"/>
              </a:rPr>
              <a:t>Author: Darren Van </a:t>
            </a:r>
            <a:r>
              <a:rPr lang="en-US" i="1" dirty="0" smtClean="0">
                <a:latin typeface="Book Antiqua" panose="02040602050305030304" pitchFamily="18" charset="0"/>
              </a:rPr>
              <a:t>Cleave, WFO STO</a:t>
            </a:r>
            <a:endParaRPr lang="en-US" dirty="0">
              <a:latin typeface="Book Antiqua" panose="02040602050305030304" pitchFamily="18" charset="0"/>
            </a:endParaRPr>
          </a:p>
        </p:txBody>
      </p:sp>
    </p:spTree>
    <p:extLst>
      <p:ext uri="{BB962C8B-B14F-4D97-AF65-F5344CB8AC3E}">
        <p14:creationId xmlns:p14="http://schemas.microsoft.com/office/powerpoint/2010/main" val="10580622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70377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2590800" y="5486400"/>
            <a:ext cx="6248400" cy="369332"/>
          </a:xfrm>
          <a:prstGeom prst="rect">
            <a:avLst/>
          </a:prstGeom>
          <a:noFill/>
        </p:spPr>
        <p:txBody>
          <a:bodyPr wrap="square" rtlCol="0">
            <a:spAutoFit/>
          </a:bodyPr>
          <a:lstStyle/>
          <a:p>
            <a:r>
              <a:rPr lang="en-US" dirty="0" smtClean="0">
                <a:solidFill>
                  <a:schemeClr val="bg1"/>
                </a:solidFill>
                <a:latin typeface="Book Antiqua" panose="02040602050305030304" pitchFamily="18" charset="0"/>
              </a:rPr>
              <a:t>DSS-friendly PoE graphics available thru GridImageMaker! </a:t>
            </a:r>
            <a:endParaRPr lang="en-US"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42255589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578</TotalTime>
  <Words>641</Words>
  <Application>Microsoft Office PowerPoint</Application>
  <PresentationFormat>On-screen Show (4:3)</PresentationFormat>
  <Paragraphs>119</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Probability of exceedance tool and additional useful smart tools</vt:lpstr>
      <vt:lpstr>Motivation</vt:lpstr>
      <vt:lpstr>PowerPoint Presentation</vt:lpstr>
      <vt:lpstr>PowerPoint Presentation</vt:lpstr>
      <vt:lpstr>So what is Probability of Exceedance?</vt:lpstr>
      <vt:lpstr>Give credit where its due</vt:lpstr>
      <vt:lpstr>POE Tool</vt:lpstr>
      <vt:lpstr>PowerPoint Presentation</vt:lpstr>
      <vt:lpstr>PowerPoint Presentation</vt:lpstr>
      <vt:lpstr>PowerPoint Presentation</vt:lpstr>
      <vt:lpstr>PowerPoint Presentation</vt:lpstr>
      <vt:lpstr>Where we are going </vt:lpstr>
      <vt:lpstr>Hazard Check: Let the forecast dictate the Hazards</vt:lpstr>
      <vt:lpstr>Hazard Check</vt:lpstr>
      <vt:lpstr>HazCheck Gui</vt:lpstr>
      <vt:lpstr>Hazard Check: Snow Ady</vt:lpstr>
      <vt:lpstr>Hazard Check: Snow WWA</vt:lpstr>
      <vt:lpstr>HazCheck - Example: 05/04/2015</vt:lpstr>
      <vt:lpstr>Forecast RH at 20Z</vt:lpstr>
      <vt:lpstr>Forecast Winds at 20z</vt:lpstr>
      <vt:lpstr>Forecast Wind Gusts at 20z</vt:lpstr>
      <vt:lpstr>Fire Weather Hazard Check at 20z</vt:lpstr>
      <vt:lpstr>Frost/Freeze Example</vt:lpstr>
      <vt:lpstr>PowerPoint Presentation</vt:lpstr>
      <vt:lpstr>PowerPoint Presentation</vt:lpstr>
      <vt:lpstr>Frost/Freeze Decision Time</vt:lpstr>
      <vt:lpstr>Hazard Check - Summary</vt:lpstr>
      <vt:lpstr>Other Additional Useful Smart Tools*</vt:lpstr>
      <vt:lpstr>Examples</vt:lpstr>
      <vt:lpstr>Debuting this Winter…</vt:lpstr>
      <vt:lpstr>PowerPoint Presentation</vt:lpstr>
    </vt:vector>
  </TitlesOfParts>
  <Company>National Weather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Probability of exceedance tool and additional useful smart tools</dc:title>
  <dc:creator>Robert Deal</dc:creator>
  <cp:lastModifiedBy>Michael Evans</cp:lastModifiedBy>
  <cp:revision>25</cp:revision>
  <dcterms:created xsi:type="dcterms:W3CDTF">2015-09-16T09:11:38Z</dcterms:created>
  <dcterms:modified xsi:type="dcterms:W3CDTF">2015-09-22T12:29:14Z</dcterms:modified>
</cp:coreProperties>
</file>