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4" r:id="rId2"/>
    <p:sldId id="355" r:id="rId3"/>
    <p:sldId id="307" r:id="rId4"/>
    <p:sldId id="263" r:id="rId5"/>
    <p:sldId id="257" r:id="rId6"/>
    <p:sldId id="258" r:id="rId7"/>
    <p:sldId id="260" r:id="rId8"/>
    <p:sldId id="262" r:id="rId9"/>
    <p:sldId id="267" r:id="rId10"/>
    <p:sldId id="268" r:id="rId11"/>
    <p:sldId id="330" r:id="rId12"/>
    <p:sldId id="331" r:id="rId13"/>
    <p:sldId id="332" r:id="rId14"/>
    <p:sldId id="371" r:id="rId15"/>
    <p:sldId id="372" r:id="rId16"/>
    <p:sldId id="336" r:id="rId17"/>
    <p:sldId id="337" r:id="rId18"/>
    <p:sldId id="356" r:id="rId19"/>
    <p:sldId id="378" r:id="rId20"/>
    <p:sldId id="379" r:id="rId21"/>
    <p:sldId id="308" r:id="rId22"/>
    <p:sldId id="269" r:id="rId23"/>
    <p:sldId id="272" r:id="rId24"/>
    <p:sldId id="340" r:id="rId25"/>
    <p:sldId id="341" r:id="rId26"/>
    <p:sldId id="342" r:id="rId27"/>
    <p:sldId id="343" r:id="rId28"/>
    <p:sldId id="344" r:id="rId29"/>
    <p:sldId id="274" r:id="rId30"/>
    <p:sldId id="348" r:id="rId31"/>
    <p:sldId id="276" r:id="rId32"/>
    <p:sldId id="360" r:id="rId33"/>
    <p:sldId id="362" r:id="rId34"/>
    <p:sldId id="363" r:id="rId35"/>
    <p:sldId id="364" r:id="rId36"/>
    <p:sldId id="365" r:id="rId37"/>
    <p:sldId id="366" r:id="rId38"/>
    <p:sldId id="367" r:id="rId39"/>
    <p:sldId id="368" r:id="rId40"/>
    <p:sldId id="369" r:id="rId41"/>
    <p:sldId id="370" r:id="rId42"/>
    <p:sldId id="374" r:id="rId43"/>
    <p:sldId id="37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4587" autoAdjust="0"/>
  </p:normalViewPr>
  <p:slideViewPr>
    <p:cSldViewPr snapToGrid="0">
      <p:cViewPr>
        <p:scale>
          <a:sx n="90" d="100"/>
          <a:sy n="90" d="100"/>
        </p:scale>
        <p:origin x="-282"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0F760-0FD2-4DE0-B7B1-2AE186C7642F}" type="datetimeFigureOut">
              <a:rPr lang="en-US" smtClean="0"/>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FCFE6-45A3-486F-B647-176514403EB7}" type="slidenum">
              <a:rPr lang="en-US" smtClean="0"/>
              <a:t>‹#›</a:t>
            </a:fld>
            <a:endParaRPr lang="en-US"/>
          </a:p>
        </p:txBody>
      </p:sp>
    </p:spTree>
    <p:extLst>
      <p:ext uri="{BB962C8B-B14F-4D97-AF65-F5344CB8AC3E}">
        <p14:creationId xmlns:p14="http://schemas.microsoft.com/office/powerpoint/2010/main" val="308308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63BD7CD-FF93-484E-8A97-54079BD572C1}" type="slidenum">
              <a:rPr lang="en-US" altLang="en-US">
                <a:solidFill>
                  <a:prstClr val="black"/>
                </a:solidFill>
              </a:rPr>
              <a:pPr/>
              <a:t>12</a:t>
            </a:fld>
            <a:endParaRPr lang="en-US" alt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Grp="1" noChangeArrowheads="1"/>
          </p:cNvSpPr>
          <p:nvPr>
            <p:ph type="body" idx="1"/>
          </p:nvPr>
        </p:nvSpPr>
        <p:spPr bwMode="auto">
          <a:xfrm>
            <a:off x="686361" y="4342534"/>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a:latin typeface="Arial" charset="0"/>
                <a:cs typeface="Arial" charset="0"/>
              </a:rPr>
              <a:t>I’ve tweaked this slide  </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D89A26-3FCA-4E20-A5D0-4B3176961F14}"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421971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latin typeface="Arial" charset="0"/>
                <a:cs typeface="Arial" charset="0"/>
              </a:rPr>
              <a:t>I’ve tweaked this slide  </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D89A26-3FCA-4E20-A5D0-4B3176961F14}"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421971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FCFE6-45A3-486F-B647-176514403EB7}" type="slidenum">
              <a:rPr lang="en-US" smtClean="0"/>
              <a:t>25</a:t>
            </a:fld>
            <a:endParaRPr lang="en-US"/>
          </a:p>
        </p:txBody>
      </p:sp>
    </p:spTree>
    <p:extLst>
      <p:ext uri="{BB962C8B-B14F-4D97-AF65-F5344CB8AC3E}">
        <p14:creationId xmlns:p14="http://schemas.microsoft.com/office/powerpoint/2010/main" val="4477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32A83-BBA1-4A9A-A30C-B01570776C8D}"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241922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32A83-BBA1-4A9A-A30C-B01570776C8D}"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386179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32A83-BBA1-4A9A-A30C-B01570776C8D}"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279564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altLang="en-US" sz="4400" smtClean="0">
              <a:solidFill>
                <a:srgbClr val="000000"/>
              </a:solidFill>
              <a:latin typeface="Calibri" pitchFamily="34" charset="0"/>
            </a:endParaRPr>
          </a:p>
        </p:txBody>
      </p:sp>
      <p:sp>
        <p:nvSpPr>
          <p:cNvPr id="3" name="Rectangle 3"/>
          <p:cNvSpPr>
            <a:spLocks noGrp="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marL="2284413" indent="1588" algn="ctr" eaLnBrk="0" fontAlgn="base" hangingPunct="0">
              <a:spcBef>
                <a:spcPct val="0"/>
              </a:spcBef>
              <a:spcAft>
                <a:spcPct val="0"/>
              </a:spcAft>
              <a:defRPr>
                <a:solidFill>
                  <a:schemeClr val="tx1"/>
                </a:solidFill>
                <a:latin typeface="Arial" pitchFamily="34" charset="0"/>
              </a:defRPr>
            </a:lvl6pPr>
            <a:lvl7pPr marL="2741613" indent="1588" algn="ctr" eaLnBrk="0" fontAlgn="base" hangingPunct="0">
              <a:spcBef>
                <a:spcPct val="0"/>
              </a:spcBef>
              <a:spcAft>
                <a:spcPct val="0"/>
              </a:spcAft>
              <a:defRPr>
                <a:solidFill>
                  <a:schemeClr val="tx1"/>
                </a:solidFill>
                <a:latin typeface="Arial" pitchFamily="34" charset="0"/>
              </a:defRPr>
            </a:lvl7pPr>
            <a:lvl8pPr marL="3198813" indent="1588" algn="ctr" eaLnBrk="0" fontAlgn="base" hangingPunct="0">
              <a:spcBef>
                <a:spcPct val="0"/>
              </a:spcBef>
              <a:spcAft>
                <a:spcPct val="0"/>
              </a:spcAft>
              <a:defRPr>
                <a:solidFill>
                  <a:schemeClr val="tx1"/>
                </a:solidFill>
                <a:latin typeface="Arial" pitchFamily="34" charset="0"/>
              </a:defRPr>
            </a:lvl8pPr>
            <a:lvl9pPr marL="3656013" indent="1588" algn="ctr" eaLnBrk="0" fontAlgn="base" hangingPunct="0">
              <a:spcBef>
                <a:spcPct val="0"/>
              </a:spcBef>
              <a:spcAft>
                <a:spcPct val="0"/>
              </a:spcAft>
              <a:defRPr>
                <a:solidFill>
                  <a:schemeClr val="tx1"/>
                </a:solidFill>
                <a:latin typeface="Arial" pitchFamily="34" charset="0"/>
              </a:defRPr>
            </a:lvl9pPr>
          </a:lstStyle>
          <a:p>
            <a:pPr algn="ctr" fontAlgn="base">
              <a:spcBef>
                <a:spcPct val="20000"/>
              </a:spcBef>
              <a:spcAft>
                <a:spcPct val="0"/>
              </a:spcAft>
              <a:buFont typeface="Arial" pitchFamily="34" charset="0"/>
              <a:buChar char="•"/>
              <a:defRPr/>
            </a:pPr>
            <a:endParaRPr lang="en-US" altLang="en-US" sz="3200" smtClean="0">
              <a:solidFill>
                <a:srgbClr val="000000"/>
              </a:solidFill>
              <a:latin typeface="Calibri" pitchFamily="34" charset="0"/>
            </a:endParaRPr>
          </a:p>
        </p:txBody>
      </p:sp>
    </p:spTree>
    <p:extLst>
      <p:ext uri="{BB962C8B-B14F-4D97-AF65-F5344CB8AC3E}">
        <p14:creationId xmlns:p14="http://schemas.microsoft.com/office/powerpoint/2010/main" val="294436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356350"/>
            <a:ext cx="2132013" cy="363538"/>
          </a:xfrm>
        </p:spPr>
        <p:txBody>
          <a:bodyPr/>
          <a:lstStyle>
            <a:lvl1pPr>
              <a:defRPr/>
            </a:lvl1pPr>
          </a:lstStyle>
          <a:p>
            <a:fld id="{5D618FA9-97A8-4C6A-B9FF-FDCB0C0F08D7}" type="datetime1">
              <a:rPr lang="en-US" altLang="en-US"/>
              <a:pPr/>
              <a:t>9/22/2015</a:t>
            </a:fld>
            <a:endParaRPr lang="en-US" altLang="en-US"/>
          </a:p>
        </p:txBody>
      </p:sp>
      <p:sp>
        <p:nvSpPr>
          <p:cNvPr id="4" name="Slide Number Placeholder 3"/>
          <p:cNvSpPr>
            <a:spLocks noGrp="1"/>
          </p:cNvSpPr>
          <p:nvPr>
            <p:ph type="sldNum" idx="11"/>
          </p:nvPr>
        </p:nvSpPr>
        <p:spPr>
          <a:xfrm>
            <a:off x="6553200" y="6356350"/>
            <a:ext cx="2132013" cy="363538"/>
          </a:xfrm>
        </p:spPr>
        <p:txBody>
          <a:bodyPr/>
          <a:lstStyle>
            <a:lvl1pPr>
              <a:defRPr/>
            </a:lvl1pPr>
          </a:lstStyle>
          <a:p>
            <a:fld id="{0EB88269-988B-4BAC-9E22-0A4B2E7C10C9}" type="slidenum">
              <a:rPr lang="en-US" altLang="en-US"/>
              <a:pPr/>
              <a:t>‹#›</a:t>
            </a:fld>
            <a:endParaRPr lang="en-US" altLang="en-US"/>
          </a:p>
        </p:txBody>
      </p:sp>
    </p:spTree>
    <p:extLst>
      <p:ext uri="{BB962C8B-B14F-4D97-AF65-F5344CB8AC3E}">
        <p14:creationId xmlns:p14="http://schemas.microsoft.com/office/powerpoint/2010/main" val="57428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32A83-BBA1-4A9A-A30C-B01570776C8D}"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58576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32A83-BBA1-4A9A-A30C-B01570776C8D}"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265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32A83-BBA1-4A9A-A30C-B01570776C8D}"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421365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32A83-BBA1-4A9A-A30C-B01570776C8D}" type="datetimeFigureOut">
              <a:rPr lang="en-US" smtClean="0"/>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270508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32A83-BBA1-4A9A-A30C-B01570776C8D}"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223915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32A83-BBA1-4A9A-A30C-B01570776C8D}" type="datetimeFigureOut">
              <a:rPr lang="en-US" smtClean="0"/>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132259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32A83-BBA1-4A9A-A30C-B01570776C8D}"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299067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32A83-BBA1-4A9A-A30C-B01570776C8D}"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37091-F033-4307-A1BE-2909CFF58A35}" type="slidenum">
              <a:rPr lang="en-US" smtClean="0"/>
              <a:t>‹#›</a:t>
            </a:fld>
            <a:endParaRPr lang="en-US"/>
          </a:p>
        </p:txBody>
      </p:sp>
    </p:spTree>
    <p:extLst>
      <p:ext uri="{BB962C8B-B14F-4D97-AF65-F5344CB8AC3E}">
        <p14:creationId xmlns:p14="http://schemas.microsoft.com/office/powerpoint/2010/main" val="152156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32A83-BBA1-4A9A-A30C-B01570776C8D}" type="datetimeFigureOut">
              <a:rPr lang="en-US" smtClean="0"/>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37091-F033-4307-A1BE-2909CFF58A35}" type="slidenum">
              <a:rPr lang="en-US" smtClean="0"/>
              <a:t>‹#›</a:t>
            </a:fld>
            <a:endParaRPr lang="en-US"/>
          </a:p>
        </p:txBody>
      </p:sp>
    </p:spTree>
    <p:extLst>
      <p:ext uri="{BB962C8B-B14F-4D97-AF65-F5344CB8AC3E}">
        <p14:creationId xmlns:p14="http://schemas.microsoft.com/office/powerpoint/2010/main" val="3473489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hyperlink" Target="http://www.google.com/url?sa=i&amp;rct=j&amp;q=&amp;esrc=s&amp;source=images&amp;cd=&amp;cad=rja&amp;uact=8&amp;ved=0CAcQjRxqFQoTCMj6voPu9scCFUo_Pgodci4PJg&amp;url=http://oceanservice.noaa.gov/news/weeklynews/june11/wod/welcome.html&amp;psig=AFQjCNHt_aRoEcKUUpF43CeN-vu1V6mROA&amp;ust=1442331589143542" TargetMode="Externa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0CAcQjRxqFQoTCMiuoNTu9scCFUw7PgodX4IIGA&amp;url=https://ametsoc.org/boardpges/cwce/docs/profiles/NCEP/profile.html&amp;psig=AFQjCNFlV9nkPBiqEb0LxBQ4i5RVjAVXUQ&amp;ust=1442331714126498" TargetMode="External"/><Relationship Id="rId5" Type="http://schemas.openxmlformats.org/officeDocument/2006/relationships/image" Target="../media/image2.png"/><Relationship Id="rId4" Type="http://schemas.openxmlformats.org/officeDocument/2006/relationships/hyperlink" Target="https://www.google.com/url?sa=i&amp;rct=j&amp;q=&amp;esrc=s&amp;source=images&amp;cd=&amp;cad=rja&amp;uact=8&amp;ved=0CAcQjRxqFQoTCJfghZTu9scCFQJWPgod9WwImg&amp;url=https://sv.wikipedia.org/wiki/National_Weather_Service&amp;bvm=bv.102537793,d.dmo&amp;psig=AFQjCNGrRgN_CS9GSvwqUp0bDBGkJ1z1zQ&amp;ust=144233161353179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hyperlink" Target="http://www.emc.ncep.noaa.gov/gmb/wd20rt/vsdb/pr4dev/"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7.xml"/><Relationship Id="rId5" Type="http://schemas.openxmlformats.org/officeDocument/2006/relationships/image" Target="../media/image52.gif"/><Relationship Id="rId4" Type="http://schemas.openxmlformats.org/officeDocument/2006/relationships/image" Target="../media/image51.gif"/></Relationships>
</file>

<file path=ppt/slides/_rels/slide4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3.gif"/><Relationship Id="rId1" Type="http://schemas.openxmlformats.org/officeDocument/2006/relationships/slideLayout" Target="../slideLayouts/slideLayout7.xml"/><Relationship Id="rId4" Type="http://schemas.openxmlformats.org/officeDocument/2006/relationships/image" Target="../media/image54.gi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Box 1"/>
          <p:cNvSpPr txBox="1">
            <a:spLocks noChangeArrowheads="1"/>
          </p:cNvSpPr>
          <p:nvPr/>
        </p:nvSpPr>
        <p:spPr bwMode="auto">
          <a:xfrm>
            <a:off x="302709" y="3702997"/>
            <a:ext cx="85385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b="1" dirty="0" smtClean="0">
              <a:solidFill>
                <a:srgbClr val="0000FF"/>
              </a:solidFill>
            </a:endParaRPr>
          </a:p>
          <a:p>
            <a:pPr algn="ctr" eaLnBrk="1" hangingPunct="1"/>
            <a:r>
              <a:rPr lang="en-US" sz="1800" b="1" dirty="0" smtClean="0">
                <a:solidFill>
                  <a:schemeClr val="bg1">
                    <a:lumMod val="50000"/>
                  </a:schemeClr>
                </a:solidFill>
                <a:latin typeface="+mn-lt"/>
              </a:rPr>
              <a:t>*I. M. Systems Group Inc.</a:t>
            </a:r>
            <a:endParaRPr lang="en-US" sz="1800" b="1" dirty="0">
              <a:solidFill>
                <a:schemeClr val="bg1">
                  <a:lumMod val="50000"/>
                </a:schemeClr>
              </a:solidFill>
              <a:latin typeface="+mn-lt"/>
            </a:endParaRPr>
          </a:p>
        </p:txBody>
      </p:sp>
      <p:sp>
        <p:nvSpPr>
          <p:cNvPr id="9" name="TextBox 8"/>
          <p:cNvSpPr txBox="1"/>
          <p:nvPr/>
        </p:nvSpPr>
        <p:spPr>
          <a:xfrm>
            <a:off x="140935" y="381000"/>
            <a:ext cx="8862130" cy="3354765"/>
          </a:xfrm>
          <a:prstGeom prst="rect">
            <a:avLst/>
          </a:prstGeom>
          <a:noFill/>
        </p:spPr>
        <p:txBody>
          <a:bodyPr wrap="square" rtlCol="0">
            <a:spAutoFit/>
          </a:bodyPr>
          <a:lstStyle/>
          <a:p>
            <a:pPr algn="ctr"/>
            <a:r>
              <a:rPr lang="en-US" sz="3600" b="1" dirty="0" smtClean="0">
                <a:solidFill>
                  <a:srgbClr val="FF0000"/>
                </a:solidFill>
              </a:rPr>
              <a:t>Implementation and Evaluation Activities at </a:t>
            </a:r>
            <a:r>
              <a:rPr lang="en-US" sz="3600" b="1" dirty="0">
                <a:solidFill>
                  <a:srgbClr val="FF0000"/>
                </a:solidFill>
              </a:rPr>
              <a:t>t</a:t>
            </a:r>
            <a:r>
              <a:rPr lang="en-US" sz="3600" b="1" dirty="0" smtClean="0">
                <a:solidFill>
                  <a:srgbClr val="FF0000"/>
                </a:solidFill>
              </a:rPr>
              <a:t>he </a:t>
            </a:r>
            <a:r>
              <a:rPr lang="en-US" sz="3600" b="1" dirty="0">
                <a:solidFill>
                  <a:srgbClr val="FF0000"/>
                </a:solidFill>
              </a:rPr>
              <a:t>Environmental </a:t>
            </a:r>
            <a:r>
              <a:rPr lang="en-US" sz="3600" b="1" dirty="0" smtClean="0">
                <a:solidFill>
                  <a:srgbClr val="FF0000"/>
                </a:solidFill>
              </a:rPr>
              <a:t>Modeling Center</a:t>
            </a:r>
          </a:p>
          <a:p>
            <a:pPr algn="ctr"/>
            <a:endParaRPr lang="en-US" sz="2000" b="1" dirty="0" smtClean="0">
              <a:solidFill>
                <a:srgbClr val="0000FF"/>
              </a:solidFill>
            </a:endParaRPr>
          </a:p>
          <a:p>
            <a:pPr algn="ctr"/>
            <a:r>
              <a:rPr lang="en-US" sz="2400" b="1" dirty="0" smtClean="0">
                <a:solidFill>
                  <a:schemeClr val="bg1">
                    <a:lumMod val="50000"/>
                  </a:schemeClr>
                </a:solidFill>
              </a:rPr>
              <a:t>Corey </a:t>
            </a:r>
            <a:r>
              <a:rPr lang="en-US" sz="2400" b="1" dirty="0" err="1" smtClean="0">
                <a:solidFill>
                  <a:schemeClr val="bg1">
                    <a:lumMod val="50000"/>
                  </a:schemeClr>
                </a:solidFill>
              </a:rPr>
              <a:t>Guastini</a:t>
            </a:r>
            <a:r>
              <a:rPr lang="en-US" sz="2400" b="1" dirty="0" smtClean="0">
                <a:solidFill>
                  <a:schemeClr val="bg1">
                    <a:lumMod val="50000"/>
                  </a:schemeClr>
                </a:solidFill>
              </a:rPr>
              <a:t>*, Geoffrey Manikin, Glenn White </a:t>
            </a:r>
          </a:p>
          <a:p>
            <a:pPr algn="ctr"/>
            <a:r>
              <a:rPr lang="en-US" sz="2400" b="1" dirty="0" smtClean="0">
                <a:solidFill>
                  <a:schemeClr val="bg1">
                    <a:lumMod val="50000"/>
                  </a:schemeClr>
                </a:solidFill>
              </a:rPr>
              <a:t>Environmental Modeling Center</a:t>
            </a:r>
          </a:p>
          <a:p>
            <a:pPr algn="ctr"/>
            <a:r>
              <a:rPr lang="en-US" sz="2400" b="1" dirty="0" smtClean="0">
                <a:solidFill>
                  <a:schemeClr val="bg1">
                    <a:lumMod val="50000"/>
                  </a:schemeClr>
                </a:solidFill>
              </a:rPr>
              <a:t>NCEP/NWS/NOAA</a:t>
            </a:r>
          </a:p>
          <a:p>
            <a:pPr algn="ctr"/>
            <a:r>
              <a:rPr lang="en-US" sz="2400" b="1" dirty="0" smtClean="0">
                <a:solidFill>
                  <a:schemeClr val="bg1">
                    <a:lumMod val="50000"/>
                  </a:schemeClr>
                </a:solidFill>
              </a:rPr>
              <a:t>US. Department of Commerce</a:t>
            </a:r>
          </a:p>
          <a:p>
            <a:pPr algn="ctr"/>
            <a:r>
              <a:rPr lang="en-US" sz="2400" b="1" dirty="0" smtClean="0">
                <a:solidFill>
                  <a:schemeClr val="bg1">
                    <a:lumMod val="50000"/>
                  </a:schemeClr>
                </a:solidFill>
              </a:rPr>
              <a:t>College Park, MD</a:t>
            </a:r>
          </a:p>
        </p:txBody>
      </p:sp>
      <p:pic>
        <p:nvPicPr>
          <p:cNvPr id="8194" name="Picture 2" descr="http://oceanservice.noaa.gov/news/weeklynews/june11/wod/noaa-se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458780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f/ff/US-NationalWeatherService-Logo.svg/200px-US-NationalWeatherService-Logo.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322" y="45306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https://encrypted-tbn3.gstatic.com/images?q=tbn:ANd9GcRebtJOnx_eJKLKIk9NJ8UQeZGwrIGqLzaOJFCD7SbwfrxUOfkL2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0150" y="4095680"/>
            <a:ext cx="2159000" cy="269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0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64" y="548640"/>
            <a:ext cx="3643655" cy="588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60237" y="243882"/>
            <a:ext cx="5823527" cy="369332"/>
          </a:xfrm>
          <a:prstGeom prst="rect">
            <a:avLst/>
          </a:prstGeom>
        </p:spPr>
        <p:txBody>
          <a:bodyPr wrap="square">
            <a:spAutoFit/>
          </a:bodyPr>
          <a:lstStyle/>
          <a:p>
            <a:pPr algn="ctr"/>
            <a:r>
              <a:rPr lang="en-US" b="1" dirty="0" smtClean="0">
                <a:solidFill>
                  <a:srgbClr val="FF0000"/>
                </a:solidFill>
              </a:rPr>
              <a:t>HRRR </a:t>
            </a:r>
            <a:r>
              <a:rPr lang="en-US" b="1" dirty="0">
                <a:solidFill>
                  <a:srgbClr val="FF0000"/>
                </a:solidFill>
              </a:rPr>
              <a:t>c</a:t>
            </a:r>
            <a:r>
              <a:rPr lang="en-US" b="1" dirty="0" smtClean="0">
                <a:solidFill>
                  <a:srgbClr val="FF0000"/>
                </a:solidFill>
              </a:rPr>
              <a:t>omparison soundings in extreme southwest MN F00</a:t>
            </a:r>
            <a:endParaRPr lang="en-US" b="1" dirty="0">
              <a:solidFill>
                <a:srgbClr val="FF0000"/>
              </a:solidFill>
            </a:endParaRPr>
          </a:p>
        </p:txBody>
      </p:sp>
      <p:sp>
        <p:nvSpPr>
          <p:cNvPr id="3" name="Rectangle 2"/>
          <p:cNvSpPr/>
          <p:nvPr/>
        </p:nvSpPr>
        <p:spPr>
          <a:xfrm>
            <a:off x="4426543" y="1340884"/>
            <a:ext cx="4257303" cy="646331"/>
          </a:xfrm>
          <a:prstGeom prst="rect">
            <a:avLst/>
          </a:prstGeom>
        </p:spPr>
        <p:txBody>
          <a:bodyPr wrap="square">
            <a:spAutoFit/>
          </a:bodyPr>
          <a:lstStyle/>
          <a:p>
            <a:r>
              <a:rPr lang="en-US" dirty="0" smtClean="0"/>
              <a:t>Operational HRRR at </a:t>
            </a:r>
            <a:r>
              <a:rPr lang="en-US" dirty="0"/>
              <a:t>F00 has a deep mixed PBL with minimal </a:t>
            </a:r>
            <a:r>
              <a:rPr lang="en-US" dirty="0" smtClean="0"/>
              <a:t>CIN</a:t>
            </a:r>
            <a:endParaRPr lang="en-US" dirty="0"/>
          </a:p>
        </p:txBody>
      </p:sp>
      <p:sp>
        <p:nvSpPr>
          <p:cNvPr id="4" name="Rectangle 3"/>
          <p:cNvSpPr/>
          <p:nvPr/>
        </p:nvSpPr>
        <p:spPr>
          <a:xfrm>
            <a:off x="4426543" y="4360706"/>
            <a:ext cx="4717457" cy="646331"/>
          </a:xfrm>
          <a:prstGeom prst="rect">
            <a:avLst/>
          </a:prstGeom>
        </p:spPr>
        <p:txBody>
          <a:bodyPr wrap="square">
            <a:spAutoFit/>
          </a:bodyPr>
          <a:lstStyle/>
          <a:p>
            <a:r>
              <a:rPr lang="en-US" dirty="0" smtClean="0"/>
              <a:t>Parallel HRRR has a </a:t>
            </a:r>
            <a:r>
              <a:rPr lang="en-US" dirty="0"/>
              <a:t>shallower PBL </a:t>
            </a:r>
            <a:r>
              <a:rPr lang="en-US" dirty="0" smtClean="0"/>
              <a:t>and substantially</a:t>
            </a:r>
            <a:r>
              <a:rPr lang="en-US" dirty="0"/>
              <a:t> </a:t>
            </a:r>
            <a:r>
              <a:rPr lang="en-US" dirty="0" smtClean="0"/>
              <a:t>more </a:t>
            </a:r>
            <a:r>
              <a:rPr lang="en-US" dirty="0"/>
              <a:t>CIN </a:t>
            </a:r>
          </a:p>
        </p:txBody>
      </p:sp>
      <p:sp>
        <p:nvSpPr>
          <p:cNvPr id="5" name="TextBox 4"/>
          <p:cNvSpPr txBox="1"/>
          <p:nvPr/>
        </p:nvSpPr>
        <p:spPr>
          <a:xfrm>
            <a:off x="2897577" y="677382"/>
            <a:ext cx="1353788" cy="307777"/>
          </a:xfrm>
          <a:prstGeom prst="rect">
            <a:avLst/>
          </a:prstGeom>
          <a:solidFill>
            <a:schemeClr val="bg1"/>
          </a:solidFill>
          <a:ln>
            <a:solidFill>
              <a:schemeClr val="tx1"/>
            </a:solidFill>
          </a:ln>
        </p:spPr>
        <p:txBody>
          <a:bodyPr wrap="square" rtlCol="0">
            <a:spAutoFit/>
          </a:bodyPr>
          <a:lstStyle/>
          <a:p>
            <a:pPr algn="ctr"/>
            <a:r>
              <a:rPr lang="en-US" sz="1400" dirty="0" smtClean="0"/>
              <a:t>Operational</a:t>
            </a:r>
            <a:endParaRPr lang="en-US" sz="1400" dirty="0"/>
          </a:p>
        </p:txBody>
      </p:sp>
      <p:sp>
        <p:nvSpPr>
          <p:cNvPr id="7" name="TextBox 6"/>
          <p:cNvSpPr txBox="1"/>
          <p:nvPr/>
        </p:nvSpPr>
        <p:spPr>
          <a:xfrm>
            <a:off x="2897577" y="3857990"/>
            <a:ext cx="1353788" cy="307777"/>
          </a:xfrm>
          <a:prstGeom prst="rect">
            <a:avLst/>
          </a:prstGeom>
          <a:solidFill>
            <a:schemeClr val="bg1"/>
          </a:solidFill>
          <a:ln>
            <a:solidFill>
              <a:schemeClr val="tx1"/>
            </a:solidFill>
          </a:ln>
        </p:spPr>
        <p:txBody>
          <a:bodyPr wrap="square" rtlCol="0">
            <a:spAutoFit/>
          </a:bodyPr>
          <a:lstStyle/>
          <a:p>
            <a:pPr algn="ctr"/>
            <a:r>
              <a:rPr lang="en-US" sz="1400" dirty="0" smtClean="0"/>
              <a:t>Parallel</a:t>
            </a:r>
            <a:endParaRPr lang="en-US" sz="1400" dirty="0"/>
          </a:p>
        </p:txBody>
      </p:sp>
    </p:spTree>
    <p:extLst>
      <p:ext uri="{BB962C8B-B14F-4D97-AF65-F5344CB8AC3E}">
        <p14:creationId xmlns:p14="http://schemas.microsoft.com/office/powerpoint/2010/main" val="100997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5278" y="2470245"/>
            <a:ext cx="5213444" cy="646331"/>
          </a:xfrm>
          <a:prstGeom prst="rect">
            <a:avLst/>
          </a:prstGeom>
          <a:noFill/>
        </p:spPr>
        <p:txBody>
          <a:bodyPr wrap="square" rtlCol="0">
            <a:spAutoFit/>
          </a:bodyPr>
          <a:lstStyle/>
          <a:p>
            <a:pPr algn="ctr"/>
            <a:r>
              <a:rPr lang="en-US" b="1" dirty="0" smtClean="0">
                <a:solidFill>
                  <a:srgbClr val="FF0000"/>
                </a:solidFill>
              </a:rPr>
              <a:t>NAM implementation</a:t>
            </a:r>
          </a:p>
          <a:p>
            <a:pPr algn="ctr"/>
            <a:r>
              <a:rPr lang="en-US" b="1" dirty="0" smtClean="0">
                <a:solidFill>
                  <a:srgbClr val="FF0000"/>
                </a:solidFill>
              </a:rPr>
              <a:t>Targeted for 2016</a:t>
            </a:r>
            <a:endParaRPr lang="en-US" b="1" dirty="0">
              <a:solidFill>
                <a:srgbClr val="FF0000"/>
              </a:solidFill>
            </a:endParaRPr>
          </a:p>
        </p:txBody>
      </p:sp>
    </p:spTree>
    <p:extLst>
      <p:ext uri="{BB962C8B-B14F-4D97-AF65-F5344CB8AC3E}">
        <p14:creationId xmlns:p14="http://schemas.microsoft.com/office/powerpoint/2010/main" val="242517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3"/>
          <p:cNvSpPr>
            <a:spLocks noGrp="1" noChangeArrowheads="1"/>
          </p:cNvSpPr>
          <p:nvPr>
            <p:ph type="title" idx="4294967295"/>
          </p:nvPr>
        </p:nvSpPr>
        <p:spPr>
          <a:xfrm>
            <a:off x="685800" y="-212162"/>
            <a:ext cx="7772400" cy="1143000"/>
          </a:xfrm>
        </p:spPr>
        <p:txBody>
          <a:bodyPr/>
          <a:lstStyle/>
          <a:p>
            <a:pPr eaLnBrk="1" hangingPunct="1"/>
            <a:r>
              <a:rPr lang="en-US" altLang="en-US" sz="3200" b="1" dirty="0"/>
              <a:t>NAM </a:t>
            </a:r>
            <a:r>
              <a:rPr lang="en-US" altLang="en-US" sz="3200" b="1" dirty="0" smtClean="0"/>
              <a:t>Upgrade </a:t>
            </a:r>
            <a:r>
              <a:rPr lang="en-US" altLang="en-US" sz="3200" b="1" dirty="0"/>
              <a:t>for </a:t>
            </a:r>
            <a:r>
              <a:rPr lang="en-US" altLang="en-US" sz="3200" b="1" dirty="0" smtClean="0"/>
              <a:t>Spring 2016</a:t>
            </a:r>
            <a:endParaRPr lang="en-US" altLang="en-US" sz="3200" b="1" dirty="0"/>
          </a:p>
        </p:txBody>
      </p:sp>
      <p:sp>
        <p:nvSpPr>
          <p:cNvPr id="4" name="Text Box 2"/>
          <p:cNvSpPr txBox="1">
            <a:spLocks noChangeArrowheads="1"/>
          </p:cNvSpPr>
          <p:nvPr/>
        </p:nvSpPr>
        <p:spPr bwMode="auto">
          <a:xfrm>
            <a:off x="152400" y="1000727"/>
            <a:ext cx="5791200" cy="3662323"/>
          </a:xfrm>
          <a:prstGeom prst="rect">
            <a:avLst/>
          </a:prstGeom>
          <a:solidFill>
            <a:schemeClr val="bg1">
              <a:lumMod val="85000"/>
            </a:schemeClr>
          </a:solidFill>
          <a:ln>
            <a:noFill/>
          </a:ln>
          <a:effectLst/>
        </p:spPr>
        <p:txBody>
          <a:bodyPr lIns="0" tIns="15840" rIns="0" bIns="0"/>
          <a:lstStyle>
            <a:lvl1pPr marL="4254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1pPr>
            <a:lvl2pPr marL="727075" indent="-2698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2pPr>
            <a:lvl3pPr marL="1270000" indent="-2667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Arial" charset="0"/>
                <a:cs typeface="DejaVu Sans" charset="0"/>
              </a:defRPr>
            </a:lvl9pPr>
          </a:lstStyle>
          <a:p>
            <a:pPr>
              <a:buFont typeface="StarSymbol" charset="0"/>
              <a:buChar char="●"/>
            </a:pPr>
            <a:r>
              <a:rPr lang="en-US" altLang="en-US" sz="1400" b="1" dirty="0" smtClean="0">
                <a:latin typeface="Times New Roman" panose="02020603050405020304" pitchFamily="18" charset="0"/>
                <a:cs typeface="Times New Roman" panose="02020603050405020304" pitchFamily="18" charset="0"/>
              </a:rPr>
              <a:t>Resolution </a:t>
            </a:r>
            <a:r>
              <a:rPr lang="en-US" altLang="en-US" sz="1400" b="1" dirty="0">
                <a:latin typeface="Times New Roman" panose="02020603050405020304" pitchFamily="18" charset="0"/>
                <a:cs typeface="Times New Roman" panose="02020603050405020304" pitchFamily="18" charset="0"/>
              </a:rPr>
              <a:t>changes </a:t>
            </a:r>
            <a:endParaRPr lang="en-US" altLang="en-US" sz="1400" b="1" dirty="0" smtClean="0">
              <a:latin typeface="Times New Roman" panose="02020603050405020304" pitchFamily="18" charset="0"/>
              <a:cs typeface="Times New Roman" panose="02020603050405020304" pitchFamily="18" charset="0"/>
            </a:endParaRPr>
          </a:p>
          <a:p>
            <a:pPr lvl="1">
              <a:buFont typeface="Times New Roman" pitchFamily="16" charset="0"/>
              <a:buChar char="–"/>
            </a:pPr>
            <a:r>
              <a:rPr lang="en-US" altLang="en-US" sz="1400" dirty="0">
                <a:latin typeface="Times New Roman" panose="02020603050405020304" pitchFamily="18" charset="0"/>
                <a:cs typeface="Times New Roman" panose="02020603050405020304" pitchFamily="18" charset="0"/>
              </a:rPr>
              <a:t>CONUS </a:t>
            </a:r>
            <a:r>
              <a:rPr lang="en-US" altLang="en-US" sz="1400" dirty="0" smtClean="0">
                <a:latin typeface="Times New Roman" panose="02020603050405020304" pitchFamily="18" charset="0"/>
                <a:cs typeface="Times New Roman" panose="02020603050405020304" pitchFamily="18" charset="0"/>
              </a:rPr>
              <a:t>(4 km) and Alaska (6 km) nests </a:t>
            </a:r>
            <a:r>
              <a:rPr lang="en-US" altLang="en-US" sz="14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1400" b="1" dirty="0" smtClean="0">
                <a:solidFill>
                  <a:srgbClr val="C00000"/>
                </a:solidFill>
                <a:latin typeface="Times New Roman" panose="02020603050405020304" pitchFamily="18" charset="0"/>
                <a:cs typeface="Times New Roman" panose="02020603050405020304" pitchFamily="18" charset="0"/>
              </a:rPr>
              <a:t> </a:t>
            </a:r>
            <a:r>
              <a:rPr lang="en-US" altLang="en-US" sz="1400" b="1" dirty="0">
                <a:solidFill>
                  <a:srgbClr val="C00000"/>
                </a:solidFill>
                <a:latin typeface="Times New Roman" panose="02020603050405020304" pitchFamily="18" charset="0"/>
                <a:cs typeface="Times New Roman" panose="02020603050405020304" pitchFamily="18" charset="0"/>
              </a:rPr>
              <a:t>3km</a:t>
            </a:r>
          </a:p>
          <a:p>
            <a:pPr lvl="1">
              <a:buFont typeface="Times New Roman" pitchFamily="16" charset="0"/>
              <a:buChar char="–"/>
            </a:pPr>
            <a:r>
              <a:rPr lang="en-US" altLang="en-US" sz="1400" dirty="0" smtClean="0">
                <a:latin typeface="Times New Roman" panose="02020603050405020304" pitchFamily="18" charset="0"/>
                <a:cs typeface="Times New Roman" panose="02020603050405020304" pitchFamily="18" charset="0"/>
              </a:rPr>
              <a:t>Sync AK and CONUS </a:t>
            </a:r>
            <a:r>
              <a:rPr lang="en-US" altLang="en-US" sz="1400" dirty="0">
                <a:latin typeface="Times New Roman" panose="02020603050405020304" pitchFamily="18" charset="0"/>
                <a:cs typeface="Times New Roman" panose="02020603050405020304" pitchFamily="18" charset="0"/>
              </a:rPr>
              <a:t>On-Demand Fire Weather </a:t>
            </a:r>
            <a:r>
              <a:rPr lang="en-US" altLang="en-US" sz="1400" dirty="0" smtClean="0">
                <a:latin typeface="Times New Roman" panose="02020603050405020304" pitchFamily="18" charset="0"/>
                <a:cs typeface="Times New Roman" panose="02020603050405020304" pitchFamily="18" charset="0"/>
              </a:rPr>
              <a:t>nests </a:t>
            </a:r>
            <a:r>
              <a:rPr lang="en-US" altLang="en-US" sz="1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1400" dirty="0" smtClean="0">
                <a:latin typeface="Times New Roman" panose="02020603050405020304" pitchFamily="18" charset="0"/>
                <a:cs typeface="Times New Roman" panose="02020603050405020304" pitchFamily="18" charset="0"/>
              </a:rPr>
              <a:t> </a:t>
            </a:r>
            <a:r>
              <a:rPr lang="en-US" altLang="en-US" sz="1400" b="1" dirty="0">
                <a:solidFill>
                  <a:srgbClr val="C00000"/>
                </a:solidFill>
                <a:latin typeface="Times New Roman" panose="02020603050405020304" pitchFamily="18" charset="0"/>
                <a:cs typeface="Times New Roman" panose="02020603050405020304" pitchFamily="18" charset="0"/>
              </a:rPr>
              <a:t>1.5 </a:t>
            </a:r>
            <a:r>
              <a:rPr lang="en-US" altLang="en-US" sz="1400" b="1" dirty="0" smtClean="0">
                <a:solidFill>
                  <a:srgbClr val="C00000"/>
                </a:solidFill>
                <a:latin typeface="Times New Roman" panose="02020603050405020304" pitchFamily="18" charset="0"/>
                <a:cs typeface="Times New Roman" panose="02020603050405020304" pitchFamily="18" charset="0"/>
              </a:rPr>
              <a:t>km</a:t>
            </a:r>
          </a:p>
          <a:p>
            <a:pPr>
              <a:lnSpc>
                <a:spcPct val="100000"/>
              </a:lnSpc>
              <a:buFont typeface="StarSymbol" charset="0"/>
              <a:buChar char="●"/>
            </a:pPr>
            <a:r>
              <a:rPr lang="en-US" altLang="en-US" sz="1400" b="1" dirty="0" smtClean="0">
                <a:latin typeface="Times New Roman" panose="02020603050405020304" pitchFamily="18" charset="0"/>
                <a:cs typeface="Times New Roman" panose="02020603050405020304" pitchFamily="18" charset="0"/>
              </a:rPr>
              <a:t>Model </a:t>
            </a:r>
            <a:r>
              <a:rPr lang="en-US" altLang="en-US" sz="1400" b="1" dirty="0">
                <a:latin typeface="Times New Roman" panose="02020603050405020304" pitchFamily="18" charset="0"/>
                <a:cs typeface="Times New Roman" panose="02020603050405020304" pitchFamily="18" charset="0"/>
              </a:rPr>
              <a:t>physics </a:t>
            </a:r>
            <a:r>
              <a:rPr lang="en-US" altLang="en-US" sz="1400" b="1" dirty="0" smtClean="0">
                <a:latin typeface="Times New Roman" panose="02020603050405020304" pitchFamily="18" charset="0"/>
                <a:cs typeface="Times New Roman" panose="02020603050405020304" pitchFamily="18" charset="0"/>
              </a:rPr>
              <a:t>changes</a:t>
            </a:r>
            <a:endParaRPr lang="en-US" altLang="en-US" sz="1400" b="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altLang="en-US" sz="1400" dirty="0" smtClean="0">
                <a:latin typeface="Times New Roman" panose="02020603050405020304" pitchFamily="18" charset="0"/>
                <a:cs typeface="Times New Roman" panose="02020603050405020304" pitchFamily="18" charset="0"/>
              </a:rPr>
              <a:t>Land-</a:t>
            </a:r>
            <a:r>
              <a:rPr lang="en-US" altLang="en-US" sz="1400" dirty="0" err="1" smtClean="0">
                <a:latin typeface="Times New Roman" panose="02020603050405020304" pitchFamily="18" charset="0"/>
                <a:cs typeface="Times New Roman" panose="02020603050405020304" pitchFamily="18" charset="0"/>
              </a:rPr>
              <a:t>sfc</a:t>
            </a:r>
            <a:r>
              <a:rPr lang="en-US" altLang="en-US" sz="1400" dirty="0" smtClean="0">
                <a:latin typeface="Times New Roman" panose="02020603050405020304" pitchFamily="18" charset="0"/>
                <a:cs typeface="Times New Roman" panose="02020603050405020304" pitchFamily="18" charset="0"/>
              </a:rPr>
              <a:t> model changes </a:t>
            </a:r>
            <a:r>
              <a:rPr lang="en-US" altLang="en-US" sz="14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1400" b="1" dirty="0" smtClean="0">
                <a:solidFill>
                  <a:srgbClr val="C00000"/>
                </a:solidFill>
                <a:latin typeface="Times New Roman" panose="02020603050405020304" pitchFamily="18" charset="0"/>
                <a:cs typeface="Times New Roman" panose="02020603050405020304" pitchFamily="18" charset="0"/>
              </a:rPr>
              <a:t>Address winter Td biases</a:t>
            </a:r>
          </a:p>
          <a:p>
            <a:pPr lvl="1">
              <a:buFont typeface="Wingdings" panose="05000000000000000000" pitchFamily="2" charset="2"/>
              <a:buChar char="Ø"/>
            </a:pPr>
            <a:r>
              <a:rPr lang="en-US" altLang="en-US" sz="1400" dirty="0" smtClean="0">
                <a:latin typeface="Times New Roman" panose="02020603050405020304" pitchFamily="18" charset="0"/>
                <a:cs typeface="Times New Roman" panose="02020603050405020304" pitchFamily="18" charset="0"/>
              </a:rPr>
              <a:t>Adjustment to convection in </a:t>
            </a:r>
            <a:r>
              <a:rPr lang="en-US" altLang="en-US" sz="1400" dirty="0">
                <a:latin typeface="Times New Roman" panose="02020603050405020304" pitchFamily="18" charset="0"/>
                <a:cs typeface="Times New Roman" panose="02020603050405020304" pitchFamily="18" charset="0"/>
              </a:rPr>
              <a:t>12 km NAM </a:t>
            </a:r>
            <a:r>
              <a:rPr lang="en-US" altLang="en-US" sz="1400" b="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1400" b="1" dirty="0" smtClean="0">
                <a:solidFill>
                  <a:srgbClr val="C00000"/>
                </a:solidFill>
                <a:latin typeface="Times New Roman" panose="02020603050405020304" pitchFamily="18" charset="0"/>
                <a:cs typeface="Times New Roman" panose="02020603050405020304" pitchFamily="18" charset="0"/>
              </a:rPr>
              <a:t> Improve QPF bias</a:t>
            </a:r>
            <a:endParaRPr lang="en-US" altLang="en-US" sz="1400" b="1" dirty="0">
              <a:solidFill>
                <a:srgbClr val="C00000"/>
              </a:solidFill>
              <a:latin typeface="Times New Roman" panose="02020603050405020304" pitchFamily="18" charset="0"/>
              <a:cs typeface="Times New Roman" panose="02020603050405020304" pitchFamily="18" charset="0"/>
            </a:endParaRPr>
          </a:p>
          <a:p>
            <a:pPr>
              <a:lnSpc>
                <a:spcPct val="100000"/>
              </a:lnSpc>
              <a:buFont typeface="StarSymbol" charset="0"/>
              <a:buChar char="●"/>
            </a:pPr>
            <a:r>
              <a:rPr lang="en-US" altLang="en-US" sz="1400" b="1" dirty="0" smtClean="0">
                <a:latin typeface="Times New Roman" panose="02020603050405020304" pitchFamily="18" charset="0"/>
                <a:cs typeface="Times New Roman" panose="02020603050405020304" pitchFamily="18" charset="0"/>
              </a:rPr>
              <a:t>Use </a:t>
            </a:r>
            <a:r>
              <a:rPr lang="en-US" altLang="en-US" sz="1400" b="1" dirty="0">
                <a:latin typeface="Times New Roman" panose="02020603050405020304" pitchFamily="18" charset="0"/>
                <a:cs typeface="Times New Roman" panose="02020603050405020304" pitchFamily="18" charset="0"/>
              </a:rPr>
              <a:t>of </a:t>
            </a:r>
            <a:r>
              <a:rPr lang="en-US" altLang="en-US" sz="1400" b="1" dirty="0" smtClean="0">
                <a:latin typeface="Times New Roman" panose="02020603050405020304" pitchFamily="18" charset="0"/>
                <a:cs typeface="Times New Roman" panose="02020603050405020304" pitchFamily="18" charset="0"/>
              </a:rPr>
              <a:t>Radar Reflectivity-derived </a:t>
            </a:r>
            <a:r>
              <a:rPr lang="en-US" altLang="en-US" sz="1400" b="1" dirty="0">
                <a:latin typeface="Times New Roman" panose="02020603050405020304" pitchFamily="18" charset="0"/>
                <a:cs typeface="Times New Roman" panose="02020603050405020304" pitchFamily="18" charset="0"/>
              </a:rPr>
              <a:t>temperature tendencies in model's </a:t>
            </a:r>
            <a:r>
              <a:rPr lang="en-US" altLang="en-US" sz="1400" b="1" dirty="0" smtClean="0">
                <a:latin typeface="Times New Roman" panose="02020603050405020304" pitchFamily="18" charset="0"/>
                <a:cs typeface="Times New Roman" panose="02020603050405020304" pitchFamily="18" charset="0"/>
              </a:rPr>
              <a:t>initialization</a:t>
            </a:r>
          </a:p>
          <a:p>
            <a:pPr lvl="1">
              <a:buFont typeface="Wingdings" panose="05000000000000000000" pitchFamily="2" charset="2"/>
              <a:buChar char="Ø"/>
            </a:pPr>
            <a:r>
              <a:rPr lang="en-US" altLang="en-US" sz="1400" b="1" dirty="0" smtClean="0">
                <a:solidFill>
                  <a:srgbClr val="C00000"/>
                </a:solidFill>
                <a:latin typeface="Times New Roman" panose="02020603050405020304" pitchFamily="18" charset="0"/>
                <a:cs typeface="Times New Roman" panose="02020603050405020304" pitchFamily="18" charset="0"/>
              </a:rPr>
              <a:t>Improved short-term forecasts of storms at 3 km</a:t>
            </a:r>
            <a:endParaRPr lang="en-US" altLang="en-US" sz="1400" dirty="0">
              <a:latin typeface="Times New Roman" panose="02020603050405020304" pitchFamily="18" charset="0"/>
              <a:cs typeface="Times New Roman" panose="02020603050405020304" pitchFamily="18" charset="0"/>
            </a:endParaRPr>
          </a:p>
          <a:p>
            <a:pPr>
              <a:lnSpc>
                <a:spcPct val="100000"/>
              </a:lnSpc>
              <a:buFont typeface="StarSymbol" charset="0"/>
              <a:buChar char="●"/>
            </a:pPr>
            <a:r>
              <a:rPr lang="en-US" altLang="en-US" sz="1400" b="1" dirty="0">
                <a:latin typeface="Times New Roman" panose="02020603050405020304" pitchFamily="18" charset="0"/>
                <a:cs typeface="Times New Roman" panose="02020603050405020304" pitchFamily="18" charset="0"/>
              </a:rPr>
              <a:t>U</a:t>
            </a:r>
            <a:r>
              <a:rPr lang="en-US" altLang="en-US" sz="1400" b="1" dirty="0" smtClean="0">
                <a:latin typeface="Times New Roman" panose="02020603050405020304" pitchFamily="18" charset="0"/>
                <a:cs typeface="Times New Roman" panose="02020603050405020304" pitchFamily="18" charset="0"/>
              </a:rPr>
              <a:t>se AFWA snow depth with envelope adjustment technique</a:t>
            </a:r>
          </a:p>
          <a:p>
            <a:pPr lvl="1">
              <a:buFont typeface="Wingdings" panose="05000000000000000000" pitchFamily="2" charset="2"/>
              <a:buChar char="Ø"/>
            </a:pPr>
            <a:r>
              <a:rPr lang="en-US" altLang="en-US" sz="1400" b="1" dirty="0" smtClean="0">
                <a:solidFill>
                  <a:srgbClr val="C00000"/>
                </a:solidFill>
                <a:latin typeface="Times New Roman" panose="02020603050405020304" pitchFamily="18" charset="0"/>
                <a:cs typeface="Times New Roman" panose="02020603050405020304" pitchFamily="18" charset="0"/>
              </a:rPr>
              <a:t>Better specification of snow depth and snow cover (problematic this past winter)</a:t>
            </a:r>
            <a:endParaRPr lang="en-US" altLang="en-US" sz="1400" dirty="0" smtClean="0">
              <a:latin typeface="Times New Roman" panose="02020603050405020304" pitchFamily="18" charset="0"/>
              <a:cs typeface="Times New Roman" panose="02020603050405020304" pitchFamily="18" charset="0"/>
            </a:endParaRPr>
          </a:p>
          <a:p>
            <a:pPr>
              <a:lnSpc>
                <a:spcPct val="100000"/>
              </a:lnSpc>
              <a:buFont typeface="StarSymbol" charset="0"/>
              <a:buChar char="●"/>
            </a:pPr>
            <a:r>
              <a:rPr lang="en-US" altLang="en-US" sz="1400" b="1" dirty="0" smtClean="0">
                <a:latin typeface="Times New Roman" panose="02020603050405020304" pitchFamily="18" charset="0"/>
                <a:cs typeface="Times New Roman" panose="02020603050405020304" pitchFamily="18" charset="0"/>
              </a:rPr>
              <a:t>Tropical cyclone relocation</a:t>
            </a:r>
          </a:p>
          <a:p>
            <a:pPr lvl="1">
              <a:buFont typeface="Wingdings" panose="05000000000000000000" pitchFamily="2" charset="2"/>
              <a:buChar char="Ø"/>
            </a:pPr>
            <a:r>
              <a:rPr lang="en-US" altLang="en-US" sz="1400" b="1" dirty="0" smtClean="0">
                <a:solidFill>
                  <a:srgbClr val="C00000"/>
                </a:solidFill>
                <a:latin typeface="Times New Roman" panose="02020603050405020304" pitchFamily="18" charset="0"/>
                <a:cs typeface="Times New Roman" panose="02020603050405020304" pitchFamily="18" charset="0"/>
              </a:rPr>
              <a:t>Improved tropical cyclone initialization</a:t>
            </a:r>
          </a:p>
          <a:p>
            <a:pPr lvl="2">
              <a:spcAft>
                <a:spcPts val="850"/>
              </a:spcAft>
              <a:buClrTx/>
              <a:buFontTx/>
              <a:buNone/>
            </a:pPr>
            <a:endParaRPr lang="en-US" altLang="en-US" dirty="0"/>
          </a:p>
          <a:p>
            <a:pPr>
              <a:lnSpc>
                <a:spcPct val="100000"/>
              </a:lnSpc>
              <a:spcAft>
                <a:spcPts val="1425"/>
              </a:spcAft>
              <a:buClrTx/>
              <a:buFontTx/>
              <a:buNone/>
            </a:pPr>
            <a:endParaRPr lang="en-US" altLang="en-US" dirty="0"/>
          </a:p>
        </p:txBody>
      </p:sp>
      <p:grpSp>
        <p:nvGrpSpPr>
          <p:cNvPr id="56326" name="Group 56325"/>
          <p:cNvGrpSpPr/>
          <p:nvPr/>
        </p:nvGrpSpPr>
        <p:grpSpPr>
          <a:xfrm>
            <a:off x="5943600" y="1055982"/>
            <a:ext cx="3108960" cy="3112334"/>
            <a:chOff x="5303133" y="1308398"/>
            <a:chExt cx="3699269" cy="3634066"/>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96" t="3192" r="-2498" b="5306"/>
            <a:stretch/>
          </p:blipFill>
          <p:spPr>
            <a:xfrm>
              <a:off x="5303133" y="1308398"/>
              <a:ext cx="3699269" cy="3634066"/>
            </a:xfrm>
            <a:prstGeom prst="rect">
              <a:avLst/>
            </a:prstGeom>
          </p:spPr>
        </p:pic>
        <p:sp>
          <p:nvSpPr>
            <p:cNvPr id="2" name="TextBox 1"/>
            <p:cNvSpPr txBox="1"/>
            <p:nvPr/>
          </p:nvSpPr>
          <p:spPr>
            <a:xfrm>
              <a:off x="7467600" y="1992868"/>
              <a:ext cx="889252" cy="395307"/>
            </a:xfrm>
            <a:prstGeom prst="rect">
              <a:avLst/>
            </a:prstGeom>
            <a:solidFill>
              <a:srgbClr val="FFFF00"/>
            </a:solidFill>
          </p:spPr>
          <p:txBody>
            <a:bodyPr wrap="square" rtlCol="0">
              <a:spAutoFit/>
            </a:bodyPr>
            <a:lstStyle/>
            <a:p>
              <a:pPr algn="ctr"/>
              <a:r>
                <a:rPr lang="en-US" sz="1600" b="1" dirty="0" smtClean="0">
                  <a:solidFill>
                    <a:srgbClr val="0000FF"/>
                  </a:solidFill>
                </a:rPr>
                <a:t>3 km</a:t>
              </a:r>
              <a:endParaRPr lang="en-US" sz="1600" b="1" dirty="0">
                <a:solidFill>
                  <a:srgbClr val="0000FF"/>
                </a:solidFill>
              </a:endParaRPr>
            </a:p>
          </p:txBody>
        </p:sp>
        <p:cxnSp>
          <p:nvCxnSpPr>
            <p:cNvPr id="7" name="Straight Arrow Connector 6"/>
            <p:cNvCxnSpPr/>
            <p:nvPr/>
          </p:nvCxnSpPr>
          <p:spPr>
            <a:xfrm flipH="1">
              <a:off x="6019800" y="2362200"/>
              <a:ext cx="1447801" cy="99568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996826" y="2177534"/>
              <a:ext cx="470775" cy="210641"/>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2"/>
            </p:cNvCxnSpPr>
            <p:nvPr/>
          </p:nvCxnSpPr>
          <p:spPr>
            <a:xfrm flipH="1">
              <a:off x="7467603" y="2388175"/>
              <a:ext cx="444622" cy="56165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153400" y="2269867"/>
              <a:ext cx="76200" cy="136501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48499" y="3117843"/>
              <a:ext cx="1017184" cy="395307"/>
            </a:xfrm>
            <a:prstGeom prst="rect">
              <a:avLst/>
            </a:prstGeom>
            <a:solidFill>
              <a:srgbClr val="FFFF00"/>
            </a:solidFill>
          </p:spPr>
          <p:txBody>
            <a:bodyPr wrap="square" rtlCol="0">
              <a:spAutoFit/>
            </a:bodyPr>
            <a:lstStyle/>
            <a:p>
              <a:pPr algn="ctr"/>
              <a:r>
                <a:rPr lang="en-US" sz="1600" b="1" dirty="0" smtClean="0">
                  <a:solidFill>
                    <a:srgbClr val="0000FF"/>
                  </a:solidFill>
                </a:rPr>
                <a:t>1.5 km</a:t>
              </a:r>
              <a:endParaRPr lang="en-US" sz="1600" b="1" dirty="0">
                <a:solidFill>
                  <a:srgbClr val="0000FF"/>
                </a:solidFill>
              </a:endParaRPr>
            </a:p>
          </p:txBody>
        </p:sp>
        <p:cxnSp>
          <p:nvCxnSpPr>
            <p:cNvPr id="26" name="Straight Arrow Connector 25"/>
            <p:cNvCxnSpPr>
              <a:stCxn id="25" idx="2"/>
            </p:cNvCxnSpPr>
            <p:nvPr/>
          </p:nvCxnSpPr>
          <p:spPr>
            <a:xfrm flipH="1">
              <a:off x="7048500" y="3513150"/>
              <a:ext cx="508591" cy="21406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29300" y="4495800"/>
              <a:ext cx="952501" cy="395307"/>
            </a:xfrm>
            <a:prstGeom prst="rect">
              <a:avLst/>
            </a:prstGeom>
            <a:solidFill>
              <a:srgbClr val="FFFF00"/>
            </a:solidFill>
          </p:spPr>
          <p:txBody>
            <a:bodyPr wrap="square" rtlCol="0">
              <a:spAutoFit/>
            </a:bodyPr>
            <a:lstStyle/>
            <a:p>
              <a:pPr algn="ctr"/>
              <a:r>
                <a:rPr lang="en-US" sz="1600" b="1" dirty="0" smtClean="0">
                  <a:solidFill>
                    <a:srgbClr val="0000FF"/>
                  </a:solidFill>
                </a:rPr>
                <a:t>12 km</a:t>
              </a:r>
              <a:endParaRPr lang="en-US" sz="1600" b="1" dirty="0">
                <a:solidFill>
                  <a:srgbClr val="0000FF"/>
                </a:solidFill>
              </a:endParaRPr>
            </a:p>
          </p:txBody>
        </p:sp>
        <p:cxnSp>
          <p:nvCxnSpPr>
            <p:cNvPr id="30" name="Straight Arrow Connector 29"/>
            <p:cNvCxnSpPr/>
            <p:nvPr/>
          </p:nvCxnSpPr>
          <p:spPr>
            <a:xfrm flipV="1">
              <a:off x="6781801" y="4343400"/>
              <a:ext cx="685799" cy="33706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56323" name="TextBox 56322"/>
          <p:cNvSpPr txBox="1"/>
          <p:nvPr/>
        </p:nvSpPr>
        <p:spPr>
          <a:xfrm>
            <a:off x="1418460" y="4815450"/>
            <a:ext cx="6307080" cy="1600438"/>
          </a:xfrm>
          <a:prstGeom prst="rect">
            <a:avLst/>
          </a:prstGeom>
          <a:solidFill>
            <a:schemeClr val="accent5">
              <a:lumMod val="75000"/>
            </a:schemeClr>
          </a:solidFill>
        </p:spPr>
        <p:txBody>
          <a:bodyPr wrap="square" rtlCol="0">
            <a:spAutoFit/>
          </a:bodyPr>
          <a:lstStyle/>
          <a:p>
            <a:r>
              <a:rPr lang="en-US" altLang="en-US" sz="1400" b="1" u="sng" dirty="0">
                <a:latin typeface="Times New Roman" panose="02020603050405020304" pitchFamily="18" charset="0"/>
                <a:cs typeface="Times New Roman" panose="02020603050405020304" pitchFamily="18" charset="0"/>
              </a:rPr>
              <a:t>NAM Rapid Refresh (NAM</a:t>
            </a:r>
            <a:r>
              <a:rPr lang="en-US" altLang="en-US" sz="1400" b="1" i="1" u="sng" dirty="0">
                <a:latin typeface="Times New Roman" panose="02020603050405020304" pitchFamily="18" charset="0"/>
                <a:cs typeface="Times New Roman" panose="02020603050405020304" pitchFamily="18" charset="0"/>
              </a:rPr>
              <a:t>RR</a:t>
            </a:r>
            <a:r>
              <a:rPr lang="en-US" altLang="en-US" sz="1400" b="1" u="sng" dirty="0" smtClean="0">
                <a:latin typeface="Times New Roman" panose="02020603050405020304" pitchFamily="18" charset="0"/>
                <a:cs typeface="Times New Roman" panose="02020603050405020304" pitchFamily="18" charset="0"/>
              </a:rPr>
              <a:t>):</a:t>
            </a:r>
            <a:r>
              <a:rPr lang="en-US" altLang="en-US" sz="1400" b="1"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altLang="en-US" sz="1400" b="1" dirty="0" smtClean="0">
                <a:latin typeface="Times New Roman" panose="02020603050405020304" pitchFamily="18" charset="0"/>
                <a:cs typeface="Times New Roman" panose="02020603050405020304" pitchFamily="18" charset="0"/>
              </a:rPr>
              <a:t>Hourly Updates</a:t>
            </a:r>
          </a:p>
          <a:p>
            <a:pPr marL="285750" indent="-285750">
              <a:buFont typeface="Arial" panose="020B0604020202020204" pitchFamily="34" charset="0"/>
              <a:buChar char="•"/>
            </a:pPr>
            <a:r>
              <a:rPr lang="en-US" altLang="en-US" sz="1400" b="1" dirty="0" smtClean="0">
                <a:latin typeface="Times New Roman" panose="02020603050405020304" pitchFamily="18" charset="0"/>
                <a:cs typeface="Times New Roman" panose="02020603050405020304" pitchFamily="18" charset="0"/>
              </a:rPr>
              <a:t>Cycles </a:t>
            </a:r>
            <a:r>
              <a:rPr lang="en-US" altLang="en-US" sz="1400" b="1" dirty="0">
                <a:latin typeface="Times New Roman" panose="02020603050405020304" pitchFamily="18" charset="0"/>
                <a:cs typeface="Times New Roman" panose="02020603050405020304" pitchFamily="18" charset="0"/>
              </a:rPr>
              <a:t>12 km parent </a:t>
            </a:r>
            <a:r>
              <a:rPr lang="en-US" altLang="en-US" sz="1400" b="1" dirty="0" smtClean="0">
                <a:latin typeface="Times New Roman" panose="02020603050405020304" pitchFamily="18" charset="0"/>
                <a:cs typeface="Times New Roman" panose="02020603050405020304" pitchFamily="18" charset="0"/>
              </a:rPr>
              <a:t>domain </a:t>
            </a:r>
            <a:r>
              <a:rPr lang="en-US" altLang="en-US" sz="1400" b="1" u="sng" dirty="0" smtClean="0">
                <a:latin typeface="Times New Roman" panose="02020603050405020304" pitchFamily="18" charset="0"/>
                <a:cs typeface="Times New Roman" panose="02020603050405020304" pitchFamily="18" charset="0"/>
              </a:rPr>
              <a:t>AND</a:t>
            </a:r>
            <a:r>
              <a:rPr lang="en-US" altLang="en-US" sz="1400" b="1" dirty="0" smtClean="0">
                <a:latin typeface="Times New Roman" panose="02020603050405020304" pitchFamily="18" charset="0"/>
                <a:cs typeface="Times New Roman" panose="02020603050405020304" pitchFamily="18" charset="0"/>
              </a:rPr>
              <a:t> the </a:t>
            </a:r>
            <a:r>
              <a:rPr lang="en-US" altLang="en-US" sz="1400" b="1" dirty="0">
                <a:latin typeface="Times New Roman" panose="02020603050405020304" pitchFamily="18" charset="0"/>
                <a:cs typeface="Times New Roman" panose="02020603050405020304" pitchFamily="18" charset="0"/>
              </a:rPr>
              <a:t>3 km CONUS/Alaska </a:t>
            </a:r>
            <a:r>
              <a:rPr lang="en-US" altLang="en-US" sz="1400" b="1" dirty="0" smtClean="0">
                <a:latin typeface="Times New Roman" panose="02020603050405020304" pitchFamily="18" charset="0"/>
                <a:cs typeface="Times New Roman" panose="02020603050405020304" pitchFamily="18" charset="0"/>
              </a:rPr>
              <a:t>nests</a:t>
            </a:r>
          </a:p>
          <a:p>
            <a:pPr marL="742950" lvl="1" indent="-285750">
              <a:buFont typeface="Arial" panose="020B0604020202020204" pitchFamily="34" charset="0"/>
              <a:buChar char="•"/>
            </a:pPr>
            <a:r>
              <a:rPr lang="en-US" altLang="en-US" sz="1400" b="1" dirty="0" smtClean="0">
                <a:latin typeface="Times New Roman" panose="02020603050405020304" pitchFamily="18" charset="0"/>
                <a:cs typeface="Times New Roman" panose="02020603050405020304" pitchFamily="18" charset="0"/>
              </a:rPr>
              <a:t>Nests are </a:t>
            </a:r>
            <a:r>
              <a:rPr lang="en-US" altLang="en-US" sz="1400" b="1" i="1" dirty="0" smtClean="0">
                <a:latin typeface="Times New Roman" panose="02020603050405020304" pitchFamily="18" charset="0"/>
                <a:cs typeface="Times New Roman" panose="02020603050405020304" pitchFamily="18" charset="0"/>
              </a:rPr>
              <a:t>not currently</a:t>
            </a:r>
            <a:r>
              <a:rPr lang="en-US" altLang="en-US" sz="1400" b="1" dirty="0" smtClean="0">
                <a:latin typeface="Times New Roman" panose="02020603050405020304" pitchFamily="18" charset="0"/>
                <a:cs typeface="Times New Roman" panose="02020603050405020304" pitchFamily="18" charset="0"/>
              </a:rPr>
              <a:t> cycled in operations</a:t>
            </a:r>
          </a:p>
          <a:p>
            <a:pPr marL="285750" indent="-285750">
              <a:buFont typeface="Arial" panose="020B0604020202020204" pitchFamily="34" charset="0"/>
              <a:buChar char="•"/>
            </a:pPr>
            <a:r>
              <a:rPr lang="en-US" altLang="en-US" sz="1400" b="1" dirty="0" smtClean="0">
                <a:latin typeface="Times New Roman" panose="02020603050405020304" pitchFamily="18" charset="0"/>
                <a:cs typeface="Times New Roman" panose="02020603050405020304" pitchFamily="18" charset="0"/>
              </a:rPr>
              <a:t>18 </a:t>
            </a:r>
            <a:r>
              <a:rPr lang="en-US" altLang="en-US" sz="1400" b="1" dirty="0">
                <a:latin typeface="Times New Roman" panose="02020603050405020304" pitchFamily="18" charset="0"/>
                <a:cs typeface="Times New Roman" panose="02020603050405020304" pitchFamily="18" charset="0"/>
              </a:rPr>
              <a:t>h forecast </a:t>
            </a:r>
            <a:r>
              <a:rPr lang="en-US" altLang="en-US" sz="1400" b="1" i="1" dirty="0">
                <a:latin typeface="Times New Roman" panose="02020603050405020304" pitchFamily="18" charset="0"/>
                <a:cs typeface="Times New Roman" panose="02020603050405020304" pitchFamily="18" charset="0"/>
              </a:rPr>
              <a:t>every </a:t>
            </a:r>
            <a:r>
              <a:rPr lang="en-US" altLang="en-US" sz="1400" b="1" i="1" dirty="0" smtClean="0">
                <a:latin typeface="Times New Roman" panose="02020603050405020304" pitchFamily="18" charset="0"/>
                <a:cs typeface="Times New Roman" panose="02020603050405020304" pitchFamily="18" charset="0"/>
              </a:rPr>
              <a:t>hour</a:t>
            </a:r>
          </a:p>
          <a:p>
            <a:pPr marL="285750" indent="-285750">
              <a:buFont typeface="Arial" panose="020B0604020202020204" pitchFamily="34" charset="0"/>
              <a:buChar char="•"/>
            </a:pPr>
            <a:r>
              <a:rPr lang="en-US" altLang="en-US" sz="1400" b="1" dirty="0" smtClean="0">
                <a:latin typeface="Times New Roman" panose="02020603050405020304" pitchFamily="18" charset="0"/>
                <a:cs typeface="Times New Roman" panose="02020603050405020304" pitchFamily="18" charset="0"/>
              </a:rPr>
              <a:t>First </a:t>
            </a:r>
            <a:r>
              <a:rPr lang="en-US" altLang="en-US" sz="1400" b="1" dirty="0">
                <a:latin typeface="Times New Roman" panose="02020603050405020304" pitchFamily="18" charset="0"/>
                <a:cs typeface="Times New Roman" panose="02020603050405020304" pitchFamily="18" charset="0"/>
              </a:rPr>
              <a:t>step in construction of a convection-allowing </a:t>
            </a:r>
            <a:r>
              <a:rPr lang="en-US" altLang="en-US" sz="1400" b="1" dirty="0" smtClean="0">
                <a:latin typeface="Times New Roman" panose="02020603050405020304" pitchFamily="18" charset="0"/>
                <a:cs typeface="Times New Roman" panose="02020603050405020304" pitchFamily="18" charset="0"/>
              </a:rPr>
              <a:t>ensemble</a:t>
            </a:r>
          </a:p>
          <a:p>
            <a:pPr marL="742950" lvl="1" indent="-285750">
              <a:buFont typeface="Arial" panose="020B0604020202020204" pitchFamily="34" charset="0"/>
              <a:buChar char="•"/>
            </a:pPr>
            <a:r>
              <a:rPr lang="en-US" altLang="en-US" sz="1400" b="1" dirty="0" smtClean="0">
                <a:latin typeface="Times New Roman" panose="02020603050405020304" pitchFamily="18" charset="0"/>
                <a:cs typeface="Times New Roman" panose="02020603050405020304" pitchFamily="18" charset="0"/>
              </a:rPr>
              <a:t>HRRR </a:t>
            </a:r>
            <a:r>
              <a:rPr lang="en-US" altLang="en-US" sz="1400" b="1" dirty="0">
                <a:latin typeface="Times New Roman" panose="02020603050405020304" pitchFamily="18" charset="0"/>
                <a:cs typeface="Times New Roman" panose="02020603050405020304" pitchFamily="18" charset="0"/>
              </a:rPr>
              <a:t>(ARW members) </a:t>
            </a:r>
            <a:r>
              <a:rPr lang="en-US" altLang="en-US" sz="1400" b="1" dirty="0" smtClean="0">
                <a:latin typeface="Times New Roman" panose="02020603050405020304" pitchFamily="18" charset="0"/>
                <a:cs typeface="Times New Roman" panose="02020603050405020304" pitchFamily="18" charset="0"/>
              </a:rPr>
              <a:t>+ NAMRR </a:t>
            </a:r>
            <a:r>
              <a:rPr lang="en-US" altLang="en-US" sz="1400" b="1" dirty="0">
                <a:latin typeface="Times New Roman" panose="02020603050405020304" pitchFamily="18" charset="0"/>
                <a:cs typeface="Times New Roman" panose="02020603050405020304" pitchFamily="18" charset="0"/>
              </a:rPr>
              <a:t>(NMMB </a:t>
            </a:r>
            <a:r>
              <a:rPr lang="en-US" altLang="en-US" sz="1400" b="1" dirty="0" smtClean="0">
                <a:latin typeface="Times New Roman" panose="02020603050405020304" pitchFamily="18" charset="0"/>
                <a:cs typeface="Times New Roman" panose="02020603050405020304" pitchFamily="18" charset="0"/>
              </a:rPr>
              <a:t>members)</a:t>
            </a:r>
            <a:endParaRPr lang="en-US" sz="1400" b="1" dirty="0"/>
          </a:p>
        </p:txBody>
      </p:sp>
      <p:cxnSp>
        <p:nvCxnSpPr>
          <p:cNvPr id="56331" name="Straight Arrow Connector 56330"/>
          <p:cNvCxnSpPr/>
          <p:nvPr/>
        </p:nvCxnSpPr>
        <p:spPr>
          <a:xfrm>
            <a:off x="533400" y="5620122"/>
            <a:ext cx="6858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845552" y="5620122"/>
            <a:ext cx="6858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73224" y="6519446"/>
            <a:ext cx="4797553" cy="338554"/>
          </a:xfrm>
          <a:prstGeom prst="rect">
            <a:avLst/>
          </a:prstGeom>
          <a:noFill/>
        </p:spPr>
        <p:txBody>
          <a:bodyPr wrap="square" rtlCol="0">
            <a:spAutoFit/>
          </a:bodyPr>
          <a:lstStyle/>
          <a:p>
            <a:pPr algn="ctr"/>
            <a:r>
              <a:rPr lang="en-US" sz="1600" dirty="0" smtClean="0"/>
              <a:t>Source: Eric Rogers and Jacob Carley</a:t>
            </a:r>
            <a:endParaRPr lang="en-US" sz="1600" dirty="0"/>
          </a:p>
        </p:txBody>
      </p:sp>
    </p:spTree>
    <p:extLst>
      <p:ext uri="{BB962C8B-B14F-4D97-AF65-F5344CB8AC3E}">
        <p14:creationId xmlns:p14="http://schemas.microsoft.com/office/powerpoint/2010/main" val="140118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43244"/>
            <a:ext cx="6775450" cy="830997"/>
          </a:xfrm>
          <a:prstGeom prst="rect">
            <a:avLst/>
          </a:prstGeom>
          <a:noFill/>
        </p:spPr>
        <p:txBody>
          <a:bodyPr wrap="square" rtlCol="0" anchor="ctr">
            <a:spAutoFit/>
          </a:bodyPr>
          <a:lstStyle/>
          <a:p>
            <a:pPr algn="ctr"/>
            <a:r>
              <a:rPr lang="en-US" altLang="en-US" sz="2400" b="1" dirty="0">
                <a:latin typeface="+mj-lt"/>
                <a:cs typeface="Times New Roman" panose="02020603050405020304" pitchFamily="18" charset="0"/>
              </a:rPr>
              <a:t>3 km </a:t>
            </a:r>
            <a:r>
              <a:rPr lang="en-US" altLang="en-US" sz="2400" b="1" dirty="0" smtClean="0">
                <a:latin typeface="+mj-lt"/>
                <a:cs typeface="Times New Roman" panose="02020603050405020304" pitchFamily="18" charset="0"/>
              </a:rPr>
              <a:t>Parallel NAMRR </a:t>
            </a:r>
            <a:r>
              <a:rPr lang="en-US" altLang="en-US" sz="2400" b="1" dirty="0">
                <a:latin typeface="+mj-lt"/>
                <a:cs typeface="Times New Roman" panose="02020603050405020304" pitchFamily="18" charset="0"/>
              </a:rPr>
              <a:t>vs </a:t>
            </a:r>
            <a:r>
              <a:rPr lang="en-US" altLang="en-US" sz="2400" b="1" dirty="0" smtClean="0">
                <a:latin typeface="+mj-lt"/>
                <a:cs typeface="Times New Roman" panose="02020603050405020304" pitchFamily="18" charset="0"/>
              </a:rPr>
              <a:t>Ops </a:t>
            </a:r>
            <a:r>
              <a:rPr lang="en-US" altLang="en-US" sz="2400" b="1" dirty="0">
                <a:latin typeface="+mj-lt"/>
                <a:cs typeface="Times New Roman" panose="02020603050405020304" pitchFamily="18" charset="0"/>
              </a:rPr>
              <a:t>4 km NAM CONUS </a:t>
            </a:r>
            <a:r>
              <a:rPr lang="en-US" altLang="en-US" sz="2400" b="1" dirty="0" smtClean="0">
                <a:latin typeface="+mj-lt"/>
                <a:cs typeface="Times New Roman" panose="02020603050405020304" pitchFamily="18" charset="0"/>
              </a:rPr>
              <a:t>nest</a:t>
            </a:r>
            <a:endParaRPr lang="en-US" sz="2400"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228600" y="1447800"/>
            <a:ext cx="8770790" cy="4494095"/>
            <a:chOff x="247638" y="1447800"/>
            <a:chExt cx="8770790" cy="4494095"/>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38" y="1475863"/>
              <a:ext cx="2710287" cy="21863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8606" y="1471265"/>
              <a:ext cx="2710287" cy="218633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097" y="3733800"/>
              <a:ext cx="2693828" cy="218633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7772" y="3731592"/>
              <a:ext cx="2693828" cy="2186335"/>
            </a:xfrm>
            <a:prstGeom prst="rect">
              <a:avLst/>
            </a:prstGeom>
          </p:spPr>
        </p:pic>
        <p:sp>
          <p:nvSpPr>
            <p:cNvPr id="8" name="TextBox 7"/>
            <p:cNvSpPr txBox="1"/>
            <p:nvPr/>
          </p:nvSpPr>
          <p:spPr>
            <a:xfrm>
              <a:off x="381000" y="3045023"/>
              <a:ext cx="2514600" cy="307777"/>
            </a:xfrm>
            <a:prstGeom prst="rect">
              <a:avLst/>
            </a:prstGeom>
            <a:solidFill>
              <a:schemeClr val="bg1"/>
            </a:solidFill>
            <a:ln w="19050">
              <a:solidFill>
                <a:schemeClr val="tx1"/>
              </a:solidFill>
            </a:ln>
          </p:spPr>
          <p:txBody>
            <a:bodyPr wrap="square" rtlCol="0">
              <a:spAutoFit/>
            </a:bodyPr>
            <a:lstStyle/>
            <a:p>
              <a:pPr algn="ctr"/>
              <a:r>
                <a:rPr lang="en-US" sz="1400" b="1" dirty="0" smtClean="0"/>
                <a:t>00-12HR </a:t>
              </a:r>
              <a:r>
                <a:rPr lang="en-US" sz="1400" b="1" dirty="0" err="1" smtClean="0"/>
                <a:t>Obs</a:t>
              </a:r>
              <a:r>
                <a:rPr lang="en-US" sz="1400" b="1" dirty="0" smtClean="0"/>
                <a:t> </a:t>
              </a:r>
              <a:r>
                <a:rPr lang="en-US" sz="1400" b="1" dirty="0" err="1" smtClean="0"/>
                <a:t>Precip</a:t>
              </a:r>
              <a:r>
                <a:rPr lang="en-US" sz="1400" b="1" dirty="0" smtClean="0"/>
                <a:t>.</a:t>
              </a:r>
              <a:endParaRPr lang="en-US" sz="1400" b="1" dirty="0"/>
            </a:p>
          </p:txBody>
        </p:sp>
        <p:sp>
          <p:nvSpPr>
            <p:cNvPr id="17" name="TextBox 16"/>
            <p:cNvSpPr txBox="1"/>
            <p:nvPr/>
          </p:nvSpPr>
          <p:spPr>
            <a:xfrm>
              <a:off x="345481" y="5331023"/>
              <a:ext cx="2514600" cy="307777"/>
            </a:xfrm>
            <a:prstGeom prst="rect">
              <a:avLst/>
            </a:prstGeom>
            <a:solidFill>
              <a:schemeClr val="bg1"/>
            </a:solidFill>
            <a:ln w="19050">
              <a:solidFill>
                <a:schemeClr val="tx1"/>
              </a:solidFill>
            </a:ln>
          </p:spPr>
          <p:txBody>
            <a:bodyPr wrap="square" rtlCol="0">
              <a:spAutoFit/>
            </a:bodyPr>
            <a:lstStyle/>
            <a:p>
              <a:pPr algn="ctr"/>
              <a:r>
                <a:rPr lang="en-US" sz="1400" b="1" dirty="0" smtClean="0"/>
                <a:t>01Z </a:t>
              </a:r>
              <a:r>
                <a:rPr lang="en-US" sz="1400" b="1" dirty="0" err="1" smtClean="0"/>
                <a:t>Obs</a:t>
              </a:r>
              <a:r>
                <a:rPr lang="en-US" sz="1400" b="1" dirty="0" smtClean="0"/>
                <a:t> Composite </a:t>
              </a:r>
              <a:r>
                <a:rPr lang="en-US" sz="1400" b="1" dirty="0" err="1" smtClean="0"/>
                <a:t>dBZ</a:t>
              </a:r>
              <a:endParaRPr lang="en-US" sz="1400" b="1" dirty="0"/>
            </a:p>
          </p:txBody>
        </p:sp>
        <p:sp>
          <p:nvSpPr>
            <p:cNvPr id="18" name="TextBox 17"/>
            <p:cNvSpPr txBox="1"/>
            <p:nvPr/>
          </p:nvSpPr>
          <p:spPr>
            <a:xfrm>
              <a:off x="6297772" y="5331023"/>
              <a:ext cx="2693828" cy="307777"/>
            </a:xfrm>
            <a:prstGeom prst="rect">
              <a:avLst/>
            </a:prstGeom>
            <a:solidFill>
              <a:schemeClr val="bg1"/>
            </a:solidFill>
            <a:ln w="19050">
              <a:solidFill>
                <a:schemeClr val="tx1"/>
              </a:solidFill>
            </a:ln>
          </p:spPr>
          <p:txBody>
            <a:bodyPr wrap="square" rtlCol="0">
              <a:spAutoFit/>
            </a:bodyPr>
            <a:lstStyle/>
            <a:p>
              <a:pPr algn="ctr"/>
              <a:r>
                <a:rPr lang="en-US" sz="1400" b="1" dirty="0" smtClean="0"/>
                <a:t>1HR Forecast Composite </a:t>
              </a:r>
              <a:r>
                <a:rPr lang="en-US" sz="1400" b="1" dirty="0" err="1" smtClean="0"/>
                <a:t>dBZ</a:t>
              </a:r>
              <a:endParaRPr lang="en-US" sz="1400" b="1" dirty="0"/>
            </a:p>
          </p:txBody>
        </p:sp>
        <p:sp>
          <p:nvSpPr>
            <p:cNvPr id="19" name="TextBox 18"/>
            <p:cNvSpPr txBox="1"/>
            <p:nvPr/>
          </p:nvSpPr>
          <p:spPr>
            <a:xfrm>
              <a:off x="6297772" y="3657600"/>
              <a:ext cx="2693828" cy="307777"/>
            </a:xfrm>
            <a:prstGeom prst="rect">
              <a:avLst/>
            </a:prstGeom>
            <a:solidFill>
              <a:srgbClr val="FFFF00"/>
            </a:solidFill>
            <a:ln w="19050">
              <a:solidFill>
                <a:schemeClr val="tx1"/>
              </a:solidFill>
            </a:ln>
          </p:spPr>
          <p:txBody>
            <a:bodyPr wrap="square" rtlCol="0">
              <a:spAutoFit/>
            </a:bodyPr>
            <a:lstStyle/>
            <a:p>
              <a:pPr algn="ctr"/>
              <a:r>
                <a:rPr lang="en-US" sz="1400" b="1" dirty="0" smtClean="0"/>
                <a:t>3 km NAM</a:t>
              </a:r>
              <a:r>
                <a:rPr lang="en-US" sz="1400" b="1" i="1" dirty="0" smtClean="0"/>
                <a:t>RR </a:t>
              </a:r>
              <a:r>
                <a:rPr lang="en-US" sz="1400" b="1" dirty="0" smtClean="0"/>
                <a:t>CONUS nest</a:t>
              </a:r>
              <a:endParaRPr lang="en-US" sz="1400" b="1" i="1" dirty="0"/>
            </a:p>
          </p:txBody>
        </p:sp>
        <p:sp>
          <p:nvSpPr>
            <p:cNvPr id="20" name="TextBox 19"/>
            <p:cNvSpPr txBox="1"/>
            <p:nvPr/>
          </p:nvSpPr>
          <p:spPr>
            <a:xfrm>
              <a:off x="3346450" y="3043534"/>
              <a:ext cx="2514600" cy="307777"/>
            </a:xfrm>
            <a:prstGeom prst="rect">
              <a:avLst/>
            </a:prstGeom>
            <a:solidFill>
              <a:schemeClr val="bg1"/>
            </a:solidFill>
            <a:ln w="19050">
              <a:solidFill>
                <a:schemeClr val="tx1"/>
              </a:solidFill>
            </a:ln>
          </p:spPr>
          <p:txBody>
            <a:bodyPr wrap="square" rtlCol="0">
              <a:spAutoFit/>
            </a:bodyPr>
            <a:lstStyle/>
            <a:p>
              <a:pPr algn="ctr"/>
              <a:r>
                <a:rPr lang="en-US" sz="1400" b="1" dirty="0" smtClean="0"/>
                <a:t>00-12HR Forecast </a:t>
              </a:r>
              <a:r>
                <a:rPr lang="en-US" sz="1400" b="1" dirty="0" err="1" smtClean="0"/>
                <a:t>Precip</a:t>
              </a:r>
              <a:r>
                <a:rPr lang="en-US" sz="1400" b="1" dirty="0" smtClean="0"/>
                <a:t>.</a:t>
              </a:r>
              <a:endParaRPr lang="en-US" sz="1400" b="1" dirty="0"/>
            </a:p>
          </p:txBody>
        </p:sp>
        <p:sp>
          <p:nvSpPr>
            <p:cNvPr id="21" name="TextBox 20"/>
            <p:cNvSpPr txBox="1"/>
            <p:nvPr/>
          </p:nvSpPr>
          <p:spPr>
            <a:xfrm>
              <a:off x="3248605" y="1447800"/>
              <a:ext cx="2710287" cy="307777"/>
            </a:xfrm>
            <a:prstGeom prst="rect">
              <a:avLst/>
            </a:prstGeom>
            <a:solidFill>
              <a:schemeClr val="bg1"/>
            </a:solidFill>
            <a:ln w="19050">
              <a:solidFill>
                <a:schemeClr val="tx1"/>
              </a:solidFill>
            </a:ln>
          </p:spPr>
          <p:txBody>
            <a:bodyPr wrap="square" rtlCol="0">
              <a:spAutoFit/>
            </a:bodyPr>
            <a:lstStyle/>
            <a:p>
              <a:pPr algn="ctr"/>
              <a:r>
                <a:rPr lang="en-US" sz="1400" b="1" dirty="0" smtClean="0"/>
                <a:t>4 km Ops NAM CONUS nest</a:t>
              </a:r>
              <a:endParaRPr lang="en-US" sz="1400" b="1" i="1"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9542" y="1475863"/>
              <a:ext cx="2710287" cy="218633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5065" y="3755560"/>
              <a:ext cx="2693828" cy="2186335"/>
            </a:xfrm>
            <a:prstGeom prst="rect">
              <a:avLst/>
            </a:prstGeom>
          </p:spPr>
        </p:pic>
        <p:sp>
          <p:nvSpPr>
            <p:cNvPr id="24" name="TextBox 23"/>
            <p:cNvSpPr txBox="1"/>
            <p:nvPr/>
          </p:nvSpPr>
          <p:spPr>
            <a:xfrm>
              <a:off x="3276600" y="5331023"/>
              <a:ext cx="2693828" cy="307777"/>
            </a:xfrm>
            <a:prstGeom prst="rect">
              <a:avLst/>
            </a:prstGeom>
            <a:solidFill>
              <a:schemeClr val="bg1"/>
            </a:solidFill>
            <a:ln w="19050">
              <a:solidFill>
                <a:schemeClr val="tx1"/>
              </a:solidFill>
            </a:ln>
          </p:spPr>
          <p:txBody>
            <a:bodyPr wrap="square" rtlCol="0">
              <a:spAutoFit/>
            </a:bodyPr>
            <a:lstStyle/>
            <a:p>
              <a:pPr algn="ctr"/>
              <a:r>
                <a:rPr lang="en-US" sz="1400" b="1" dirty="0" smtClean="0"/>
                <a:t>1HR Forecast Composite </a:t>
              </a:r>
              <a:r>
                <a:rPr lang="en-US" sz="1400" b="1" dirty="0" err="1" smtClean="0"/>
                <a:t>dBZ</a:t>
              </a:r>
              <a:endParaRPr lang="en-US" sz="1400" b="1" dirty="0"/>
            </a:p>
          </p:txBody>
        </p:sp>
        <p:sp>
          <p:nvSpPr>
            <p:cNvPr id="25" name="TextBox 24"/>
            <p:cNvSpPr txBox="1"/>
            <p:nvPr/>
          </p:nvSpPr>
          <p:spPr>
            <a:xfrm>
              <a:off x="3276600" y="3657600"/>
              <a:ext cx="2693828" cy="307777"/>
            </a:xfrm>
            <a:prstGeom prst="rect">
              <a:avLst/>
            </a:prstGeom>
            <a:solidFill>
              <a:schemeClr val="bg1"/>
            </a:solidFill>
            <a:ln w="19050">
              <a:solidFill>
                <a:schemeClr val="tx1"/>
              </a:solidFill>
            </a:ln>
          </p:spPr>
          <p:txBody>
            <a:bodyPr wrap="square" rtlCol="0">
              <a:spAutoFit/>
            </a:bodyPr>
            <a:lstStyle/>
            <a:p>
              <a:pPr algn="ctr"/>
              <a:r>
                <a:rPr lang="en-US" sz="1400" b="1" dirty="0" smtClean="0"/>
                <a:t>4 km Ops NAM CONUS nest</a:t>
              </a:r>
              <a:endParaRPr lang="en-US" sz="1400" b="1" i="1" dirty="0"/>
            </a:p>
          </p:txBody>
        </p:sp>
        <p:sp>
          <p:nvSpPr>
            <p:cNvPr id="26" name="TextBox 25"/>
            <p:cNvSpPr txBox="1"/>
            <p:nvPr/>
          </p:nvSpPr>
          <p:spPr>
            <a:xfrm>
              <a:off x="6324600" y="1447800"/>
              <a:ext cx="2693828" cy="307777"/>
            </a:xfrm>
            <a:prstGeom prst="rect">
              <a:avLst/>
            </a:prstGeom>
            <a:solidFill>
              <a:srgbClr val="FFFF00"/>
            </a:solidFill>
            <a:ln w="19050">
              <a:solidFill>
                <a:schemeClr val="tx1"/>
              </a:solidFill>
            </a:ln>
          </p:spPr>
          <p:txBody>
            <a:bodyPr wrap="square" rtlCol="0">
              <a:spAutoFit/>
            </a:bodyPr>
            <a:lstStyle/>
            <a:p>
              <a:pPr algn="ctr"/>
              <a:r>
                <a:rPr lang="en-US" sz="1400" b="1" dirty="0" smtClean="0"/>
                <a:t>3 km NAM</a:t>
              </a:r>
              <a:r>
                <a:rPr lang="en-US" sz="1400" b="1" i="1" dirty="0" smtClean="0"/>
                <a:t>RR </a:t>
              </a:r>
              <a:r>
                <a:rPr lang="en-US" sz="1400" b="1" dirty="0" smtClean="0"/>
                <a:t>CONUS nest</a:t>
              </a:r>
              <a:endParaRPr lang="en-US" sz="1400" b="1" i="1" dirty="0"/>
            </a:p>
          </p:txBody>
        </p:sp>
        <p:sp>
          <p:nvSpPr>
            <p:cNvPr id="27" name="TextBox 26"/>
            <p:cNvSpPr txBox="1"/>
            <p:nvPr/>
          </p:nvSpPr>
          <p:spPr>
            <a:xfrm>
              <a:off x="6400800" y="3048000"/>
              <a:ext cx="2514600" cy="307777"/>
            </a:xfrm>
            <a:prstGeom prst="rect">
              <a:avLst/>
            </a:prstGeom>
            <a:solidFill>
              <a:schemeClr val="bg1"/>
            </a:solidFill>
            <a:ln w="19050">
              <a:solidFill>
                <a:schemeClr val="tx1"/>
              </a:solidFill>
            </a:ln>
          </p:spPr>
          <p:txBody>
            <a:bodyPr wrap="square" rtlCol="0">
              <a:spAutoFit/>
            </a:bodyPr>
            <a:lstStyle/>
            <a:p>
              <a:pPr algn="ctr"/>
              <a:r>
                <a:rPr lang="en-US" sz="1400" b="1" dirty="0" smtClean="0"/>
                <a:t>00-12HR Forecast </a:t>
              </a:r>
              <a:r>
                <a:rPr lang="en-US" sz="1400" b="1" dirty="0" err="1" smtClean="0"/>
                <a:t>Precip</a:t>
              </a:r>
              <a:r>
                <a:rPr lang="en-US" sz="1400" b="1" dirty="0" smtClean="0"/>
                <a:t>.</a:t>
              </a:r>
              <a:endParaRPr lang="en-US" sz="1400" b="1" dirty="0"/>
            </a:p>
          </p:txBody>
        </p:sp>
      </p:grpSp>
      <p:sp>
        <p:nvSpPr>
          <p:cNvPr id="12" name="TextBox 11"/>
          <p:cNvSpPr txBox="1"/>
          <p:nvPr/>
        </p:nvSpPr>
        <p:spPr>
          <a:xfrm>
            <a:off x="762000" y="1123890"/>
            <a:ext cx="7620000" cy="400110"/>
          </a:xfrm>
          <a:prstGeom prst="rect">
            <a:avLst/>
          </a:prstGeom>
          <a:noFill/>
        </p:spPr>
        <p:txBody>
          <a:bodyPr wrap="square" rtlCol="0">
            <a:spAutoFit/>
          </a:bodyPr>
          <a:lstStyle/>
          <a:p>
            <a:pPr algn="ctr"/>
            <a:r>
              <a:rPr lang="en-US" sz="2000" b="1" dirty="0" smtClean="0"/>
              <a:t>May 26</a:t>
            </a:r>
            <a:r>
              <a:rPr lang="en-US" sz="2000" b="1" baseline="30000" dirty="0" smtClean="0"/>
              <a:t>th</a:t>
            </a:r>
            <a:r>
              <a:rPr lang="en-US" sz="2000" b="1" dirty="0" smtClean="0"/>
              <a:t>, 2015 Extreme Precipitation Event in Houston, TX.</a:t>
            </a:r>
            <a:endParaRPr lang="en-US" sz="2000" b="1" dirty="0"/>
          </a:p>
        </p:txBody>
      </p:sp>
      <p:sp>
        <p:nvSpPr>
          <p:cNvPr id="30" name="TextBox 29"/>
          <p:cNvSpPr txBox="1"/>
          <p:nvPr/>
        </p:nvSpPr>
        <p:spPr>
          <a:xfrm>
            <a:off x="1357312" y="5867400"/>
            <a:ext cx="6796088" cy="923330"/>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b="1" dirty="0" smtClean="0"/>
              <a:t>NAM</a:t>
            </a:r>
            <a:r>
              <a:rPr lang="en-US" b="1" i="1" dirty="0" smtClean="0"/>
              <a:t>RR</a:t>
            </a:r>
            <a:r>
              <a:rPr lang="en-US" b="1" dirty="0" smtClean="0"/>
              <a:t> CONUS nest forecast is </a:t>
            </a:r>
            <a:r>
              <a:rPr lang="en-US" b="1" u="sng" dirty="0" smtClean="0"/>
              <a:t>significantly better</a:t>
            </a:r>
          </a:p>
          <a:p>
            <a:pPr marL="800100" lvl="1" indent="-342900">
              <a:buFont typeface="Wingdings" panose="05000000000000000000" pitchFamily="2" charset="2"/>
              <a:buChar char="Ø"/>
            </a:pPr>
            <a:r>
              <a:rPr lang="en-US" b="1" dirty="0" smtClean="0"/>
              <a:t>Use of radar reflectivity in analysis</a:t>
            </a:r>
          </a:p>
          <a:p>
            <a:pPr marL="800100" lvl="1" indent="-342900">
              <a:buFont typeface="Wingdings" panose="05000000000000000000" pitchFamily="2" charset="2"/>
              <a:buChar char="Ø"/>
            </a:pPr>
            <a:r>
              <a:rPr lang="en-US" b="1" dirty="0" smtClean="0"/>
              <a:t>Use of a data assimilation cycle for the CONUS nest</a:t>
            </a:r>
            <a:endParaRPr lang="en-US" b="1" dirty="0"/>
          </a:p>
        </p:txBody>
      </p:sp>
    </p:spTree>
    <p:extLst>
      <p:ext uri="{BB962C8B-B14F-4D97-AF65-F5344CB8AC3E}">
        <p14:creationId xmlns:p14="http://schemas.microsoft.com/office/powerpoint/2010/main" val="48871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627" y="1002234"/>
            <a:ext cx="5213444" cy="646331"/>
          </a:xfrm>
          <a:prstGeom prst="rect">
            <a:avLst/>
          </a:prstGeom>
          <a:noFill/>
        </p:spPr>
        <p:txBody>
          <a:bodyPr wrap="square" rtlCol="0">
            <a:spAutoFit/>
          </a:bodyPr>
          <a:lstStyle/>
          <a:p>
            <a:pPr algn="ctr"/>
            <a:r>
              <a:rPr lang="en-US" b="1" dirty="0" smtClean="0">
                <a:solidFill>
                  <a:srgbClr val="FF0000"/>
                </a:solidFill>
              </a:rPr>
              <a:t>GFS implementation</a:t>
            </a:r>
          </a:p>
          <a:p>
            <a:pPr algn="ctr"/>
            <a:r>
              <a:rPr lang="en-US" b="1" dirty="0" smtClean="0">
                <a:solidFill>
                  <a:srgbClr val="FF0000"/>
                </a:solidFill>
              </a:rPr>
              <a:t>Targeted for 2016 </a:t>
            </a:r>
            <a:endParaRPr lang="en-US" b="1" dirty="0">
              <a:solidFill>
                <a:srgbClr val="FF0000"/>
              </a:solidFill>
            </a:endParaRPr>
          </a:p>
        </p:txBody>
      </p:sp>
      <p:sp>
        <p:nvSpPr>
          <p:cNvPr id="3" name="Rectangle 2"/>
          <p:cNvSpPr/>
          <p:nvPr/>
        </p:nvSpPr>
        <p:spPr>
          <a:xfrm>
            <a:off x="1514023" y="3844499"/>
            <a:ext cx="6019800" cy="1477328"/>
          </a:xfrm>
          <a:prstGeom prst="rect">
            <a:avLst/>
          </a:prstGeom>
        </p:spPr>
        <p:txBody>
          <a:bodyPr wrap="square">
            <a:spAutoFit/>
          </a:bodyPr>
          <a:lstStyle/>
          <a:p>
            <a:r>
              <a:rPr lang="en-US" dirty="0">
                <a:hlinkClick r:id="rId2"/>
              </a:rPr>
              <a:t>http://www.emc.ncep.noaa.gov/gmb/wd20rt/vsdb/pr4dev</a:t>
            </a:r>
            <a:r>
              <a:rPr lang="en-US" dirty="0" smtClean="0">
                <a:hlinkClick r:id="rId2"/>
              </a:rPr>
              <a:t>/</a:t>
            </a:r>
            <a:endParaRPr lang="en-US" dirty="0" smtClean="0"/>
          </a:p>
          <a:p>
            <a:endParaRPr lang="en-US" dirty="0" smtClean="0"/>
          </a:p>
          <a:p>
            <a:r>
              <a:rPr lang="en-US" dirty="0" smtClean="0"/>
              <a:t>Not quite a frozen system</a:t>
            </a:r>
          </a:p>
          <a:p>
            <a:endParaRPr lang="en-US" dirty="0"/>
          </a:p>
          <a:p>
            <a:endParaRPr lang="en-US" dirty="0"/>
          </a:p>
        </p:txBody>
      </p:sp>
      <p:sp>
        <p:nvSpPr>
          <p:cNvPr id="4" name="TextBox 3"/>
          <p:cNvSpPr txBox="1"/>
          <p:nvPr/>
        </p:nvSpPr>
        <p:spPr>
          <a:xfrm>
            <a:off x="1514023" y="3439542"/>
            <a:ext cx="2416709" cy="369332"/>
          </a:xfrm>
          <a:prstGeom prst="rect">
            <a:avLst/>
          </a:prstGeom>
          <a:noFill/>
        </p:spPr>
        <p:txBody>
          <a:bodyPr wrap="square" rtlCol="0">
            <a:spAutoFit/>
          </a:bodyPr>
          <a:lstStyle/>
          <a:p>
            <a:r>
              <a:rPr lang="en-US" dirty="0" smtClean="0"/>
              <a:t>Verification:</a:t>
            </a:r>
            <a:endParaRPr lang="en-US" dirty="0"/>
          </a:p>
        </p:txBody>
      </p:sp>
    </p:spTree>
    <p:extLst>
      <p:ext uri="{BB962C8B-B14F-4D97-AF65-F5344CB8AC3E}">
        <p14:creationId xmlns:p14="http://schemas.microsoft.com/office/powerpoint/2010/main" val="215921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80" y="179104"/>
            <a:ext cx="7886700" cy="466897"/>
          </a:xfrm>
        </p:spPr>
        <p:txBody>
          <a:bodyPr>
            <a:normAutofit/>
          </a:bodyPr>
          <a:lstStyle/>
          <a:p>
            <a:r>
              <a:rPr lang="en-US" sz="2400" dirty="0" smtClean="0"/>
              <a:t>Some of the Likely changes </a:t>
            </a:r>
            <a:endParaRPr lang="en-US" sz="2400" dirty="0"/>
          </a:p>
        </p:txBody>
      </p:sp>
      <p:sp>
        <p:nvSpPr>
          <p:cNvPr id="3" name="Content Placeholder 2"/>
          <p:cNvSpPr>
            <a:spLocks noGrp="1"/>
          </p:cNvSpPr>
          <p:nvPr>
            <p:ph idx="1"/>
          </p:nvPr>
        </p:nvSpPr>
        <p:spPr>
          <a:xfrm>
            <a:off x="573206" y="1098646"/>
            <a:ext cx="7886700" cy="5552303"/>
          </a:xfrm>
        </p:spPr>
        <p:txBody>
          <a:bodyPr>
            <a:normAutofit fontScale="85000" lnSpcReduction="20000"/>
          </a:bodyPr>
          <a:lstStyle/>
          <a:p>
            <a:r>
              <a:rPr lang="en-US" sz="1600" dirty="0" smtClean="0"/>
              <a:t>4-D hybrid ensemble </a:t>
            </a:r>
            <a:r>
              <a:rPr lang="en-US" sz="1600" dirty="0" err="1" smtClean="0"/>
              <a:t>variational</a:t>
            </a:r>
            <a:r>
              <a:rPr lang="en-US" sz="1600" dirty="0" smtClean="0"/>
              <a:t> analysis</a:t>
            </a:r>
          </a:p>
          <a:p>
            <a:pPr lvl="1">
              <a:buFont typeface="Calibri" panose="020F0502020204030204" pitchFamily="34" charset="0"/>
              <a:buChar char="–"/>
            </a:pPr>
            <a:r>
              <a:rPr lang="en-US" sz="1600" dirty="0" smtClean="0">
                <a:solidFill>
                  <a:srgbClr val="0000FF"/>
                </a:solidFill>
              </a:rPr>
              <a:t>Utilize ozone cross </a:t>
            </a:r>
            <a:r>
              <a:rPr lang="en-US" sz="1600" dirty="0" err="1" smtClean="0">
                <a:solidFill>
                  <a:srgbClr val="0000FF"/>
                </a:solidFill>
              </a:rPr>
              <a:t>covariances</a:t>
            </a:r>
            <a:endParaRPr lang="en-US" sz="1600" dirty="0" smtClean="0">
              <a:solidFill>
                <a:srgbClr val="0000FF"/>
              </a:solidFill>
            </a:endParaRPr>
          </a:p>
          <a:p>
            <a:pPr lvl="1">
              <a:buFont typeface="Calibri" panose="020F0502020204030204" pitchFamily="34" charset="0"/>
              <a:buChar char="–"/>
            </a:pPr>
            <a:r>
              <a:rPr lang="en-US" sz="1600" dirty="0" smtClean="0">
                <a:solidFill>
                  <a:srgbClr val="0000FF"/>
                </a:solidFill>
              </a:rPr>
              <a:t>Reduce tropospheric localization length scales</a:t>
            </a:r>
          </a:p>
          <a:p>
            <a:pPr lvl="1">
              <a:buFont typeface="Calibri" panose="020F0502020204030204" pitchFamily="34" charset="0"/>
              <a:buChar char="–"/>
            </a:pPr>
            <a:r>
              <a:rPr lang="en-US" sz="1600" dirty="0" smtClean="0">
                <a:solidFill>
                  <a:srgbClr val="0000FF"/>
                </a:solidFill>
              </a:rPr>
              <a:t>Increase ensemble weight</a:t>
            </a:r>
          </a:p>
          <a:p>
            <a:pPr lvl="1">
              <a:buFont typeface="Calibri" panose="020F0502020204030204" pitchFamily="34" charset="0"/>
              <a:buChar char="–"/>
            </a:pPr>
            <a:r>
              <a:rPr lang="en-US" sz="1600" dirty="0" smtClean="0">
                <a:solidFill>
                  <a:srgbClr val="0000FF"/>
                </a:solidFill>
              </a:rPr>
              <a:t>Remove additive error inflation</a:t>
            </a:r>
          </a:p>
          <a:p>
            <a:r>
              <a:rPr lang="en-US" sz="1600" dirty="0" smtClean="0"/>
              <a:t>Observations</a:t>
            </a:r>
          </a:p>
          <a:p>
            <a:pPr lvl="1"/>
            <a:r>
              <a:rPr lang="en-US" sz="1600" dirty="0" smtClean="0"/>
              <a:t>Radiances</a:t>
            </a:r>
          </a:p>
          <a:p>
            <a:pPr lvl="2"/>
            <a:r>
              <a:rPr lang="en-US" sz="1600" dirty="0" smtClean="0">
                <a:solidFill>
                  <a:srgbClr val="0000FF"/>
                </a:solidFill>
              </a:rPr>
              <a:t>Upgrade to CRTM v2.2.1</a:t>
            </a:r>
          </a:p>
          <a:p>
            <a:pPr lvl="2"/>
            <a:r>
              <a:rPr lang="en-US" sz="1600" dirty="0" smtClean="0">
                <a:solidFill>
                  <a:srgbClr val="0000FF"/>
                </a:solidFill>
              </a:rPr>
              <a:t>Assimilate all-sky AMSU-A Radiances</a:t>
            </a:r>
          </a:p>
          <a:p>
            <a:pPr lvl="2"/>
            <a:r>
              <a:rPr lang="en-US" sz="1600" dirty="0" smtClean="0">
                <a:solidFill>
                  <a:srgbClr val="0000FF"/>
                </a:solidFill>
              </a:rPr>
              <a:t>Monitor AVHRR radiances</a:t>
            </a:r>
          </a:p>
          <a:p>
            <a:pPr lvl="2"/>
            <a:r>
              <a:rPr lang="en-US" sz="1600" dirty="0" smtClean="0">
                <a:solidFill>
                  <a:srgbClr val="0000FF"/>
                </a:solidFill>
              </a:rPr>
              <a:t>Modify thinning/weight in time</a:t>
            </a:r>
          </a:p>
          <a:p>
            <a:pPr lvl="1"/>
            <a:r>
              <a:rPr lang="en-US" sz="1600" dirty="0" smtClean="0"/>
              <a:t>SATWND observation changes</a:t>
            </a:r>
          </a:p>
          <a:p>
            <a:pPr lvl="2"/>
            <a:r>
              <a:rPr lang="en-US" sz="1600" dirty="0" smtClean="0">
                <a:solidFill>
                  <a:srgbClr val="0000FF"/>
                </a:solidFill>
              </a:rPr>
              <a:t>Assimilate AVHRR winds</a:t>
            </a:r>
          </a:p>
          <a:p>
            <a:pPr lvl="2"/>
            <a:r>
              <a:rPr lang="en-US" sz="1600" dirty="0" smtClean="0">
                <a:solidFill>
                  <a:srgbClr val="0000FF"/>
                </a:solidFill>
              </a:rPr>
              <a:t>Monitor VIIRS winds</a:t>
            </a:r>
          </a:p>
          <a:p>
            <a:pPr lvl="1"/>
            <a:r>
              <a:rPr lang="en-US" sz="1600" dirty="0" smtClean="0"/>
              <a:t>Aircraft observation changes</a:t>
            </a:r>
          </a:p>
          <a:p>
            <a:pPr lvl="2"/>
            <a:r>
              <a:rPr lang="en-US" sz="1600" dirty="0" smtClean="0">
                <a:solidFill>
                  <a:srgbClr val="0000FF"/>
                </a:solidFill>
              </a:rPr>
              <a:t>Bias correct aircraft data</a:t>
            </a:r>
          </a:p>
          <a:p>
            <a:pPr lvl="2"/>
            <a:r>
              <a:rPr lang="en-US" sz="1600" dirty="0" smtClean="0">
                <a:solidFill>
                  <a:srgbClr val="0000FF"/>
                </a:solidFill>
              </a:rPr>
              <a:t>Assimilate aircraft moisture data</a:t>
            </a:r>
          </a:p>
          <a:p>
            <a:r>
              <a:rPr lang="en-US" sz="1600" dirty="0" smtClean="0"/>
              <a:t>Forecast model</a:t>
            </a:r>
          </a:p>
          <a:p>
            <a:pPr lvl="1"/>
            <a:r>
              <a:rPr lang="en-US" sz="1600" dirty="0" smtClean="0"/>
              <a:t>Semi-implicit upgrade</a:t>
            </a:r>
          </a:p>
          <a:p>
            <a:pPr lvl="2"/>
            <a:r>
              <a:rPr lang="en-US" sz="1600" dirty="0" smtClean="0">
                <a:solidFill>
                  <a:srgbClr val="0000FF"/>
                </a:solidFill>
              </a:rPr>
              <a:t>Reduces noise                   </a:t>
            </a:r>
          </a:p>
          <a:p>
            <a:pPr lvl="1">
              <a:buFont typeface="Calibri" panose="020F0502020204030204" pitchFamily="34" charset="0"/>
              <a:buChar char="–"/>
            </a:pPr>
            <a:r>
              <a:rPr lang="en-US" sz="1600" dirty="0" smtClean="0"/>
              <a:t>Changes to evaporation and roughness length parameters over grassland/cropland</a:t>
            </a:r>
          </a:p>
          <a:p>
            <a:pPr lvl="2"/>
            <a:r>
              <a:rPr lang="en-US" sz="1600" dirty="0">
                <a:solidFill>
                  <a:srgbClr val="0000FF"/>
                </a:solidFill>
              </a:rPr>
              <a:t>I</a:t>
            </a:r>
            <a:r>
              <a:rPr lang="en-US" sz="1600" dirty="0" smtClean="0">
                <a:solidFill>
                  <a:srgbClr val="0000FF"/>
                </a:solidFill>
              </a:rPr>
              <a:t>ncrease evaporation</a:t>
            </a:r>
          </a:p>
          <a:p>
            <a:pPr lvl="2"/>
            <a:r>
              <a:rPr lang="en-US" sz="1600" dirty="0" smtClean="0">
                <a:solidFill>
                  <a:srgbClr val="0000FF"/>
                </a:solidFill>
              </a:rPr>
              <a:t>Reduce low-level wind speed</a:t>
            </a:r>
          </a:p>
          <a:p>
            <a:pPr lvl="1"/>
            <a:r>
              <a:rPr lang="en-US" sz="1600" dirty="0" smtClean="0"/>
              <a:t>Convective gravity wave upgrade</a:t>
            </a:r>
          </a:p>
          <a:p>
            <a:pPr lvl="2"/>
            <a:r>
              <a:rPr lang="en-US" sz="1600" dirty="0" smtClean="0">
                <a:solidFill>
                  <a:srgbClr val="0000FF"/>
                </a:solidFill>
              </a:rPr>
              <a:t>Limits extreme effects</a:t>
            </a:r>
            <a:endParaRPr lang="en-US" sz="1600" dirty="0"/>
          </a:p>
        </p:txBody>
      </p:sp>
      <p:sp>
        <p:nvSpPr>
          <p:cNvPr id="5" name="Rectangle 4"/>
          <p:cNvSpPr/>
          <p:nvPr/>
        </p:nvSpPr>
        <p:spPr>
          <a:xfrm>
            <a:off x="573206" y="1098645"/>
            <a:ext cx="4148919" cy="2226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4531055" y="1209975"/>
            <a:ext cx="1910688" cy="72917"/>
          </a:xfrm>
          <a:prstGeom prst="straightConnector1">
            <a:avLst/>
          </a:prstGeom>
          <a:ln w="38100">
            <a:solidFill>
              <a:schemeClr val="tx1"/>
            </a:solidFill>
            <a:headEnd w="lg" len="med"/>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87149" y="1131448"/>
            <a:ext cx="1951631" cy="338554"/>
          </a:xfrm>
          <a:prstGeom prst="rect">
            <a:avLst/>
          </a:prstGeom>
          <a:noFill/>
        </p:spPr>
        <p:txBody>
          <a:bodyPr wrap="square" rtlCol="0">
            <a:spAutoFit/>
          </a:bodyPr>
          <a:lstStyle/>
          <a:p>
            <a:r>
              <a:rPr lang="en-US" sz="1600" dirty="0" smtClean="0"/>
              <a:t>Main new feature</a:t>
            </a:r>
            <a:endParaRPr lang="en-US" sz="1600" dirty="0"/>
          </a:p>
        </p:txBody>
      </p:sp>
      <p:sp>
        <p:nvSpPr>
          <p:cNvPr id="9" name="TextBox 8"/>
          <p:cNvSpPr txBox="1"/>
          <p:nvPr/>
        </p:nvSpPr>
        <p:spPr>
          <a:xfrm>
            <a:off x="2173224" y="6519446"/>
            <a:ext cx="4797553" cy="338554"/>
          </a:xfrm>
          <a:prstGeom prst="rect">
            <a:avLst/>
          </a:prstGeom>
          <a:noFill/>
        </p:spPr>
        <p:txBody>
          <a:bodyPr wrap="square" rtlCol="0">
            <a:spAutoFit/>
          </a:bodyPr>
          <a:lstStyle/>
          <a:p>
            <a:pPr algn="ctr"/>
            <a:r>
              <a:rPr lang="en-US" sz="1600" dirty="0" smtClean="0"/>
              <a:t>Source: Mark Iredell</a:t>
            </a:r>
            <a:endParaRPr lang="en-US" sz="1600" dirty="0"/>
          </a:p>
        </p:txBody>
      </p:sp>
    </p:spTree>
    <p:extLst>
      <p:ext uri="{BB962C8B-B14F-4D97-AF65-F5344CB8AC3E}">
        <p14:creationId xmlns:p14="http://schemas.microsoft.com/office/powerpoint/2010/main" val="241436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0"/>
            <a:ext cx="6400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643"/>
          <a:stretch/>
        </p:blipFill>
        <p:spPr bwMode="auto">
          <a:xfrm>
            <a:off x="495300" y="3314700"/>
            <a:ext cx="64008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96100" y="2438400"/>
            <a:ext cx="1714500" cy="1600438"/>
          </a:xfrm>
          <a:prstGeom prst="rect">
            <a:avLst/>
          </a:prstGeom>
          <a:noFill/>
        </p:spPr>
        <p:txBody>
          <a:bodyPr wrap="square" rtlCol="0">
            <a:spAutoFit/>
          </a:bodyPr>
          <a:lstStyle/>
          <a:p>
            <a:r>
              <a:rPr lang="en-US" sz="1400" dirty="0" smtClean="0"/>
              <a:t>Parallel GFS doing better than operational by the measure of F120 500-hPa anomaly correlation in both hemispheres</a:t>
            </a:r>
            <a:endParaRPr lang="en-US" sz="1400" dirty="0"/>
          </a:p>
        </p:txBody>
      </p:sp>
      <p:sp>
        <p:nvSpPr>
          <p:cNvPr id="5" name="TextBox 4"/>
          <p:cNvSpPr txBox="1"/>
          <p:nvPr/>
        </p:nvSpPr>
        <p:spPr>
          <a:xfrm>
            <a:off x="2173224" y="6519446"/>
            <a:ext cx="4797553" cy="338554"/>
          </a:xfrm>
          <a:prstGeom prst="rect">
            <a:avLst/>
          </a:prstGeom>
          <a:noFill/>
        </p:spPr>
        <p:txBody>
          <a:bodyPr wrap="square" rtlCol="0">
            <a:spAutoFit/>
          </a:bodyPr>
          <a:lstStyle/>
          <a:p>
            <a:pPr algn="ctr"/>
            <a:r>
              <a:rPr lang="en-US" sz="1600" dirty="0" smtClean="0"/>
              <a:t>Source: </a:t>
            </a:r>
            <a:r>
              <a:rPr lang="en-US" sz="1600" dirty="0" err="1" smtClean="0"/>
              <a:t>Fanglin</a:t>
            </a:r>
            <a:r>
              <a:rPr lang="en-US" sz="1600" dirty="0" smtClean="0"/>
              <a:t> Yang’s verification page</a:t>
            </a:r>
            <a:endParaRPr lang="en-US" sz="1600" dirty="0"/>
          </a:p>
        </p:txBody>
      </p:sp>
    </p:spTree>
    <p:extLst>
      <p:ext uri="{BB962C8B-B14F-4D97-AF65-F5344CB8AC3E}">
        <p14:creationId xmlns:p14="http://schemas.microsoft.com/office/powerpoint/2010/main" val="279835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mc.ncep.noaa.gov/gmb/wd20rt/vsdb/pr4dev/allmodel/daily/dieoff/cordieoff_HGT_P500_G2NHX.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50000"/>
          <a:stretch/>
        </p:blipFill>
        <p:spPr bwMode="auto">
          <a:xfrm>
            <a:off x="0" y="1157885"/>
            <a:ext cx="4667250" cy="4667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4476750" y="1157885"/>
            <a:ext cx="466725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6250" y="573110"/>
            <a:ext cx="3714750" cy="584775"/>
          </a:xfrm>
          <a:prstGeom prst="rect">
            <a:avLst/>
          </a:prstGeom>
          <a:noFill/>
        </p:spPr>
        <p:txBody>
          <a:bodyPr wrap="square" rtlCol="0">
            <a:spAutoFit/>
          </a:bodyPr>
          <a:lstStyle/>
          <a:p>
            <a:r>
              <a:rPr lang="en-US" sz="1600" dirty="0" smtClean="0"/>
              <a:t>Northern Hemisphere, statistically significant improvement out to F120</a:t>
            </a:r>
            <a:endParaRPr lang="en-US" sz="1600" dirty="0"/>
          </a:p>
        </p:txBody>
      </p:sp>
      <p:sp>
        <p:nvSpPr>
          <p:cNvPr id="5" name="TextBox 4"/>
          <p:cNvSpPr txBox="1"/>
          <p:nvPr/>
        </p:nvSpPr>
        <p:spPr>
          <a:xfrm>
            <a:off x="4953000" y="587069"/>
            <a:ext cx="3714750" cy="584775"/>
          </a:xfrm>
          <a:prstGeom prst="rect">
            <a:avLst/>
          </a:prstGeom>
          <a:noFill/>
        </p:spPr>
        <p:txBody>
          <a:bodyPr wrap="square" rtlCol="0">
            <a:spAutoFit/>
          </a:bodyPr>
          <a:lstStyle/>
          <a:p>
            <a:r>
              <a:rPr lang="en-US" sz="1600" dirty="0" smtClean="0"/>
              <a:t>Southern Hemisphere, statistically significant improvement out to F144</a:t>
            </a:r>
            <a:endParaRPr lang="en-US" sz="1600" dirty="0"/>
          </a:p>
        </p:txBody>
      </p:sp>
      <p:sp>
        <p:nvSpPr>
          <p:cNvPr id="6" name="TextBox 5"/>
          <p:cNvSpPr txBox="1"/>
          <p:nvPr/>
        </p:nvSpPr>
        <p:spPr>
          <a:xfrm>
            <a:off x="2173224" y="6519446"/>
            <a:ext cx="4797553" cy="338554"/>
          </a:xfrm>
          <a:prstGeom prst="rect">
            <a:avLst/>
          </a:prstGeom>
          <a:noFill/>
        </p:spPr>
        <p:txBody>
          <a:bodyPr wrap="square" rtlCol="0">
            <a:spAutoFit/>
          </a:bodyPr>
          <a:lstStyle/>
          <a:p>
            <a:pPr algn="ctr"/>
            <a:r>
              <a:rPr lang="en-US" sz="1600" dirty="0" smtClean="0"/>
              <a:t>Source: </a:t>
            </a:r>
            <a:r>
              <a:rPr lang="en-US" sz="1600" dirty="0" err="1" smtClean="0"/>
              <a:t>Fanglin</a:t>
            </a:r>
            <a:r>
              <a:rPr lang="en-US" sz="1600" dirty="0" smtClean="0"/>
              <a:t> Yang’s verification page</a:t>
            </a:r>
            <a:endParaRPr lang="en-US" sz="1600" dirty="0"/>
          </a:p>
        </p:txBody>
      </p:sp>
    </p:spTree>
    <p:extLst>
      <p:ext uri="{BB962C8B-B14F-4D97-AF65-F5344CB8AC3E}">
        <p14:creationId xmlns:p14="http://schemas.microsoft.com/office/powerpoint/2010/main" val="285722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5278" y="2470245"/>
            <a:ext cx="5213444" cy="369332"/>
          </a:xfrm>
          <a:prstGeom prst="rect">
            <a:avLst/>
          </a:prstGeom>
          <a:noFill/>
        </p:spPr>
        <p:txBody>
          <a:bodyPr wrap="square" rtlCol="0">
            <a:spAutoFit/>
          </a:bodyPr>
          <a:lstStyle/>
          <a:p>
            <a:pPr algn="ctr"/>
            <a:r>
              <a:rPr lang="en-US" b="1" dirty="0" smtClean="0">
                <a:solidFill>
                  <a:srgbClr val="FF0000"/>
                </a:solidFill>
              </a:rPr>
              <a:t>Future of model suite</a:t>
            </a:r>
            <a:endParaRPr lang="en-US" b="1" dirty="0">
              <a:solidFill>
                <a:srgbClr val="FF0000"/>
              </a:solidFill>
            </a:endParaRPr>
          </a:p>
        </p:txBody>
      </p:sp>
    </p:spTree>
    <p:extLst>
      <p:ext uri="{BB962C8B-B14F-4D97-AF65-F5344CB8AC3E}">
        <p14:creationId xmlns:p14="http://schemas.microsoft.com/office/powerpoint/2010/main" val="787505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26292915"/>
              </p:ext>
            </p:extLst>
          </p:nvPr>
        </p:nvGraphicFramePr>
        <p:xfrm>
          <a:off x="226403" y="1371599"/>
          <a:ext cx="8691194" cy="5187670"/>
        </p:xfrm>
        <a:graphic>
          <a:graphicData uri="http://schemas.openxmlformats.org/drawingml/2006/table">
            <a:tbl>
              <a:tblPr firstRow="1" bandRow="1">
                <a:tableStyleId>{5C22544A-7EE6-4342-B048-85BDC9FD1C3A}</a:tableStyleId>
              </a:tblPr>
              <a:tblGrid>
                <a:gridCol w="2715998"/>
                <a:gridCol w="3103998"/>
                <a:gridCol w="2871198"/>
              </a:tblGrid>
              <a:tr h="329180">
                <a:tc>
                  <a:txBody>
                    <a:bodyPr/>
                    <a:lstStyle/>
                    <a:p>
                      <a:pPr algn="ctr"/>
                      <a:r>
                        <a:rPr lang="en-US" sz="1800" b="1" i="1" baseline="0" dirty="0" smtClean="0">
                          <a:solidFill>
                            <a:schemeClr val="tx1"/>
                          </a:solidFill>
                          <a:latin typeface="Arial" pitchFamily="34" charset="0"/>
                          <a:cs typeface="Arial" pitchFamily="34" charset="0"/>
                        </a:rPr>
                        <a:t>1. Continental scale  </a:t>
                      </a:r>
                      <a:endParaRPr lang="en-US" sz="1800" b="1" i="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i="1" baseline="0" dirty="0" smtClean="0">
                          <a:solidFill>
                            <a:srgbClr val="009900"/>
                          </a:solidFill>
                          <a:latin typeface="Arial" pitchFamily="34" charset="0"/>
                          <a:cs typeface="Arial" pitchFamily="34" charset="0"/>
                        </a:rPr>
                        <a:t>2. Regional scale  </a:t>
                      </a:r>
                      <a:endParaRPr lang="en-US" sz="1800" i="1" dirty="0">
                        <a:solidFill>
                          <a:srgbClr val="009900"/>
                        </a:solidFill>
                        <a:latin typeface="Arial" pitchFamily="34" charset="0"/>
                        <a:cs typeface="Arial" pitchFamily="34" charset="0"/>
                      </a:endParaRPr>
                    </a:p>
                  </a:txBody>
                  <a:tcPr>
                    <a:solidFill>
                      <a:schemeClr val="bg1"/>
                    </a:solidFill>
                  </a:tcPr>
                </a:tc>
                <a:tc>
                  <a:txBody>
                    <a:bodyPr/>
                    <a:lstStyle/>
                    <a:p>
                      <a:pPr algn="ctr"/>
                      <a:r>
                        <a:rPr lang="en-US" sz="1800" i="1" baseline="0" dirty="0" smtClean="0">
                          <a:solidFill>
                            <a:srgbClr val="FF0000"/>
                          </a:solidFill>
                          <a:latin typeface="Arial" pitchFamily="34" charset="0"/>
                          <a:cs typeface="Arial" pitchFamily="34" charset="0"/>
                        </a:rPr>
                        <a:t>3. Local scale </a:t>
                      </a:r>
                    </a:p>
                  </a:txBody>
                  <a:tcPr>
                    <a:solidFill>
                      <a:schemeClr val="bg1"/>
                    </a:solidFill>
                  </a:tcPr>
                </a:tc>
              </a:tr>
              <a:tr h="128928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latin typeface="Arial" pitchFamily="34" charset="0"/>
                          <a:ea typeface="+mn-ea"/>
                          <a:cs typeface="Arial" pitchFamily="34" charset="0"/>
                        </a:rPr>
                        <a:t>~9-12km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latin typeface="Arial" pitchFamily="34" charset="0"/>
                          <a:ea typeface="+mn-ea"/>
                          <a:cs typeface="Arial" pitchFamily="34" charset="0"/>
                        </a:rPr>
                        <a:t>North America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latin typeface="Arial" pitchFamily="34" charset="0"/>
                          <a:ea typeface="+mn-ea"/>
                          <a:cs typeface="Arial" pitchFamily="34" charset="0"/>
                        </a:rPr>
                        <a:t>WRF-ARW, NEMS-NMMB</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latin typeface="Arial" pitchFamily="34" charset="0"/>
                          <a:ea typeface="+mn-ea"/>
                          <a:cs typeface="Arial" pitchFamily="34" charset="0"/>
                        </a:rPr>
                        <a:t>Parametrized physics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kern="1200" dirty="0" smtClean="0">
                          <a:solidFill>
                            <a:schemeClr val="tx1"/>
                          </a:solidFill>
                          <a:latin typeface="Arial" pitchFamily="34" charset="0"/>
                          <a:ea typeface="+mn-ea"/>
                          <a:cs typeface="Arial" pitchFamily="34" charset="0"/>
                        </a:rPr>
                        <a:t>     </a:t>
                      </a:r>
                      <a:r>
                        <a:rPr lang="en-US" sz="1800" b="1" u="sng" kern="1200" dirty="0" smtClean="0">
                          <a:solidFill>
                            <a:schemeClr val="tx1"/>
                          </a:solidFill>
                          <a:latin typeface="Arial" pitchFamily="34" charset="0"/>
                          <a:ea typeface="+mn-ea"/>
                          <a:cs typeface="Arial" pitchFamily="34" charset="0"/>
                        </a:rPr>
                        <a:t>SREF</a:t>
                      </a:r>
                    </a:p>
                  </a:txBody>
                  <a:tcPr>
                    <a:solidFill>
                      <a:schemeClr val="bg1"/>
                    </a:solidFill>
                  </a:tcPr>
                </a:tc>
                <a:tc>
                  <a:txBody>
                    <a:bodyPr/>
                    <a:lstStyle/>
                    <a:p>
                      <a:pPr algn="l" fontAlgn="b"/>
                      <a:r>
                        <a:rPr lang="en-US" sz="1400" b="1" kern="1200" dirty="0" smtClean="0">
                          <a:solidFill>
                            <a:srgbClr val="009900"/>
                          </a:solidFill>
                          <a:latin typeface="Arial" pitchFamily="34" charset="0"/>
                          <a:ea typeface="+mn-ea"/>
                          <a:cs typeface="Arial" pitchFamily="34" charset="0"/>
                        </a:rPr>
                        <a:t> ~3km</a:t>
                      </a:r>
                    </a:p>
                    <a:p>
                      <a:pPr algn="l" fontAlgn="b"/>
                      <a:r>
                        <a:rPr lang="en-US" sz="1400" b="1" kern="1200" dirty="0" smtClean="0">
                          <a:solidFill>
                            <a:srgbClr val="009900"/>
                          </a:solidFill>
                          <a:latin typeface="Arial" pitchFamily="34" charset="0"/>
                          <a:ea typeface="+mn-ea"/>
                          <a:cs typeface="Arial" pitchFamily="34" charset="0"/>
                        </a:rPr>
                        <a:t>CONUS, Alaska</a:t>
                      </a:r>
                      <a:r>
                        <a:rPr lang="en-US" sz="1400" b="1" kern="1200" baseline="0" dirty="0" smtClean="0">
                          <a:solidFill>
                            <a:srgbClr val="009900"/>
                          </a:solidFill>
                          <a:latin typeface="Arial" pitchFamily="34" charset="0"/>
                          <a:ea typeface="+mn-ea"/>
                          <a:cs typeface="Arial" pitchFamily="34" charset="0"/>
                        </a:rPr>
                        <a:t>, HI, PR</a:t>
                      </a:r>
                      <a:endParaRPr lang="en-US" sz="1400" b="1" kern="1200" dirty="0" smtClean="0">
                        <a:solidFill>
                          <a:srgbClr val="009900"/>
                        </a:solidFill>
                        <a:latin typeface="Arial" pitchFamily="34" charset="0"/>
                        <a:ea typeface="+mn-ea"/>
                        <a:cs typeface="Arial" pitchFamily="34" charset="0"/>
                      </a:endParaRPr>
                    </a:p>
                    <a:p>
                      <a:pPr algn="l" fontAlgn="b"/>
                      <a:r>
                        <a:rPr lang="en-US" sz="1400" b="1" kern="1200" dirty="0" smtClean="0">
                          <a:solidFill>
                            <a:srgbClr val="009900"/>
                          </a:solidFill>
                          <a:latin typeface="Arial" pitchFamily="34" charset="0"/>
                          <a:ea typeface="+mn-ea"/>
                          <a:cs typeface="Arial" pitchFamily="34" charset="0"/>
                        </a:rPr>
                        <a:t>WRF-ARW &amp; NEMS-NMMB </a:t>
                      </a:r>
                    </a:p>
                    <a:p>
                      <a:pPr algn="l" fontAlgn="b"/>
                      <a:r>
                        <a:rPr lang="en-US" sz="1400" b="1" kern="1200" dirty="0" smtClean="0">
                          <a:solidFill>
                            <a:srgbClr val="009900"/>
                          </a:solidFill>
                          <a:latin typeface="Arial" pitchFamily="34" charset="0"/>
                          <a:ea typeface="+mn-ea"/>
                          <a:cs typeface="Arial" pitchFamily="34" charset="0"/>
                        </a:rPr>
                        <a:t>Convection-allowing physics</a:t>
                      </a:r>
                    </a:p>
                    <a:p>
                      <a:pPr algn="l" fontAlgn="b"/>
                      <a:endParaRPr lang="en-US" sz="1400" b="1" kern="1200" dirty="0" smtClean="0">
                        <a:solidFill>
                          <a:srgbClr val="009900"/>
                        </a:solidFill>
                        <a:latin typeface="Arial" pitchFamily="34" charset="0"/>
                        <a:ea typeface="+mn-ea"/>
                        <a:cs typeface="Arial" pitchFamily="34" charset="0"/>
                      </a:endParaRPr>
                    </a:p>
                    <a:p>
                      <a:pPr algn="l" fontAlgn="b"/>
                      <a:r>
                        <a:rPr lang="en-US" sz="1800" b="1" kern="1200" dirty="0" smtClean="0">
                          <a:solidFill>
                            <a:srgbClr val="009900"/>
                          </a:solidFill>
                          <a:latin typeface="Arial" pitchFamily="34" charset="0"/>
                          <a:ea typeface="+mn-ea"/>
                          <a:cs typeface="Arial" pitchFamily="34" charset="0"/>
                        </a:rPr>
                        <a:t>      </a:t>
                      </a:r>
                      <a:r>
                        <a:rPr lang="en-US" sz="1800" b="1" u="sng" kern="1200" dirty="0" smtClean="0">
                          <a:solidFill>
                            <a:srgbClr val="009900"/>
                          </a:solidFill>
                          <a:latin typeface="Arial" pitchFamily="34" charset="0"/>
                          <a:ea typeface="+mn-ea"/>
                          <a:cs typeface="Arial" pitchFamily="34" charset="0"/>
                        </a:rPr>
                        <a:t>HREF</a:t>
                      </a:r>
                    </a:p>
                  </a:txBody>
                  <a:tcPr marL="7620" marR="7620" marT="7620" marB="0">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~1km</a:t>
                      </a:r>
                    </a:p>
                    <a:p>
                      <a:pPr marL="0" marR="0" indent="0" algn="l"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Placeable or storm-following</a:t>
                      </a:r>
                    </a:p>
                    <a:p>
                      <a:pPr marL="0" marR="0" indent="0" algn="l"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WRF-ARW  &amp;  NEMS-NMMB</a:t>
                      </a:r>
                    </a:p>
                    <a:p>
                      <a:pPr marL="0" marR="0" indent="0" algn="l"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Cloud-resolving</a:t>
                      </a:r>
                      <a:r>
                        <a:rPr lang="en-US" sz="1400" b="1" kern="1200" baseline="0" dirty="0" smtClean="0">
                          <a:solidFill>
                            <a:srgbClr val="FF0000"/>
                          </a:solidFill>
                          <a:latin typeface="Arial" pitchFamily="34" charset="0"/>
                          <a:ea typeface="+mn-ea"/>
                          <a:cs typeface="Arial" pitchFamily="34" charset="0"/>
                        </a:rPr>
                        <a:t> physics </a:t>
                      </a:r>
                    </a:p>
                    <a:p>
                      <a:pPr marL="0" marR="0" indent="0" algn="l" defTabSz="914400" rtl="0" eaLnBrk="1" fontAlgn="b" latinLnBrk="0" hangingPunct="1">
                        <a:lnSpc>
                          <a:spcPct val="100000"/>
                        </a:lnSpc>
                        <a:spcBef>
                          <a:spcPts val="0"/>
                        </a:spcBef>
                        <a:spcAft>
                          <a:spcPts val="0"/>
                        </a:spcAft>
                        <a:buClrTx/>
                        <a:buSzTx/>
                        <a:buFontTx/>
                        <a:buNone/>
                        <a:tabLst/>
                        <a:defRPr/>
                      </a:pPr>
                      <a:endParaRPr lang="en-US" sz="1400" b="1" kern="1200" baseline="0" dirty="0" smtClean="0">
                        <a:solidFill>
                          <a:srgbClr val="FF0000"/>
                        </a:solidFill>
                        <a:latin typeface="Arial" pitchFamily="34" charset="0"/>
                        <a:ea typeface="+mn-ea"/>
                        <a:cs typeface="Arial"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800" b="1" kern="1200" baseline="0" dirty="0" smtClean="0">
                          <a:solidFill>
                            <a:srgbClr val="FF0000"/>
                          </a:solidFill>
                          <a:latin typeface="Arial" pitchFamily="34" charset="0"/>
                          <a:ea typeface="+mn-ea"/>
                          <a:cs typeface="Arial" pitchFamily="34" charset="0"/>
                        </a:rPr>
                        <a:t>         </a:t>
                      </a:r>
                      <a:r>
                        <a:rPr lang="en-US" sz="1800" b="1" u="sng" kern="1200" baseline="0" dirty="0" smtClean="0">
                          <a:solidFill>
                            <a:srgbClr val="FF0000"/>
                          </a:solidFill>
                          <a:latin typeface="Arial" pitchFamily="34" charset="0"/>
                          <a:ea typeface="+mn-ea"/>
                          <a:cs typeface="Arial" pitchFamily="34" charset="0"/>
                        </a:rPr>
                        <a:t>SSEF</a:t>
                      </a:r>
                      <a:endParaRPr lang="en-US" sz="1800" b="1" u="sng" kern="1200" dirty="0">
                        <a:solidFill>
                          <a:srgbClr val="FF0000"/>
                        </a:solidFill>
                        <a:latin typeface="Arial" pitchFamily="34" charset="0"/>
                        <a:ea typeface="+mn-ea"/>
                        <a:cs typeface="Arial" pitchFamily="34" charset="0"/>
                      </a:endParaRPr>
                    </a:p>
                  </a:txBody>
                  <a:tcPr marL="7620" marR="7620" marT="7620" marB="0">
                    <a:solidFill>
                      <a:schemeClr val="bg1"/>
                    </a:solidFill>
                  </a:tcPr>
                </a:tc>
              </a:tr>
              <a:tr h="1042403">
                <a:tc>
                  <a:txBody>
                    <a:bodyPr/>
                    <a:lstStyle/>
                    <a:p>
                      <a:pPr algn="l"/>
                      <a:r>
                        <a:rPr lang="en-US" sz="1400" b="1" kern="1200" dirty="0" smtClean="0">
                          <a:solidFill>
                            <a:schemeClr val="tx1"/>
                          </a:solidFill>
                          <a:latin typeface="Arial" pitchFamily="34" charset="0"/>
                          <a:ea typeface="+mn-ea"/>
                          <a:cs typeface="Arial" pitchFamily="34" charset="0"/>
                        </a:rPr>
                        <a:t>“Standard-Resolution Ensemble Forecast” </a:t>
                      </a:r>
                    </a:p>
                    <a:p>
                      <a:pPr algn="l"/>
                      <a:r>
                        <a:rPr lang="en-US" sz="1400" b="1" kern="1200" dirty="0" smtClean="0">
                          <a:solidFill>
                            <a:schemeClr val="tx1"/>
                          </a:solidFill>
                          <a:latin typeface="Arial" pitchFamily="34" charset="0"/>
                          <a:ea typeface="+mn-ea"/>
                          <a:cs typeface="Arial" pitchFamily="34" charset="0"/>
                        </a:rPr>
                        <a:t>6-? members</a:t>
                      </a:r>
                    </a:p>
                    <a:p>
                      <a:pPr algn="l"/>
                      <a:r>
                        <a:rPr lang="en-US" sz="1400" b="1" kern="1200" dirty="0" smtClean="0">
                          <a:solidFill>
                            <a:schemeClr val="tx1"/>
                          </a:solidFill>
                          <a:latin typeface="Arial" pitchFamily="34" charset="0"/>
                          <a:ea typeface="+mn-ea"/>
                          <a:cs typeface="Arial" pitchFamily="34" charset="0"/>
                        </a:rPr>
                        <a:t>Hourly update run to 18-24hr</a:t>
                      </a:r>
                      <a:endParaRPr lang="en-US" sz="1400" b="1" kern="1200" dirty="0">
                        <a:solidFill>
                          <a:schemeClr val="tx1"/>
                        </a:solidFill>
                        <a:latin typeface="Arial" pitchFamily="34" charset="0"/>
                        <a:ea typeface="+mn-ea"/>
                        <a:cs typeface="Arial" pitchFamily="34" charset="0"/>
                      </a:endParaRPr>
                    </a:p>
                  </a:txBody>
                  <a:tcPr>
                    <a:solidFill>
                      <a:schemeClr val="bg1"/>
                    </a:solidFill>
                  </a:tcPr>
                </a:tc>
                <a:tc>
                  <a:txBody>
                    <a:bodyPr/>
                    <a:lstStyle/>
                    <a:p>
                      <a:pPr algn="l"/>
                      <a:r>
                        <a:rPr lang="en-US" sz="1400" b="1" kern="1200" baseline="0" dirty="0" smtClean="0">
                          <a:solidFill>
                            <a:srgbClr val="009900"/>
                          </a:solidFill>
                          <a:latin typeface="Arial" pitchFamily="34" charset="0"/>
                          <a:ea typeface="+mn-ea"/>
                          <a:cs typeface="Arial" pitchFamily="34" charset="0"/>
                        </a:rPr>
                        <a:t>“High-Resolution Ensemble Forecast” </a:t>
                      </a:r>
                    </a:p>
                    <a:p>
                      <a:pPr algn="l"/>
                      <a:r>
                        <a:rPr lang="en-US" sz="1400" b="1" kern="1200" baseline="0" dirty="0" smtClean="0">
                          <a:solidFill>
                            <a:srgbClr val="009900"/>
                          </a:solidFill>
                          <a:latin typeface="Arial" pitchFamily="34" charset="0"/>
                          <a:ea typeface="+mn-ea"/>
                          <a:cs typeface="Arial" pitchFamily="34" charset="0"/>
                        </a:rPr>
                        <a:t>6-? members </a:t>
                      </a:r>
                    </a:p>
                    <a:p>
                      <a:pPr algn="l"/>
                      <a:r>
                        <a:rPr lang="en-US" sz="1400" b="1" kern="1200" baseline="0" dirty="0" smtClean="0">
                          <a:solidFill>
                            <a:srgbClr val="009900"/>
                          </a:solidFill>
                          <a:latin typeface="Arial" pitchFamily="34" charset="0"/>
                          <a:ea typeface="+mn-ea"/>
                          <a:cs typeface="Arial" pitchFamily="34" charset="0"/>
                        </a:rPr>
                        <a:t>hourly update run to 18-24hr</a:t>
                      </a:r>
                      <a:endParaRPr lang="en-US" sz="1400" b="1" kern="1200" dirty="0" smtClean="0">
                        <a:solidFill>
                          <a:srgbClr val="009900"/>
                        </a:solidFill>
                        <a:latin typeface="Arial" pitchFamily="34" charset="0"/>
                        <a:ea typeface="+mn-ea"/>
                        <a:cs typeface="Arial"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“Storm-Scale</a:t>
                      </a:r>
                      <a:r>
                        <a:rPr lang="en-US" sz="1400" b="1" kern="1200" baseline="0" dirty="0" smtClean="0">
                          <a:solidFill>
                            <a:srgbClr val="FF0000"/>
                          </a:solidFill>
                          <a:latin typeface="Arial" pitchFamily="34" charset="0"/>
                          <a:ea typeface="+mn-ea"/>
                          <a:cs typeface="Arial" pitchFamily="34" charset="0"/>
                        </a:rPr>
                        <a:t> Ensemble Forecast”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hourly update</a:t>
                      </a:r>
                      <a:r>
                        <a:rPr lang="en-US" sz="1400" b="1" kern="1200" baseline="0" dirty="0" smtClean="0">
                          <a:solidFill>
                            <a:srgbClr val="FF0000"/>
                          </a:solidFill>
                          <a:latin typeface="Arial" pitchFamily="34" charset="0"/>
                          <a:ea typeface="+mn-ea"/>
                          <a:cs typeface="Arial" pitchFamily="34" charset="0"/>
                        </a:rPr>
                        <a:t> run to 18-24hr</a:t>
                      </a:r>
                    </a:p>
                  </a:txBody>
                  <a:tcPr>
                    <a:solidFill>
                      <a:schemeClr val="bg1"/>
                    </a:solidFill>
                  </a:tcPr>
                </a:tc>
              </a:tr>
              <a:tr h="27431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kern="1200" dirty="0" smtClean="0">
                        <a:solidFill>
                          <a:schemeClr val="tx1"/>
                        </a:solidFill>
                        <a:latin typeface="Arial" pitchFamily="34" charset="0"/>
                        <a:ea typeface="+mn-ea"/>
                        <a:cs typeface="Arial" pitchFamily="34" charset="0"/>
                      </a:endParaRPr>
                    </a:p>
                  </a:txBody>
                  <a:tcP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rgbClr val="FF0000"/>
                          </a:solidFill>
                          <a:latin typeface="Arial" pitchFamily="34" charset="0"/>
                          <a:ea typeface="+mn-ea"/>
                          <a:cs typeface="Arial" pitchFamily="34" charset="0"/>
                        </a:rPr>
                        <a:t> </a:t>
                      </a:r>
                    </a:p>
                  </a:txBody>
                  <a:tcPr>
                    <a:solidFill>
                      <a:schemeClr val="bg1"/>
                    </a:solidFill>
                  </a:tcPr>
                </a:tc>
                <a:tc hMerge="1">
                  <a:txBody>
                    <a:bodyPr/>
                    <a:lstStyle/>
                    <a:p>
                      <a:endParaRPr lang="en-US"/>
                    </a:p>
                  </a:txBody>
                  <a:tcPr/>
                </a:tc>
              </a:tr>
              <a:tr h="960108">
                <a:tc>
                  <a:txBody>
                    <a:bodyPr/>
                    <a:lstStyle/>
                    <a:p>
                      <a:pPr algn="l"/>
                      <a:r>
                        <a:rPr lang="en-US" sz="1700" b="1" kern="1200" baseline="0" dirty="0" smtClean="0">
                          <a:solidFill>
                            <a:schemeClr val="tx1"/>
                          </a:solidFill>
                          <a:latin typeface="Arial" pitchFamily="34" charset="0"/>
                          <a:ea typeface="+mn-ea"/>
                          <a:cs typeface="Arial" pitchFamily="34" charset="0"/>
                        </a:rPr>
                        <a:t>        </a:t>
                      </a:r>
                      <a:r>
                        <a:rPr lang="en-US" sz="1700" b="1" u="sng" kern="1200" baseline="0" dirty="0" smtClean="0">
                          <a:solidFill>
                            <a:schemeClr val="tx1"/>
                          </a:solidFill>
                          <a:latin typeface="Arial" pitchFamily="34" charset="0"/>
                          <a:ea typeface="+mn-ea"/>
                          <a:cs typeface="Arial" pitchFamily="34" charset="0"/>
                        </a:rPr>
                        <a:t>SREF</a:t>
                      </a:r>
                    </a:p>
                    <a:p>
                      <a:pPr algn="l"/>
                      <a:r>
                        <a:rPr lang="en-US" sz="1400" b="1" kern="1200" dirty="0" smtClean="0">
                          <a:solidFill>
                            <a:schemeClr val="tx1"/>
                          </a:solidFill>
                          <a:latin typeface="Arial" pitchFamily="34" charset="0"/>
                          <a:ea typeface="+mn-ea"/>
                          <a:cs typeface="Arial" pitchFamily="34" charset="0"/>
                        </a:rPr>
                        <a:t>“Standard-Resolution Ensemble Forecast” </a:t>
                      </a:r>
                      <a:endParaRPr lang="en-US" sz="1400" b="1" kern="1200" dirty="0">
                        <a:solidFill>
                          <a:schemeClr val="tx1"/>
                        </a:solidFill>
                        <a:latin typeface="Arial" pitchFamily="34" charset="0"/>
                        <a:ea typeface="+mn-ea"/>
                        <a:cs typeface="Arial" pitchFamily="34" charset="0"/>
                      </a:endParaRPr>
                    </a:p>
                  </a:txBody>
                  <a:tcPr>
                    <a:solidFill>
                      <a:schemeClr val="bg1"/>
                    </a:solidFill>
                  </a:tcPr>
                </a:tc>
                <a:tc>
                  <a:txBody>
                    <a:bodyPr/>
                    <a:lstStyle/>
                    <a:p>
                      <a:pPr algn="l"/>
                      <a:r>
                        <a:rPr lang="en-US" sz="1700" b="1" kern="1200" dirty="0" smtClean="0">
                          <a:solidFill>
                            <a:srgbClr val="009900"/>
                          </a:solidFill>
                          <a:latin typeface="Arial" pitchFamily="34" charset="0"/>
                          <a:ea typeface="+mn-ea"/>
                          <a:cs typeface="Arial" pitchFamily="34" charset="0"/>
                        </a:rPr>
                        <a:t>        </a:t>
                      </a:r>
                      <a:r>
                        <a:rPr lang="en-US" sz="1700" b="1" u="sng" kern="1200" dirty="0" smtClean="0">
                          <a:solidFill>
                            <a:srgbClr val="009900"/>
                          </a:solidFill>
                          <a:latin typeface="Arial" pitchFamily="34" charset="0"/>
                          <a:ea typeface="+mn-ea"/>
                          <a:cs typeface="Arial" pitchFamily="34" charset="0"/>
                        </a:rPr>
                        <a:t>HREF</a:t>
                      </a:r>
                      <a:r>
                        <a:rPr lang="en-US" sz="1700" b="1" kern="1200" baseline="0" dirty="0" smtClean="0">
                          <a:solidFill>
                            <a:srgbClr val="009900"/>
                          </a:solidFill>
                          <a:latin typeface="Arial" pitchFamily="34" charset="0"/>
                          <a:ea typeface="+mn-ea"/>
                          <a:cs typeface="Arial" pitchFamily="34" charset="0"/>
                        </a:rPr>
                        <a:t> </a:t>
                      </a:r>
                    </a:p>
                    <a:p>
                      <a:pPr algn="l"/>
                      <a:r>
                        <a:rPr lang="en-US" sz="1400" b="1" kern="1200" baseline="0" dirty="0" smtClean="0">
                          <a:solidFill>
                            <a:srgbClr val="009900"/>
                          </a:solidFill>
                          <a:latin typeface="Arial" pitchFamily="34" charset="0"/>
                          <a:ea typeface="+mn-ea"/>
                          <a:cs typeface="Arial" pitchFamily="34" charset="0"/>
                        </a:rPr>
                        <a:t>“High-Resolution Ensemble Forecast”</a:t>
                      </a:r>
                      <a:endParaRPr lang="en-US" sz="1400" b="1" kern="1200" dirty="0">
                        <a:solidFill>
                          <a:srgbClr val="009900"/>
                        </a:solidFill>
                        <a:latin typeface="Arial" pitchFamily="34" charset="0"/>
                        <a:ea typeface="+mn-ea"/>
                        <a:cs typeface="Arial" pitchFamily="34" charset="0"/>
                      </a:endParaRPr>
                    </a:p>
                  </a:txBody>
                  <a:tcPr>
                    <a:solidFill>
                      <a:schemeClr val="bg1"/>
                    </a:solidFill>
                  </a:tcPr>
                </a:tc>
                <a:tc>
                  <a:txBody>
                    <a:bodyPr/>
                    <a:lstStyle/>
                    <a:p>
                      <a:r>
                        <a:rPr lang="en-US" dirty="0" smtClean="0"/>
                        <a:t> </a:t>
                      </a:r>
                      <a:endParaRPr lang="en-US" dirty="0"/>
                    </a:p>
                  </a:txBody>
                  <a:tcPr>
                    <a:solidFill>
                      <a:schemeClr val="bg1"/>
                    </a:solidFill>
                  </a:tcPr>
                </a:tc>
              </a:tr>
              <a:tr h="715453">
                <a:tc>
                  <a:txBody>
                    <a:bodyPr/>
                    <a:lstStyle/>
                    <a:p>
                      <a:pPr algn="l"/>
                      <a:r>
                        <a:rPr lang="en-US" sz="1400" b="1" kern="1200" baseline="0" dirty="0" smtClean="0">
                          <a:solidFill>
                            <a:schemeClr val="tx1"/>
                          </a:solidFill>
                          <a:latin typeface="Arial" pitchFamily="34" charset="0"/>
                          <a:ea typeface="+mn-ea"/>
                          <a:cs typeface="Arial" pitchFamily="34" charset="0"/>
                        </a:rPr>
                        <a:t>26 members</a:t>
                      </a:r>
                    </a:p>
                    <a:p>
                      <a:pPr algn="l"/>
                      <a:r>
                        <a:rPr lang="en-US" sz="1400" b="1" kern="1200" baseline="0" dirty="0" smtClean="0">
                          <a:solidFill>
                            <a:schemeClr val="tx1"/>
                          </a:solidFill>
                          <a:latin typeface="Arial" pitchFamily="34" charset="0"/>
                          <a:ea typeface="+mn-ea"/>
                          <a:cs typeface="Arial" pitchFamily="34" charset="0"/>
                        </a:rPr>
                        <a:t>6 hourly runs to 84-96hr</a:t>
                      </a:r>
                      <a:endParaRPr lang="en-US" sz="1400" b="1" kern="1200" baseline="0" dirty="0">
                        <a:solidFill>
                          <a:schemeClr val="tx1"/>
                        </a:solidFill>
                        <a:latin typeface="Arial" pitchFamily="34" charset="0"/>
                        <a:ea typeface="+mn-ea"/>
                        <a:cs typeface="Arial" pitchFamily="34" charset="0"/>
                      </a:endParaRPr>
                    </a:p>
                  </a:txBody>
                  <a:tcPr>
                    <a:solidFill>
                      <a:schemeClr val="bg1"/>
                    </a:solidFill>
                  </a:tcPr>
                </a:tc>
                <a:tc>
                  <a:txBody>
                    <a:bodyPr/>
                    <a:lstStyle/>
                    <a:p>
                      <a:pPr algn="l"/>
                      <a:r>
                        <a:rPr lang="en-US" sz="1400" b="1" kern="1200" baseline="0" dirty="0" smtClean="0">
                          <a:solidFill>
                            <a:srgbClr val="009900"/>
                          </a:solidFill>
                          <a:latin typeface="Arial" pitchFamily="34" charset="0"/>
                          <a:ea typeface="+mn-ea"/>
                          <a:cs typeface="Arial" pitchFamily="34" charset="0"/>
                        </a:rPr>
                        <a:t>? members </a:t>
                      </a:r>
                    </a:p>
                    <a:p>
                      <a:pPr algn="l"/>
                      <a:r>
                        <a:rPr lang="en-US" sz="1400" b="1" kern="1200" baseline="0" dirty="0" smtClean="0">
                          <a:solidFill>
                            <a:srgbClr val="009900"/>
                          </a:solidFill>
                          <a:latin typeface="Arial" pitchFamily="34" charset="0"/>
                          <a:ea typeface="+mn-ea"/>
                          <a:cs typeface="Arial" pitchFamily="34" charset="0"/>
                        </a:rPr>
                        <a:t>6 hourly extended from 18-24hr to 48-60hr</a:t>
                      </a:r>
                    </a:p>
                  </a:txBody>
                  <a:tcPr>
                    <a:solidFill>
                      <a:schemeClr val="bg1"/>
                    </a:solidFill>
                  </a:tcPr>
                </a:tc>
                <a:tc>
                  <a:txBody>
                    <a:bodyPr/>
                    <a:lstStyle/>
                    <a:p>
                      <a:endParaRPr lang="en-US" sz="1400" b="1" dirty="0">
                        <a:solidFill>
                          <a:srgbClr val="FF0000"/>
                        </a:solidFill>
                      </a:endParaRPr>
                    </a:p>
                  </a:txBody>
                  <a:tcPr>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700" b="1" kern="1200" dirty="0" smtClean="0">
                        <a:solidFill>
                          <a:schemeClr val="tx1"/>
                        </a:solidFill>
                        <a:latin typeface="Arial" pitchFamily="34" charset="0"/>
                        <a:ea typeface="+mn-ea"/>
                        <a:cs typeface="Arial"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700" b="1" kern="1200" dirty="0" smtClean="0">
                        <a:solidFill>
                          <a:srgbClr val="009900"/>
                        </a:solidFill>
                        <a:latin typeface="Arial" pitchFamily="34" charset="0"/>
                        <a:ea typeface="+mn-ea"/>
                        <a:cs typeface="Arial"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700" b="1" kern="1200" dirty="0" smtClean="0">
                        <a:solidFill>
                          <a:srgbClr val="FF0000"/>
                        </a:solidFill>
                        <a:latin typeface="Arial" pitchFamily="34" charset="0"/>
                        <a:ea typeface="+mn-ea"/>
                        <a:cs typeface="Arial" pitchFamily="34" charset="0"/>
                      </a:endParaRPr>
                    </a:p>
                  </a:txBody>
                  <a:tcPr>
                    <a:solidFill>
                      <a:schemeClr val="bg1"/>
                    </a:solidFill>
                  </a:tcPr>
                </a:tc>
              </a:tr>
            </a:tbl>
          </a:graphicData>
        </a:graphic>
      </p:graphicFrame>
      <p:sp>
        <p:nvSpPr>
          <p:cNvPr id="16432" name="Title 1"/>
          <p:cNvSpPr txBox="1">
            <a:spLocks/>
          </p:cNvSpPr>
          <p:nvPr/>
        </p:nvSpPr>
        <p:spPr bwMode="auto">
          <a:xfrm>
            <a:off x="0" y="0"/>
            <a:ext cx="914400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smtClean="0"/>
              <a:t>Future 3-tier regional ensemble system</a:t>
            </a:r>
          </a:p>
          <a:p>
            <a:pPr algn="ctr"/>
            <a:r>
              <a:rPr lang="en-US" sz="2800" b="1" dirty="0" smtClean="0">
                <a:solidFill>
                  <a:srgbClr val="0000FF"/>
                </a:solidFill>
              </a:rPr>
              <a:t>(</a:t>
            </a:r>
            <a:r>
              <a:rPr lang="en-US" sz="2800" b="1" dirty="0" smtClean="0"/>
              <a:t>SREF </a:t>
            </a:r>
            <a:r>
              <a:rPr lang="en-US" sz="2800" b="1" dirty="0" smtClean="0">
                <a:solidFill>
                  <a:srgbClr val="0000FF"/>
                </a:solidFill>
              </a:rPr>
              <a:t>&amp; </a:t>
            </a:r>
            <a:r>
              <a:rPr lang="en-US" sz="2800" b="1" dirty="0" smtClean="0">
                <a:solidFill>
                  <a:srgbClr val="009900"/>
                </a:solidFill>
              </a:rPr>
              <a:t>HREF </a:t>
            </a:r>
            <a:r>
              <a:rPr lang="en-US" sz="2800" b="1" dirty="0" smtClean="0">
                <a:solidFill>
                  <a:srgbClr val="0000FF"/>
                </a:solidFill>
              </a:rPr>
              <a:t>&amp;</a:t>
            </a:r>
            <a:r>
              <a:rPr lang="en-US" sz="2800" b="1" dirty="0" smtClean="0">
                <a:solidFill>
                  <a:srgbClr val="009900"/>
                </a:solidFill>
              </a:rPr>
              <a:t> </a:t>
            </a:r>
            <a:r>
              <a:rPr lang="en-US" sz="2800" b="1" dirty="0" smtClean="0">
                <a:solidFill>
                  <a:srgbClr val="FF0000"/>
                </a:solidFill>
              </a:rPr>
              <a:t>SSEF</a:t>
            </a:r>
            <a:r>
              <a:rPr lang="en-US" sz="2800" b="1" dirty="0" smtClean="0">
                <a:solidFill>
                  <a:srgbClr val="0000FF"/>
                </a:solidFill>
              </a:rPr>
              <a:t>)</a:t>
            </a:r>
          </a:p>
        </p:txBody>
      </p:sp>
      <p:sp>
        <p:nvSpPr>
          <p:cNvPr id="7" name="TextBox 6"/>
          <p:cNvSpPr txBox="1"/>
          <p:nvPr/>
        </p:nvSpPr>
        <p:spPr>
          <a:xfrm>
            <a:off x="6324600" y="4114800"/>
            <a:ext cx="2135521" cy="2169825"/>
          </a:xfrm>
          <a:prstGeom prst="rect">
            <a:avLst/>
          </a:prstGeom>
          <a:noFill/>
        </p:spPr>
        <p:txBody>
          <a:bodyPr wrap="none" rtlCol="0">
            <a:spAutoFit/>
          </a:bodyPr>
          <a:lstStyle/>
          <a:p>
            <a:r>
              <a:rPr lang="en-US" sz="9600" b="1" dirty="0" smtClean="0">
                <a:solidFill>
                  <a:srgbClr val="FF0000"/>
                </a:solidFill>
              </a:rPr>
              <a:t> </a:t>
            </a:r>
            <a:r>
              <a:rPr lang="en-US" sz="11500" b="1" dirty="0" smtClean="0">
                <a:solidFill>
                  <a:srgbClr val="FF0000"/>
                </a:solidFill>
              </a:rPr>
              <a:t>?</a:t>
            </a:r>
            <a:endParaRPr lang="en-US" sz="9600" b="1" dirty="0" smtClean="0">
              <a:solidFill>
                <a:srgbClr val="FF0000"/>
              </a:solidFill>
            </a:endParaRPr>
          </a:p>
          <a:p>
            <a:pPr algn="ctr"/>
            <a:r>
              <a:rPr lang="en-US" sz="2000" b="1" dirty="0" smtClean="0">
                <a:solidFill>
                  <a:srgbClr val="FF0000"/>
                </a:solidFill>
              </a:rPr>
              <a:t>Is there a need?</a:t>
            </a:r>
            <a:endParaRPr lang="en-US" sz="2000" b="1" dirty="0">
              <a:solidFill>
                <a:srgbClr val="FF0000"/>
              </a:solidFill>
            </a:endParaRPr>
          </a:p>
        </p:txBody>
      </p:sp>
      <p:cxnSp>
        <p:nvCxnSpPr>
          <p:cNvPr id="6" name="Straight Connector 5"/>
          <p:cNvCxnSpPr/>
          <p:nvPr/>
        </p:nvCxnSpPr>
        <p:spPr>
          <a:xfrm flipV="1">
            <a:off x="127591" y="1711843"/>
            <a:ext cx="2668772"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70791" y="1715380"/>
            <a:ext cx="2938249"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23235" y="1715380"/>
            <a:ext cx="293824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90777" y="6464592"/>
            <a:ext cx="2562446" cy="338554"/>
          </a:xfrm>
          <a:prstGeom prst="rect">
            <a:avLst/>
          </a:prstGeom>
          <a:noFill/>
        </p:spPr>
        <p:txBody>
          <a:bodyPr wrap="square" rtlCol="0">
            <a:spAutoFit/>
          </a:bodyPr>
          <a:lstStyle/>
          <a:p>
            <a:pPr algn="ctr"/>
            <a:r>
              <a:rPr lang="en-US" sz="1600" dirty="0" smtClean="0"/>
              <a:t>Source: Geoff </a:t>
            </a:r>
            <a:r>
              <a:rPr lang="en-US" sz="1600" dirty="0" err="1" smtClean="0"/>
              <a:t>DiMego</a:t>
            </a:r>
            <a:endParaRPr lang="en-US" sz="1600" dirty="0"/>
          </a:p>
        </p:txBody>
      </p:sp>
    </p:spTree>
    <p:extLst>
      <p:ext uri="{BB962C8B-B14F-4D97-AF65-F5344CB8AC3E}">
        <p14:creationId xmlns:p14="http://schemas.microsoft.com/office/powerpoint/2010/main" val="180274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55" y="285008"/>
            <a:ext cx="5153891" cy="400110"/>
          </a:xfrm>
          <a:prstGeom prst="rect">
            <a:avLst/>
          </a:prstGeom>
          <a:noFill/>
        </p:spPr>
        <p:txBody>
          <a:bodyPr wrap="square" rtlCol="0">
            <a:spAutoFit/>
          </a:bodyPr>
          <a:lstStyle/>
          <a:p>
            <a:pPr algn="ctr"/>
            <a:r>
              <a:rPr lang="en-US" sz="2000" b="1" dirty="0" smtClean="0">
                <a:solidFill>
                  <a:srgbClr val="FF0000"/>
                </a:solidFill>
              </a:rPr>
              <a:t>Overview</a:t>
            </a:r>
            <a:endParaRPr lang="en-US" sz="2000" b="1" dirty="0">
              <a:solidFill>
                <a:srgbClr val="FF0000"/>
              </a:solidFill>
            </a:endParaRPr>
          </a:p>
        </p:txBody>
      </p:sp>
      <p:sp>
        <p:nvSpPr>
          <p:cNvPr id="3" name="TextBox 2"/>
          <p:cNvSpPr txBox="1"/>
          <p:nvPr/>
        </p:nvSpPr>
        <p:spPr>
          <a:xfrm>
            <a:off x="688769" y="1163782"/>
            <a:ext cx="7303325" cy="2308324"/>
          </a:xfrm>
          <a:prstGeom prst="rect">
            <a:avLst/>
          </a:prstGeom>
          <a:noFill/>
        </p:spPr>
        <p:txBody>
          <a:bodyPr wrap="square" rtlCol="0">
            <a:spAutoFit/>
          </a:bodyPr>
          <a:lstStyle/>
          <a:p>
            <a:r>
              <a:rPr lang="en-US" dirty="0" smtClean="0"/>
              <a:t>Update on EMC implementations:</a:t>
            </a:r>
          </a:p>
          <a:p>
            <a:pPr marL="742950" lvl="1" indent="-285750">
              <a:buFont typeface="Arial" panose="020B0604020202020204" pitchFamily="34" charset="0"/>
              <a:buChar char="•"/>
            </a:pPr>
            <a:r>
              <a:rPr lang="en-US" dirty="0" smtClean="0">
                <a:solidFill>
                  <a:srgbClr val="0000FF"/>
                </a:solidFill>
              </a:rPr>
              <a:t>RAP/HRRR</a:t>
            </a:r>
          </a:p>
          <a:p>
            <a:pPr marL="742950" lvl="1" indent="-285750">
              <a:buFont typeface="Arial" panose="020B0604020202020204" pitchFamily="34" charset="0"/>
              <a:buChar char="•"/>
            </a:pPr>
            <a:r>
              <a:rPr lang="en-US" dirty="0" smtClean="0">
                <a:solidFill>
                  <a:srgbClr val="0000FF"/>
                </a:solidFill>
              </a:rPr>
              <a:t>NAM</a:t>
            </a:r>
          </a:p>
          <a:p>
            <a:pPr marL="742950" lvl="1" indent="-285750">
              <a:buFont typeface="Arial" panose="020B0604020202020204" pitchFamily="34" charset="0"/>
              <a:buChar char="•"/>
            </a:pPr>
            <a:r>
              <a:rPr lang="en-US" dirty="0" smtClean="0">
                <a:solidFill>
                  <a:srgbClr val="0000FF"/>
                </a:solidFill>
              </a:rPr>
              <a:t>GFS</a:t>
            </a:r>
          </a:p>
          <a:p>
            <a:pPr lvl="1"/>
            <a:endParaRPr lang="en-US" dirty="0" smtClean="0"/>
          </a:p>
          <a:p>
            <a:r>
              <a:rPr lang="en-US" dirty="0" smtClean="0"/>
              <a:t>Future of EMC model suite</a:t>
            </a:r>
          </a:p>
          <a:p>
            <a:endParaRPr lang="en-US" dirty="0" smtClean="0"/>
          </a:p>
          <a:p>
            <a:r>
              <a:rPr lang="en-US" dirty="0" smtClean="0"/>
              <a:t>About the Model Evaluation Group</a:t>
            </a:r>
          </a:p>
        </p:txBody>
      </p:sp>
    </p:spTree>
    <p:extLst>
      <p:ext uri="{BB962C8B-B14F-4D97-AF65-F5344CB8AC3E}">
        <p14:creationId xmlns:p14="http://schemas.microsoft.com/office/powerpoint/2010/main" val="1631556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72082689"/>
              </p:ext>
            </p:extLst>
          </p:nvPr>
        </p:nvGraphicFramePr>
        <p:xfrm>
          <a:off x="226403" y="1371599"/>
          <a:ext cx="8691194" cy="5187670"/>
        </p:xfrm>
        <a:graphic>
          <a:graphicData uri="http://schemas.openxmlformats.org/drawingml/2006/table">
            <a:tbl>
              <a:tblPr firstRow="1" bandRow="1">
                <a:tableStyleId>{5C22544A-7EE6-4342-B048-85BDC9FD1C3A}</a:tableStyleId>
              </a:tblPr>
              <a:tblGrid>
                <a:gridCol w="2715998"/>
                <a:gridCol w="3103998"/>
                <a:gridCol w="2871198"/>
              </a:tblGrid>
              <a:tr h="329180">
                <a:tc>
                  <a:txBody>
                    <a:bodyPr/>
                    <a:lstStyle/>
                    <a:p>
                      <a:pPr algn="ctr"/>
                      <a:r>
                        <a:rPr lang="en-US" sz="1800" b="1" i="1" baseline="0" dirty="0" smtClean="0">
                          <a:solidFill>
                            <a:schemeClr val="tx1"/>
                          </a:solidFill>
                          <a:latin typeface="Arial" pitchFamily="34" charset="0"/>
                          <a:cs typeface="Arial" pitchFamily="34" charset="0"/>
                        </a:rPr>
                        <a:t>1. Continental scale  </a:t>
                      </a:r>
                      <a:endParaRPr lang="en-US" sz="1800" b="1" i="1" dirty="0">
                        <a:solidFill>
                          <a:schemeClr val="tx1"/>
                        </a:solidFill>
                        <a:latin typeface="Arial" pitchFamily="34" charset="0"/>
                        <a:cs typeface="Arial" pitchFamily="34" charset="0"/>
                      </a:endParaRPr>
                    </a:p>
                  </a:txBody>
                  <a:tcPr>
                    <a:solidFill>
                      <a:schemeClr val="bg1"/>
                    </a:solidFill>
                  </a:tcPr>
                </a:tc>
                <a:tc>
                  <a:txBody>
                    <a:bodyPr/>
                    <a:lstStyle/>
                    <a:p>
                      <a:pPr algn="ctr"/>
                      <a:r>
                        <a:rPr lang="en-US" sz="1800" i="1" baseline="0" dirty="0" smtClean="0">
                          <a:solidFill>
                            <a:srgbClr val="009900"/>
                          </a:solidFill>
                          <a:latin typeface="Arial" pitchFamily="34" charset="0"/>
                          <a:cs typeface="Arial" pitchFamily="34" charset="0"/>
                        </a:rPr>
                        <a:t>2. Regional scale  </a:t>
                      </a:r>
                      <a:endParaRPr lang="en-US" sz="1800" i="1" dirty="0">
                        <a:solidFill>
                          <a:srgbClr val="009900"/>
                        </a:solidFill>
                        <a:latin typeface="Arial" pitchFamily="34" charset="0"/>
                        <a:cs typeface="Arial" pitchFamily="34" charset="0"/>
                      </a:endParaRPr>
                    </a:p>
                  </a:txBody>
                  <a:tcPr>
                    <a:solidFill>
                      <a:schemeClr val="bg1"/>
                    </a:solidFill>
                  </a:tcPr>
                </a:tc>
                <a:tc>
                  <a:txBody>
                    <a:bodyPr/>
                    <a:lstStyle/>
                    <a:p>
                      <a:pPr algn="ctr"/>
                      <a:r>
                        <a:rPr lang="en-US" sz="1800" i="1" baseline="0" dirty="0" smtClean="0">
                          <a:solidFill>
                            <a:srgbClr val="FF0000"/>
                          </a:solidFill>
                          <a:latin typeface="Arial" pitchFamily="34" charset="0"/>
                          <a:cs typeface="Arial" pitchFamily="34" charset="0"/>
                        </a:rPr>
                        <a:t>3. Local scale </a:t>
                      </a:r>
                    </a:p>
                  </a:txBody>
                  <a:tcPr>
                    <a:solidFill>
                      <a:schemeClr val="bg1"/>
                    </a:solidFill>
                  </a:tcPr>
                </a:tc>
              </a:tr>
              <a:tr h="128928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latin typeface="Arial" pitchFamily="34" charset="0"/>
                          <a:ea typeface="+mn-ea"/>
                          <a:cs typeface="Arial" pitchFamily="34" charset="0"/>
                        </a:rPr>
                        <a:t>~9-12km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latin typeface="Arial" pitchFamily="34" charset="0"/>
                          <a:ea typeface="+mn-ea"/>
                          <a:cs typeface="Arial" pitchFamily="34" charset="0"/>
                        </a:rPr>
                        <a:t>North America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latin typeface="Arial" pitchFamily="34" charset="0"/>
                          <a:ea typeface="+mn-ea"/>
                          <a:cs typeface="Arial" pitchFamily="34" charset="0"/>
                        </a:rPr>
                        <a:t>WRF-ARW, NEMS-NMMB</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tx1"/>
                          </a:solidFill>
                          <a:latin typeface="Arial" pitchFamily="34" charset="0"/>
                          <a:ea typeface="+mn-ea"/>
                          <a:cs typeface="Arial" pitchFamily="34" charset="0"/>
                        </a:rPr>
                        <a:t>Parametrized physics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kern="1200" dirty="0" smtClean="0">
                        <a:solidFill>
                          <a:schemeClr val="bg1">
                            <a:lumMod val="50000"/>
                          </a:schemeClr>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kern="1200" dirty="0" smtClean="0">
                          <a:solidFill>
                            <a:schemeClr val="tx1"/>
                          </a:solidFill>
                          <a:latin typeface="Arial" pitchFamily="34" charset="0"/>
                          <a:ea typeface="+mn-ea"/>
                          <a:cs typeface="Arial" pitchFamily="34" charset="0"/>
                        </a:rPr>
                        <a:t>     </a:t>
                      </a:r>
                      <a:r>
                        <a:rPr lang="en-US" sz="1800" b="1" u="sng" kern="1200" dirty="0" smtClean="0">
                          <a:solidFill>
                            <a:schemeClr val="bg1">
                              <a:lumMod val="50000"/>
                            </a:schemeClr>
                          </a:solidFill>
                          <a:latin typeface="Arial" pitchFamily="34" charset="0"/>
                          <a:ea typeface="+mn-ea"/>
                          <a:cs typeface="Arial" pitchFamily="34" charset="0"/>
                        </a:rPr>
                        <a:t>SREF</a:t>
                      </a:r>
                    </a:p>
                  </a:txBody>
                  <a:tcPr>
                    <a:solidFill>
                      <a:schemeClr val="bg1"/>
                    </a:solidFill>
                  </a:tcPr>
                </a:tc>
                <a:tc>
                  <a:txBody>
                    <a:bodyPr/>
                    <a:lstStyle/>
                    <a:p>
                      <a:pPr algn="l" fontAlgn="b"/>
                      <a:r>
                        <a:rPr lang="en-US" sz="1400" b="1" kern="1200" dirty="0" smtClean="0">
                          <a:solidFill>
                            <a:srgbClr val="009900"/>
                          </a:solidFill>
                          <a:latin typeface="Arial" pitchFamily="34" charset="0"/>
                          <a:ea typeface="+mn-ea"/>
                          <a:cs typeface="Arial" pitchFamily="34" charset="0"/>
                        </a:rPr>
                        <a:t> ~3km</a:t>
                      </a:r>
                    </a:p>
                    <a:p>
                      <a:pPr algn="l" fontAlgn="b"/>
                      <a:r>
                        <a:rPr lang="en-US" sz="1400" b="1" kern="1200" dirty="0" smtClean="0">
                          <a:solidFill>
                            <a:srgbClr val="009900"/>
                          </a:solidFill>
                          <a:latin typeface="Arial" pitchFamily="34" charset="0"/>
                          <a:ea typeface="+mn-ea"/>
                          <a:cs typeface="Arial" pitchFamily="34" charset="0"/>
                        </a:rPr>
                        <a:t>CONUS, Alaska</a:t>
                      </a:r>
                      <a:r>
                        <a:rPr lang="en-US" sz="1400" b="1" kern="1200" baseline="0" dirty="0" smtClean="0">
                          <a:solidFill>
                            <a:srgbClr val="009900"/>
                          </a:solidFill>
                          <a:latin typeface="Arial" pitchFamily="34" charset="0"/>
                          <a:ea typeface="+mn-ea"/>
                          <a:cs typeface="Arial" pitchFamily="34" charset="0"/>
                        </a:rPr>
                        <a:t>, HI, PR</a:t>
                      </a:r>
                      <a:endParaRPr lang="en-US" sz="1400" b="1" kern="1200" dirty="0" smtClean="0">
                        <a:solidFill>
                          <a:srgbClr val="009900"/>
                        </a:solidFill>
                        <a:latin typeface="Arial" pitchFamily="34" charset="0"/>
                        <a:ea typeface="+mn-ea"/>
                        <a:cs typeface="Arial" pitchFamily="34" charset="0"/>
                      </a:endParaRPr>
                    </a:p>
                    <a:p>
                      <a:pPr algn="l" fontAlgn="b"/>
                      <a:r>
                        <a:rPr lang="en-US" sz="1400" b="1" kern="1200" dirty="0" smtClean="0">
                          <a:solidFill>
                            <a:srgbClr val="009900"/>
                          </a:solidFill>
                          <a:latin typeface="Arial" pitchFamily="34" charset="0"/>
                          <a:ea typeface="+mn-ea"/>
                          <a:cs typeface="Arial" pitchFamily="34" charset="0"/>
                        </a:rPr>
                        <a:t>WRF-ARW &amp; NEMS-NMMB </a:t>
                      </a:r>
                    </a:p>
                    <a:p>
                      <a:pPr algn="l" fontAlgn="b"/>
                      <a:r>
                        <a:rPr lang="en-US" sz="1400" b="1" kern="1200" dirty="0" smtClean="0">
                          <a:solidFill>
                            <a:srgbClr val="009900"/>
                          </a:solidFill>
                          <a:latin typeface="Arial" pitchFamily="34" charset="0"/>
                          <a:ea typeface="+mn-ea"/>
                          <a:cs typeface="Arial" pitchFamily="34" charset="0"/>
                        </a:rPr>
                        <a:t>Convection-allowing physics</a:t>
                      </a:r>
                    </a:p>
                    <a:p>
                      <a:pPr algn="l" fontAlgn="b"/>
                      <a:endParaRPr lang="en-US" sz="1400" b="1" kern="1200" dirty="0" smtClean="0">
                        <a:solidFill>
                          <a:srgbClr val="009900"/>
                        </a:solidFill>
                        <a:latin typeface="Arial" pitchFamily="34" charset="0"/>
                        <a:ea typeface="+mn-ea"/>
                        <a:cs typeface="Arial" pitchFamily="34" charset="0"/>
                      </a:endParaRPr>
                    </a:p>
                    <a:p>
                      <a:pPr algn="l" fontAlgn="b"/>
                      <a:r>
                        <a:rPr lang="en-US" sz="1800" b="1" kern="1200" dirty="0" smtClean="0">
                          <a:solidFill>
                            <a:srgbClr val="009900"/>
                          </a:solidFill>
                          <a:latin typeface="Arial" pitchFamily="34" charset="0"/>
                          <a:ea typeface="+mn-ea"/>
                          <a:cs typeface="Arial" pitchFamily="34" charset="0"/>
                        </a:rPr>
                        <a:t>      </a:t>
                      </a:r>
                      <a:r>
                        <a:rPr lang="en-US" sz="1800" b="1" u="sng" kern="1200" dirty="0" smtClean="0">
                          <a:solidFill>
                            <a:srgbClr val="009900"/>
                          </a:solidFill>
                          <a:latin typeface="Arial" pitchFamily="34" charset="0"/>
                          <a:ea typeface="+mn-ea"/>
                          <a:cs typeface="Arial" pitchFamily="34" charset="0"/>
                        </a:rPr>
                        <a:t>HREF</a:t>
                      </a:r>
                    </a:p>
                  </a:txBody>
                  <a:tcPr marL="7620" marR="7620" marT="7620" marB="0">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~1km</a:t>
                      </a:r>
                    </a:p>
                    <a:p>
                      <a:pPr marL="0" marR="0" indent="0" algn="l"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Placeable or storm-following</a:t>
                      </a:r>
                    </a:p>
                    <a:p>
                      <a:pPr marL="0" marR="0" indent="0" algn="l"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WRF-ARW  &amp;  NEMS-NMMB</a:t>
                      </a:r>
                    </a:p>
                    <a:p>
                      <a:pPr marL="0" marR="0" indent="0" algn="l" defTabSz="914400" rtl="0" eaLnBrk="1" fontAlgn="b"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Cloud-resolving</a:t>
                      </a:r>
                      <a:r>
                        <a:rPr lang="en-US" sz="1400" b="1" kern="1200" baseline="0" dirty="0" smtClean="0">
                          <a:solidFill>
                            <a:srgbClr val="FF0000"/>
                          </a:solidFill>
                          <a:latin typeface="Arial" pitchFamily="34" charset="0"/>
                          <a:ea typeface="+mn-ea"/>
                          <a:cs typeface="Arial" pitchFamily="34" charset="0"/>
                        </a:rPr>
                        <a:t> physics </a:t>
                      </a:r>
                    </a:p>
                    <a:p>
                      <a:pPr marL="0" marR="0" indent="0" algn="l" defTabSz="914400" rtl="0" eaLnBrk="1" fontAlgn="b" latinLnBrk="0" hangingPunct="1">
                        <a:lnSpc>
                          <a:spcPct val="100000"/>
                        </a:lnSpc>
                        <a:spcBef>
                          <a:spcPts val="0"/>
                        </a:spcBef>
                        <a:spcAft>
                          <a:spcPts val="0"/>
                        </a:spcAft>
                        <a:buClrTx/>
                        <a:buSzTx/>
                        <a:buFontTx/>
                        <a:buNone/>
                        <a:tabLst/>
                        <a:defRPr/>
                      </a:pPr>
                      <a:endParaRPr lang="en-US" sz="1400" b="1" kern="1200" baseline="0" dirty="0" smtClean="0">
                        <a:solidFill>
                          <a:srgbClr val="FF0000"/>
                        </a:solidFill>
                        <a:latin typeface="Arial" pitchFamily="34" charset="0"/>
                        <a:ea typeface="+mn-ea"/>
                        <a:cs typeface="Arial"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800" b="1" kern="1200" baseline="0" dirty="0" smtClean="0">
                          <a:solidFill>
                            <a:srgbClr val="FF0000"/>
                          </a:solidFill>
                          <a:latin typeface="Arial" pitchFamily="34" charset="0"/>
                          <a:ea typeface="+mn-ea"/>
                          <a:cs typeface="Arial" pitchFamily="34" charset="0"/>
                        </a:rPr>
                        <a:t>         </a:t>
                      </a:r>
                      <a:r>
                        <a:rPr lang="en-US" sz="1800" b="1" u="sng" kern="1200" baseline="0" dirty="0" smtClean="0">
                          <a:solidFill>
                            <a:srgbClr val="FF0000"/>
                          </a:solidFill>
                          <a:latin typeface="Arial" pitchFamily="34" charset="0"/>
                          <a:ea typeface="+mn-ea"/>
                          <a:cs typeface="Arial" pitchFamily="34" charset="0"/>
                        </a:rPr>
                        <a:t>SSEF</a:t>
                      </a:r>
                      <a:endParaRPr lang="en-US" sz="1800" b="1" u="sng" kern="1200" dirty="0">
                        <a:solidFill>
                          <a:srgbClr val="FF0000"/>
                        </a:solidFill>
                        <a:latin typeface="Arial" pitchFamily="34" charset="0"/>
                        <a:ea typeface="+mn-ea"/>
                        <a:cs typeface="Arial" pitchFamily="34" charset="0"/>
                      </a:endParaRPr>
                    </a:p>
                  </a:txBody>
                  <a:tcPr marL="7620" marR="7620" marT="7620" marB="0">
                    <a:solidFill>
                      <a:schemeClr val="bg1"/>
                    </a:solidFill>
                  </a:tcPr>
                </a:tc>
              </a:tr>
              <a:tr h="1042403">
                <a:tc>
                  <a:txBody>
                    <a:bodyPr/>
                    <a:lstStyle/>
                    <a:p>
                      <a:pPr algn="l"/>
                      <a:r>
                        <a:rPr lang="en-US" sz="1400" b="1" kern="1200" dirty="0" smtClean="0">
                          <a:solidFill>
                            <a:schemeClr val="bg1">
                              <a:lumMod val="50000"/>
                            </a:schemeClr>
                          </a:solidFill>
                          <a:latin typeface="Arial" pitchFamily="34" charset="0"/>
                          <a:ea typeface="+mn-ea"/>
                          <a:cs typeface="Arial" pitchFamily="34" charset="0"/>
                        </a:rPr>
                        <a:t>“Standard-Resolution Ensemble Forecast” </a:t>
                      </a:r>
                    </a:p>
                    <a:p>
                      <a:pPr algn="l"/>
                      <a:r>
                        <a:rPr lang="en-US" sz="1400" b="1" kern="1200" dirty="0" smtClean="0">
                          <a:solidFill>
                            <a:schemeClr val="bg1">
                              <a:lumMod val="50000"/>
                            </a:schemeClr>
                          </a:solidFill>
                          <a:latin typeface="Arial" pitchFamily="34" charset="0"/>
                          <a:ea typeface="+mn-ea"/>
                          <a:cs typeface="Arial" pitchFamily="34" charset="0"/>
                        </a:rPr>
                        <a:t>6-? members</a:t>
                      </a:r>
                    </a:p>
                    <a:p>
                      <a:pPr algn="l"/>
                      <a:r>
                        <a:rPr lang="en-US" sz="1400" b="1" kern="1200" dirty="0" smtClean="0">
                          <a:solidFill>
                            <a:schemeClr val="bg1">
                              <a:lumMod val="50000"/>
                            </a:schemeClr>
                          </a:solidFill>
                          <a:latin typeface="Arial" pitchFamily="34" charset="0"/>
                          <a:ea typeface="+mn-ea"/>
                          <a:cs typeface="Arial" pitchFamily="34" charset="0"/>
                        </a:rPr>
                        <a:t>Hourly update run to 18-24hr</a:t>
                      </a:r>
                      <a:endParaRPr lang="en-US" sz="1400" b="1" kern="1200" dirty="0">
                        <a:solidFill>
                          <a:schemeClr val="bg1">
                            <a:lumMod val="50000"/>
                          </a:schemeClr>
                        </a:solidFill>
                        <a:latin typeface="Arial" pitchFamily="34" charset="0"/>
                        <a:ea typeface="+mn-ea"/>
                        <a:cs typeface="Arial" pitchFamily="34" charset="0"/>
                      </a:endParaRPr>
                    </a:p>
                  </a:txBody>
                  <a:tcPr>
                    <a:solidFill>
                      <a:schemeClr val="bg1"/>
                    </a:solidFill>
                  </a:tcPr>
                </a:tc>
                <a:tc>
                  <a:txBody>
                    <a:bodyPr/>
                    <a:lstStyle/>
                    <a:p>
                      <a:pPr algn="l"/>
                      <a:r>
                        <a:rPr lang="en-US" sz="1400" b="1" kern="1200" baseline="0" dirty="0" smtClean="0">
                          <a:solidFill>
                            <a:srgbClr val="009900"/>
                          </a:solidFill>
                          <a:latin typeface="Arial" pitchFamily="34" charset="0"/>
                          <a:ea typeface="+mn-ea"/>
                          <a:cs typeface="Arial" pitchFamily="34" charset="0"/>
                        </a:rPr>
                        <a:t>“High-Resolution Ensemble Forecast” </a:t>
                      </a:r>
                    </a:p>
                    <a:p>
                      <a:pPr algn="l"/>
                      <a:r>
                        <a:rPr lang="en-US" sz="1400" b="1" kern="1200" baseline="0" dirty="0" smtClean="0">
                          <a:solidFill>
                            <a:srgbClr val="009900"/>
                          </a:solidFill>
                          <a:latin typeface="Arial" pitchFamily="34" charset="0"/>
                          <a:ea typeface="+mn-ea"/>
                          <a:cs typeface="Arial" pitchFamily="34" charset="0"/>
                        </a:rPr>
                        <a:t>6-? members </a:t>
                      </a:r>
                    </a:p>
                    <a:p>
                      <a:pPr algn="l"/>
                      <a:r>
                        <a:rPr lang="en-US" sz="1400" b="1" kern="1200" baseline="0" dirty="0" smtClean="0">
                          <a:solidFill>
                            <a:srgbClr val="009900"/>
                          </a:solidFill>
                          <a:latin typeface="Arial" pitchFamily="34" charset="0"/>
                          <a:ea typeface="+mn-ea"/>
                          <a:cs typeface="Arial" pitchFamily="34" charset="0"/>
                        </a:rPr>
                        <a:t>hourly update run to 18-24hr</a:t>
                      </a:r>
                      <a:endParaRPr lang="en-US" sz="1400" b="1" kern="1200" dirty="0" smtClean="0">
                        <a:solidFill>
                          <a:srgbClr val="009900"/>
                        </a:solidFill>
                        <a:latin typeface="Arial" pitchFamily="34" charset="0"/>
                        <a:ea typeface="+mn-ea"/>
                        <a:cs typeface="Arial"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“Storm-Scale</a:t>
                      </a:r>
                      <a:r>
                        <a:rPr lang="en-US" sz="1400" b="1" kern="1200" baseline="0" dirty="0" smtClean="0">
                          <a:solidFill>
                            <a:srgbClr val="FF0000"/>
                          </a:solidFill>
                          <a:latin typeface="Arial" pitchFamily="34" charset="0"/>
                          <a:ea typeface="+mn-ea"/>
                          <a:cs typeface="Arial" pitchFamily="34" charset="0"/>
                        </a:rPr>
                        <a:t> Ensemble Forecast”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FF0000"/>
                          </a:solidFill>
                          <a:latin typeface="Arial" pitchFamily="34" charset="0"/>
                          <a:ea typeface="+mn-ea"/>
                          <a:cs typeface="Arial" pitchFamily="34" charset="0"/>
                        </a:rPr>
                        <a:t>hourly update</a:t>
                      </a:r>
                      <a:r>
                        <a:rPr lang="en-US" sz="1400" b="1" kern="1200" baseline="0" dirty="0" smtClean="0">
                          <a:solidFill>
                            <a:srgbClr val="FF0000"/>
                          </a:solidFill>
                          <a:latin typeface="Arial" pitchFamily="34" charset="0"/>
                          <a:ea typeface="+mn-ea"/>
                          <a:cs typeface="Arial" pitchFamily="34" charset="0"/>
                        </a:rPr>
                        <a:t> run to 18-24hr</a:t>
                      </a:r>
                    </a:p>
                  </a:txBody>
                  <a:tcPr>
                    <a:solidFill>
                      <a:schemeClr val="bg1"/>
                    </a:solidFill>
                  </a:tcPr>
                </a:tc>
              </a:tr>
              <a:tr h="27431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kern="1200" dirty="0" smtClean="0">
                        <a:solidFill>
                          <a:schemeClr val="tx1"/>
                        </a:solidFill>
                        <a:latin typeface="Arial" pitchFamily="34" charset="0"/>
                        <a:ea typeface="+mn-ea"/>
                        <a:cs typeface="Arial" pitchFamily="34" charset="0"/>
                      </a:endParaRPr>
                    </a:p>
                  </a:txBody>
                  <a:tcP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rgbClr val="FF0000"/>
                          </a:solidFill>
                          <a:latin typeface="Arial" pitchFamily="34" charset="0"/>
                          <a:ea typeface="+mn-ea"/>
                          <a:cs typeface="Arial" pitchFamily="34" charset="0"/>
                        </a:rPr>
                        <a:t> </a:t>
                      </a:r>
                    </a:p>
                  </a:txBody>
                  <a:tcPr>
                    <a:solidFill>
                      <a:schemeClr val="bg1"/>
                    </a:solidFill>
                  </a:tcPr>
                </a:tc>
                <a:tc hMerge="1">
                  <a:txBody>
                    <a:bodyPr/>
                    <a:lstStyle/>
                    <a:p>
                      <a:endParaRPr lang="en-US"/>
                    </a:p>
                  </a:txBody>
                  <a:tcPr/>
                </a:tc>
              </a:tr>
              <a:tr h="960108">
                <a:tc>
                  <a:txBody>
                    <a:bodyPr/>
                    <a:lstStyle/>
                    <a:p>
                      <a:pPr algn="l"/>
                      <a:r>
                        <a:rPr lang="en-US" sz="1700" b="1" kern="1200" baseline="0" dirty="0" smtClean="0">
                          <a:solidFill>
                            <a:schemeClr val="tx1"/>
                          </a:solidFill>
                          <a:latin typeface="Arial" pitchFamily="34" charset="0"/>
                          <a:ea typeface="+mn-ea"/>
                          <a:cs typeface="Arial" pitchFamily="34" charset="0"/>
                        </a:rPr>
                        <a:t>        </a:t>
                      </a:r>
                      <a:r>
                        <a:rPr lang="en-US" sz="1700" b="1" u="sng" kern="1200" baseline="0" dirty="0" smtClean="0">
                          <a:solidFill>
                            <a:schemeClr val="tx1"/>
                          </a:solidFill>
                          <a:latin typeface="Arial" pitchFamily="34" charset="0"/>
                          <a:ea typeface="+mn-ea"/>
                          <a:cs typeface="Arial" pitchFamily="34" charset="0"/>
                        </a:rPr>
                        <a:t>SREF</a:t>
                      </a:r>
                    </a:p>
                    <a:p>
                      <a:pPr algn="l"/>
                      <a:r>
                        <a:rPr lang="en-US" sz="1400" b="1" kern="1200" dirty="0" smtClean="0">
                          <a:solidFill>
                            <a:schemeClr val="tx1"/>
                          </a:solidFill>
                          <a:latin typeface="Arial" pitchFamily="34" charset="0"/>
                          <a:ea typeface="+mn-ea"/>
                          <a:cs typeface="Arial" pitchFamily="34" charset="0"/>
                        </a:rPr>
                        <a:t>“Standard-Resolution Ensemble Forecast” </a:t>
                      </a:r>
                      <a:endParaRPr lang="en-US" sz="1400" b="1" kern="1200" dirty="0">
                        <a:solidFill>
                          <a:schemeClr val="tx1"/>
                        </a:solidFill>
                        <a:latin typeface="Arial" pitchFamily="34" charset="0"/>
                        <a:ea typeface="+mn-ea"/>
                        <a:cs typeface="Arial" pitchFamily="34" charset="0"/>
                      </a:endParaRPr>
                    </a:p>
                  </a:txBody>
                  <a:tcPr>
                    <a:solidFill>
                      <a:schemeClr val="bg1"/>
                    </a:solidFill>
                  </a:tcPr>
                </a:tc>
                <a:tc>
                  <a:txBody>
                    <a:bodyPr/>
                    <a:lstStyle/>
                    <a:p>
                      <a:pPr algn="l"/>
                      <a:r>
                        <a:rPr lang="en-US" sz="1700" b="1" kern="1200" dirty="0" smtClean="0">
                          <a:solidFill>
                            <a:srgbClr val="009900"/>
                          </a:solidFill>
                          <a:latin typeface="Arial" pitchFamily="34" charset="0"/>
                          <a:ea typeface="+mn-ea"/>
                          <a:cs typeface="Arial" pitchFamily="34" charset="0"/>
                        </a:rPr>
                        <a:t>        </a:t>
                      </a:r>
                      <a:r>
                        <a:rPr lang="en-US" sz="1700" b="1" u="sng" kern="1200" dirty="0" smtClean="0">
                          <a:solidFill>
                            <a:srgbClr val="009900"/>
                          </a:solidFill>
                          <a:latin typeface="Arial" pitchFamily="34" charset="0"/>
                          <a:ea typeface="+mn-ea"/>
                          <a:cs typeface="Arial" pitchFamily="34" charset="0"/>
                        </a:rPr>
                        <a:t>HREF</a:t>
                      </a:r>
                      <a:r>
                        <a:rPr lang="en-US" sz="1700" b="1" kern="1200" baseline="0" dirty="0" smtClean="0">
                          <a:solidFill>
                            <a:srgbClr val="009900"/>
                          </a:solidFill>
                          <a:latin typeface="Arial" pitchFamily="34" charset="0"/>
                          <a:ea typeface="+mn-ea"/>
                          <a:cs typeface="Arial" pitchFamily="34" charset="0"/>
                        </a:rPr>
                        <a:t> </a:t>
                      </a:r>
                    </a:p>
                    <a:p>
                      <a:pPr algn="l"/>
                      <a:r>
                        <a:rPr lang="en-US" sz="1400" b="1" kern="1200" baseline="0" dirty="0" smtClean="0">
                          <a:solidFill>
                            <a:srgbClr val="009900"/>
                          </a:solidFill>
                          <a:latin typeface="Arial" pitchFamily="34" charset="0"/>
                          <a:ea typeface="+mn-ea"/>
                          <a:cs typeface="Arial" pitchFamily="34" charset="0"/>
                        </a:rPr>
                        <a:t>“High-Resolution Ensemble Forecast”</a:t>
                      </a:r>
                      <a:endParaRPr lang="en-US" sz="1400" b="1" kern="1200" dirty="0">
                        <a:solidFill>
                          <a:srgbClr val="009900"/>
                        </a:solidFill>
                        <a:latin typeface="Arial" pitchFamily="34" charset="0"/>
                        <a:ea typeface="+mn-ea"/>
                        <a:cs typeface="Arial" pitchFamily="34" charset="0"/>
                      </a:endParaRPr>
                    </a:p>
                  </a:txBody>
                  <a:tcPr>
                    <a:solidFill>
                      <a:schemeClr val="bg1"/>
                    </a:solidFill>
                  </a:tcPr>
                </a:tc>
                <a:tc>
                  <a:txBody>
                    <a:bodyPr/>
                    <a:lstStyle/>
                    <a:p>
                      <a:r>
                        <a:rPr lang="en-US" dirty="0" smtClean="0"/>
                        <a:t> </a:t>
                      </a:r>
                      <a:endParaRPr lang="en-US" dirty="0"/>
                    </a:p>
                  </a:txBody>
                  <a:tcPr>
                    <a:solidFill>
                      <a:schemeClr val="bg1"/>
                    </a:solidFill>
                  </a:tcPr>
                </a:tc>
              </a:tr>
              <a:tr h="715453">
                <a:tc>
                  <a:txBody>
                    <a:bodyPr/>
                    <a:lstStyle/>
                    <a:p>
                      <a:pPr algn="l"/>
                      <a:r>
                        <a:rPr lang="en-US" sz="1400" b="1" kern="1200" baseline="0" dirty="0" smtClean="0">
                          <a:solidFill>
                            <a:schemeClr val="tx1"/>
                          </a:solidFill>
                          <a:latin typeface="Arial" pitchFamily="34" charset="0"/>
                          <a:ea typeface="+mn-ea"/>
                          <a:cs typeface="Arial" pitchFamily="34" charset="0"/>
                        </a:rPr>
                        <a:t>26 members</a:t>
                      </a:r>
                    </a:p>
                    <a:p>
                      <a:pPr algn="l"/>
                      <a:r>
                        <a:rPr lang="en-US" sz="1400" b="1" kern="1200" baseline="0" dirty="0" smtClean="0">
                          <a:solidFill>
                            <a:schemeClr val="tx1"/>
                          </a:solidFill>
                          <a:latin typeface="Arial" pitchFamily="34" charset="0"/>
                          <a:ea typeface="+mn-ea"/>
                          <a:cs typeface="Arial" pitchFamily="34" charset="0"/>
                        </a:rPr>
                        <a:t>6 hourly runs to 84-96hr</a:t>
                      </a:r>
                      <a:endParaRPr lang="en-US" sz="1400" b="1" kern="1200" baseline="0" dirty="0">
                        <a:solidFill>
                          <a:schemeClr val="tx1"/>
                        </a:solidFill>
                        <a:latin typeface="Arial" pitchFamily="34" charset="0"/>
                        <a:ea typeface="+mn-ea"/>
                        <a:cs typeface="Arial" pitchFamily="34" charset="0"/>
                      </a:endParaRPr>
                    </a:p>
                  </a:txBody>
                  <a:tcPr>
                    <a:solidFill>
                      <a:schemeClr val="bg1"/>
                    </a:solidFill>
                  </a:tcPr>
                </a:tc>
                <a:tc>
                  <a:txBody>
                    <a:bodyPr/>
                    <a:lstStyle/>
                    <a:p>
                      <a:pPr algn="l"/>
                      <a:r>
                        <a:rPr lang="en-US" sz="1400" b="1" kern="1200" baseline="0" dirty="0" smtClean="0">
                          <a:solidFill>
                            <a:srgbClr val="009900"/>
                          </a:solidFill>
                          <a:latin typeface="Arial" pitchFamily="34" charset="0"/>
                          <a:ea typeface="+mn-ea"/>
                          <a:cs typeface="Arial" pitchFamily="34" charset="0"/>
                        </a:rPr>
                        <a:t>? members </a:t>
                      </a:r>
                    </a:p>
                    <a:p>
                      <a:pPr algn="l"/>
                      <a:r>
                        <a:rPr lang="en-US" sz="1400" b="1" kern="1200" baseline="0" dirty="0" smtClean="0">
                          <a:solidFill>
                            <a:srgbClr val="009900"/>
                          </a:solidFill>
                          <a:latin typeface="Arial" pitchFamily="34" charset="0"/>
                          <a:ea typeface="+mn-ea"/>
                          <a:cs typeface="Arial" pitchFamily="34" charset="0"/>
                        </a:rPr>
                        <a:t>6 hourly extended from 18-24hr to 48-60hr</a:t>
                      </a:r>
                    </a:p>
                  </a:txBody>
                  <a:tcPr>
                    <a:solidFill>
                      <a:schemeClr val="bg1"/>
                    </a:solidFill>
                  </a:tcPr>
                </a:tc>
                <a:tc>
                  <a:txBody>
                    <a:bodyPr/>
                    <a:lstStyle/>
                    <a:p>
                      <a:endParaRPr lang="en-US" sz="1400" b="1" dirty="0">
                        <a:solidFill>
                          <a:srgbClr val="FF0000"/>
                        </a:solidFill>
                      </a:endParaRPr>
                    </a:p>
                  </a:txBody>
                  <a:tcPr>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700" b="1" kern="1200" dirty="0" smtClean="0">
                        <a:solidFill>
                          <a:schemeClr val="tx1"/>
                        </a:solidFill>
                        <a:latin typeface="Arial" pitchFamily="34" charset="0"/>
                        <a:ea typeface="+mn-ea"/>
                        <a:cs typeface="Arial"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700" b="1" kern="1200" dirty="0" smtClean="0">
                        <a:solidFill>
                          <a:srgbClr val="009900"/>
                        </a:solidFill>
                        <a:latin typeface="Arial" pitchFamily="34" charset="0"/>
                        <a:ea typeface="+mn-ea"/>
                        <a:cs typeface="Arial"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700" b="1" kern="1200" dirty="0" smtClean="0">
                        <a:solidFill>
                          <a:srgbClr val="FF0000"/>
                        </a:solidFill>
                        <a:latin typeface="Arial" pitchFamily="34" charset="0"/>
                        <a:ea typeface="+mn-ea"/>
                        <a:cs typeface="Arial" pitchFamily="34" charset="0"/>
                      </a:endParaRPr>
                    </a:p>
                  </a:txBody>
                  <a:tcPr>
                    <a:solidFill>
                      <a:schemeClr val="bg1"/>
                    </a:solidFill>
                  </a:tcPr>
                </a:tc>
              </a:tr>
            </a:tbl>
          </a:graphicData>
        </a:graphic>
      </p:graphicFrame>
      <p:sp>
        <p:nvSpPr>
          <p:cNvPr id="16432" name="Title 1"/>
          <p:cNvSpPr txBox="1">
            <a:spLocks/>
          </p:cNvSpPr>
          <p:nvPr/>
        </p:nvSpPr>
        <p:spPr bwMode="auto">
          <a:xfrm>
            <a:off x="0" y="0"/>
            <a:ext cx="914400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smtClean="0"/>
              <a:t>Future 3-tier regional ensemble system</a:t>
            </a:r>
          </a:p>
          <a:p>
            <a:pPr algn="ctr"/>
            <a:r>
              <a:rPr lang="en-US" sz="2800" b="1" dirty="0" smtClean="0">
                <a:solidFill>
                  <a:srgbClr val="0000FF"/>
                </a:solidFill>
              </a:rPr>
              <a:t>(</a:t>
            </a:r>
            <a:r>
              <a:rPr lang="en-US" sz="2800" b="1" dirty="0" smtClean="0"/>
              <a:t>SREF </a:t>
            </a:r>
            <a:r>
              <a:rPr lang="en-US" sz="2800" b="1" dirty="0" smtClean="0">
                <a:solidFill>
                  <a:srgbClr val="0000FF"/>
                </a:solidFill>
              </a:rPr>
              <a:t>&amp; </a:t>
            </a:r>
            <a:r>
              <a:rPr lang="en-US" sz="2800" b="1" dirty="0" smtClean="0">
                <a:solidFill>
                  <a:srgbClr val="009900"/>
                </a:solidFill>
              </a:rPr>
              <a:t>HREF </a:t>
            </a:r>
            <a:r>
              <a:rPr lang="en-US" sz="2800" b="1" dirty="0" smtClean="0">
                <a:solidFill>
                  <a:srgbClr val="0000FF"/>
                </a:solidFill>
              </a:rPr>
              <a:t>&amp;</a:t>
            </a:r>
            <a:r>
              <a:rPr lang="en-US" sz="2800" b="1" dirty="0" smtClean="0">
                <a:solidFill>
                  <a:srgbClr val="009900"/>
                </a:solidFill>
              </a:rPr>
              <a:t> </a:t>
            </a:r>
            <a:r>
              <a:rPr lang="en-US" sz="2800" b="1" dirty="0" smtClean="0">
                <a:solidFill>
                  <a:srgbClr val="FF0000"/>
                </a:solidFill>
              </a:rPr>
              <a:t>SSEF</a:t>
            </a:r>
            <a:r>
              <a:rPr lang="en-US" sz="2800" b="1" dirty="0" smtClean="0">
                <a:solidFill>
                  <a:srgbClr val="0000FF"/>
                </a:solidFill>
              </a:rPr>
              <a:t>)</a:t>
            </a:r>
          </a:p>
        </p:txBody>
      </p:sp>
      <p:sp>
        <p:nvSpPr>
          <p:cNvPr id="4" name="TextBox 3"/>
          <p:cNvSpPr txBox="1"/>
          <p:nvPr/>
        </p:nvSpPr>
        <p:spPr>
          <a:xfrm>
            <a:off x="6324600" y="4114800"/>
            <a:ext cx="2135521" cy="2169825"/>
          </a:xfrm>
          <a:prstGeom prst="rect">
            <a:avLst/>
          </a:prstGeom>
          <a:noFill/>
        </p:spPr>
        <p:txBody>
          <a:bodyPr wrap="none" rtlCol="0">
            <a:spAutoFit/>
          </a:bodyPr>
          <a:lstStyle/>
          <a:p>
            <a:r>
              <a:rPr lang="en-US" sz="9600" b="1" dirty="0" smtClean="0">
                <a:solidFill>
                  <a:srgbClr val="FF0000"/>
                </a:solidFill>
              </a:rPr>
              <a:t> </a:t>
            </a:r>
            <a:r>
              <a:rPr lang="en-US" sz="11500" b="1" dirty="0" smtClean="0">
                <a:solidFill>
                  <a:srgbClr val="FF0000"/>
                </a:solidFill>
              </a:rPr>
              <a:t>?</a:t>
            </a:r>
            <a:endParaRPr lang="en-US" sz="9600" b="1" dirty="0" smtClean="0">
              <a:solidFill>
                <a:srgbClr val="FF0000"/>
              </a:solidFill>
            </a:endParaRPr>
          </a:p>
          <a:p>
            <a:pPr algn="ctr"/>
            <a:r>
              <a:rPr lang="en-US" sz="2000" b="1" dirty="0" smtClean="0">
                <a:solidFill>
                  <a:srgbClr val="FF0000"/>
                </a:solidFill>
              </a:rPr>
              <a:t>Is there a need?</a:t>
            </a:r>
            <a:endParaRPr lang="en-US" sz="2000" b="1" dirty="0">
              <a:solidFill>
                <a:srgbClr val="FF0000"/>
              </a:solidFill>
            </a:endParaRPr>
          </a:p>
        </p:txBody>
      </p:sp>
      <p:sp>
        <p:nvSpPr>
          <p:cNvPr id="6" name="TextBox 5"/>
          <p:cNvSpPr txBox="1"/>
          <p:nvPr/>
        </p:nvSpPr>
        <p:spPr>
          <a:xfrm>
            <a:off x="-152400" y="2516735"/>
            <a:ext cx="3273653" cy="1877437"/>
          </a:xfrm>
          <a:prstGeom prst="rect">
            <a:avLst/>
          </a:prstGeom>
          <a:noFill/>
        </p:spPr>
        <p:txBody>
          <a:bodyPr wrap="none" rtlCol="0">
            <a:spAutoFit/>
          </a:bodyPr>
          <a:lstStyle/>
          <a:p>
            <a:r>
              <a:rPr lang="en-US" sz="9600" b="1" dirty="0" smtClean="0">
                <a:solidFill>
                  <a:srgbClr val="FF0000"/>
                </a:solidFill>
              </a:rPr>
              <a:t>   ?</a:t>
            </a:r>
          </a:p>
          <a:p>
            <a:pPr algn="ctr"/>
            <a:r>
              <a:rPr lang="en-US" sz="2000" b="1" dirty="0" smtClean="0">
                <a:solidFill>
                  <a:srgbClr val="FF0000"/>
                </a:solidFill>
              </a:rPr>
              <a:t>Is there sufficient need?</a:t>
            </a:r>
            <a:endParaRPr lang="en-US" sz="2000" b="1" dirty="0">
              <a:solidFill>
                <a:srgbClr val="FF0000"/>
              </a:solidFill>
            </a:endParaRPr>
          </a:p>
        </p:txBody>
      </p:sp>
      <p:sp>
        <p:nvSpPr>
          <p:cNvPr id="7" name="TextBox 6"/>
          <p:cNvSpPr txBox="1"/>
          <p:nvPr/>
        </p:nvSpPr>
        <p:spPr>
          <a:xfrm>
            <a:off x="3290777" y="6464592"/>
            <a:ext cx="2562446" cy="338554"/>
          </a:xfrm>
          <a:prstGeom prst="rect">
            <a:avLst/>
          </a:prstGeom>
          <a:noFill/>
        </p:spPr>
        <p:txBody>
          <a:bodyPr wrap="square" rtlCol="0">
            <a:spAutoFit/>
          </a:bodyPr>
          <a:lstStyle/>
          <a:p>
            <a:pPr algn="ctr"/>
            <a:r>
              <a:rPr lang="en-US" sz="1600" dirty="0" smtClean="0"/>
              <a:t>Source: Geoff </a:t>
            </a:r>
            <a:r>
              <a:rPr lang="en-US" sz="1600" dirty="0" err="1" smtClean="0"/>
              <a:t>DiMego</a:t>
            </a:r>
            <a:endParaRPr lang="en-US" sz="1600" dirty="0"/>
          </a:p>
        </p:txBody>
      </p:sp>
      <p:cxnSp>
        <p:nvCxnSpPr>
          <p:cNvPr id="8" name="Straight Connector 7"/>
          <p:cNvCxnSpPr/>
          <p:nvPr/>
        </p:nvCxnSpPr>
        <p:spPr>
          <a:xfrm flipV="1">
            <a:off x="127591" y="1711843"/>
            <a:ext cx="2668772"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70791" y="1715380"/>
            <a:ext cx="2938249"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23235" y="1715380"/>
            <a:ext cx="293824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86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5278" y="2470245"/>
            <a:ext cx="5213444" cy="369332"/>
          </a:xfrm>
          <a:prstGeom prst="rect">
            <a:avLst/>
          </a:prstGeom>
          <a:noFill/>
        </p:spPr>
        <p:txBody>
          <a:bodyPr wrap="square" rtlCol="0">
            <a:spAutoFit/>
          </a:bodyPr>
          <a:lstStyle/>
          <a:p>
            <a:pPr algn="ctr"/>
            <a:r>
              <a:rPr lang="en-US" b="1" dirty="0" smtClean="0">
                <a:solidFill>
                  <a:srgbClr val="FF0000"/>
                </a:solidFill>
              </a:rPr>
              <a:t>Model Evaluation Group (MEG)</a:t>
            </a:r>
            <a:endParaRPr lang="en-US" b="1" dirty="0">
              <a:solidFill>
                <a:srgbClr val="FF0000"/>
              </a:solidFill>
            </a:endParaRPr>
          </a:p>
        </p:txBody>
      </p:sp>
    </p:spTree>
    <p:extLst>
      <p:ext uri="{BB962C8B-B14F-4D97-AF65-F5344CB8AC3E}">
        <p14:creationId xmlns:p14="http://schemas.microsoft.com/office/powerpoint/2010/main" val="1807815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200329"/>
            <a:ext cx="8382000" cy="5715000"/>
          </a:xfrm>
        </p:spPr>
        <p:txBody>
          <a:bodyPr>
            <a:normAutofit/>
          </a:bodyPr>
          <a:lstStyle/>
          <a:p>
            <a:pPr marL="0" indent="0">
              <a:buNone/>
              <a:defRPr/>
            </a:pPr>
            <a:endParaRPr lang="en-US" sz="1000" b="1" dirty="0" smtClean="0">
              <a:solidFill>
                <a:srgbClr val="0000FF"/>
              </a:solidFill>
            </a:endParaRPr>
          </a:p>
          <a:p>
            <a:pPr>
              <a:lnSpc>
                <a:spcPct val="150000"/>
              </a:lnSpc>
              <a:defRPr/>
            </a:pPr>
            <a:r>
              <a:rPr lang="en-US" sz="2000" dirty="0" smtClean="0"/>
              <a:t>Weekly synoptic briefing of model performance </a:t>
            </a:r>
            <a:endParaRPr lang="en-US" sz="2900" dirty="0" smtClean="0"/>
          </a:p>
          <a:p>
            <a:pPr>
              <a:lnSpc>
                <a:spcPct val="150000"/>
              </a:lnSpc>
              <a:defRPr/>
            </a:pPr>
            <a:r>
              <a:rPr lang="en-US" sz="2000" dirty="0" smtClean="0"/>
              <a:t>Organized evaluation of EMC parallels and experiments</a:t>
            </a:r>
            <a:endParaRPr lang="en-US" sz="2900" dirty="0" smtClean="0"/>
          </a:p>
          <a:p>
            <a:pPr>
              <a:lnSpc>
                <a:spcPct val="150000"/>
              </a:lnSpc>
              <a:defRPr/>
            </a:pPr>
            <a:r>
              <a:rPr lang="en-US" sz="2000" dirty="0" smtClean="0"/>
              <a:t>Critical feedback to developers</a:t>
            </a:r>
            <a:endParaRPr lang="en-US" sz="2900" dirty="0" smtClean="0"/>
          </a:p>
          <a:p>
            <a:pPr>
              <a:lnSpc>
                <a:spcPct val="150000"/>
              </a:lnSpc>
              <a:defRPr/>
            </a:pPr>
            <a:r>
              <a:rPr lang="en-US" sz="2000" dirty="0" smtClean="0"/>
              <a:t>Updates users regarding model changes and issues</a:t>
            </a:r>
            <a:endParaRPr lang="en-US" sz="2900" dirty="0" smtClean="0"/>
          </a:p>
          <a:p>
            <a:pPr>
              <a:lnSpc>
                <a:spcPct val="150000"/>
              </a:lnSpc>
              <a:defRPr/>
            </a:pPr>
            <a:r>
              <a:rPr lang="en-US" sz="2000" dirty="0" smtClean="0"/>
              <a:t>Listens to users’ feedback</a:t>
            </a:r>
            <a:endParaRPr lang="en-US" sz="2900" dirty="0" smtClean="0"/>
          </a:p>
          <a:p>
            <a:pPr>
              <a:lnSpc>
                <a:spcPct val="150000"/>
              </a:lnSpc>
              <a:defRPr/>
            </a:pPr>
            <a:r>
              <a:rPr lang="en-US" sz="2000" dirty="0"/>
              <a:t>Rapidly generates critical case studies (e.g. 2012 </a:t>
            </a:r>
            <a:r>
              <a:rPr lang="en-US" sz="2000" dirty="0" smtClean="0"/>
              <a:t>Mid-Atlantic derecho</a:t>
            </a:r>
            <a:r>
              <a:rPr lang="en-US" sz="2000" dirty="0"/>
              <a:t>, </a:t>
            </a:r>
            <a:r>
              <a:rPr lang="en-US" sz="2000" dirty="0" smtClean="0"/>
              <a:t>2013 El Reno tornado/OKC flooding, 2015 </a:t>
            </a:r>
            <a:r>
              <a:rPr lang="en-US" sz="2000" dirty="0"/>
              <a:t>PHL-NYC snow forecast bust, Superstorm Sandy</a:t>
            </a:r>
            <a:r>
              <a:rPr lang="en-US" sz="2000" dirty="0" smtClean="0"/>
              <a:t>….)</a:t>
            </a:r>
            <a:endParaRPr lang="en-US" sz="2000" dirty="0"/>
          </a:p>
        </p:txBody>
      </p:sp>
      <p:sp>
        <p:nvSpPr>
          <p:cNvPr id="5" name="TextBox 4"/>
          <p:cNvSpPr txBox="1"/>
          <p:nvPr/>
        </p:nvSpPr>
        <p:spPr>
          <a:xfrm flipH="1">
            <a:off x="304800" y="0"/>
            <a:ext cx="8686800" cy="1200329"/>
          </a:xfrm>
          <a:prstGeom prst="rect">
            <a:avLst/>
          </a:prstGeom>
          <a:noFill/>
        </p:spPr>
        <p:txBody>
          <a:bodyPr wrap="square" rtlCol="0">
            <a:spAutoFit/>
          </a:bodyPr>
          <a:lstStyle/>
          <a:p>
            <a:pPr algn="ctr"/>
            <a:r>
              <a:rPr lang="en-US" sz="2400" b="1" dirty="0" smtClean="0">
                <a:solidFill>
                  <a:srgbClr val="FF0000"/>
                </a:solidFill>
              </a:rPr>
              <a:t>Model Evaluation Group (MEG)</a:t>
            </a:r>
          </a:p>
          <a:p>
            <a:pPr algn="ctr"/>
            <a:r>
              <a:rPr lang="en-US" sz="2400" b="1" dirty="0" smtClean="0">
                <a:solidFill>
                  <a:srgbClr val="FF0000"/>
                </a:solidFill>
              </a:rPr>
              <a:t> proven entity with 3 years of enhancing communication among EMC and the field</a:t>
            </a:r>
            <a:endParaRPr lang="en-US" sz="2400" b="1" dirty="0">
              <a:solidFill>
                <a:srgbClr val="FF0000"/>
              </a:solidFill>
            </a:endParaRPr>
          </a:p>
        </p:txBody>
      </p:sp>
    </p:spTree>
    <p:extLst>
      <p:ext uri="{BB962C8B-B14F-4D97-AF65-F5344CB8AC3E}">
        <p14:creationId xmlns:p14="http://schemas.microsoft.com/office/powerpoint/2010/main" val="355223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657" y="1286907"/>
            <a:ext cx="89154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In late spring 2012, Geoff Manikin noted late afternoon moist bias in GFS (especially over Midwest)</a:t>
            </a:r>
            <a:endParaRPr lang="en-US" b="1" dirty="0"/>
          </a:p>
          <a:p>
            <a:pPr marL="742950" lvl="1" indent="-285750">
              <a:buFont typeface="Arial" panose="020B0604020202020204" pitchFamily="34" charset="0"/>
              <a:buChar char="•"/>
            </a:pPr>
            <a:r>
              <a:rPr lang="en-US" b="1" dirty="0" smtClean="0">
                <a:solidFill>
                  <a:srgbClr val="0000FF"/>
                </a:solidFill>
              </a:rPr>
              <a:t>Associated cold bias seen in summer—most evident in hot air masses</a:t>
            </a:r>
          </a:p>
          <a:p>
            <a:endParaRPr lang="en-US" b="1" dirty="0" smtClean="0"/>
          </a:p>
          <a:p>
            <a:pPr marL="285750" indent="-285750">
              <a:buFont typeface="Arial" panose="020B0604020202020204" pitchFamily="34" charset="0"/>
              <a:buChar char="•"/>
            </a:pPr>
            <a:r>
              <a:rPr lang="en-US" b="1" dirty="0" smtClean="0"/>
              <a:t>EMC aware of the issue by the time forecasters noticed and implemented correction in late summer 2012</a:t>
            </a:r>
          </a:p>
        </p:txBody>
      </p:sp>
      <p:sp>
        <p:nvSpPr>
          <p:cNvPr id="4" name="TextBox 3"/>
          <p:cNvSpPr txBox="1"/>
          <p:nvPr/>
        </p:nvSpPr>
        <p:spPr>
          <a:xfrm>
            <a:off x="300250" y="477896"/>
            <a:ext cx="1869743"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FF0000"/>
                </a:solidFill>
              </a:rPr>
              <a:t>2012:</a:t>
            </a:r>
            <a:endParaRPr lang="en-US" b="1" dirty="0">
              <a:solidFill>
                <a:srgbClr val="FF0000"/>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134" r="1782"/>
          <a:stretch/>
        </p:blipFill>
        <p:spPr bwMode="auto">
          <a:xfrm>
            <a:off x="1406683" y="3828260"/>
            <a:ext cx="6477347" cy="252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06655" y="3449183"/>
            <a:ext cx="3594895" cy="307777"/>
          </a:xfrm>
          <a:prstGeom prst="rect">
            <a:avLst/>
          </a:prstGeom>
          <a:noFill/>
        </p:spPr>
        <p:txBody>
          <a:bodyPr wrap="none" rtlCol="0">
            <a:spAutoFit/>
          </a:bodyPr>
          <a:lstStyle/>
          <a:p>
            <a:pPr algn="ctr"/>
            <a:r>
              <a:rPr lang="en-US" sz="1400" dirty="0" smtClean="0"/>
              <a:t>Dashed: 12-h model forecasts , Solid: observed</a:t>
            </a:r>
            <a:endParaRPr lang="en-US" sz="1400" dirty="0"/>
          </a:p>
        </p:txBody>
      </p:sp>
    </p:spTree>
    <p:extLst>
      <p:ext uri="{BB962C8B-B14F-4D97-AF65-F5344CB8AC3E}">
        <p14:creationId xmlns:p14="http://schemas.microsoft.com/office/powerpoint/2010/main" val="155250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69670" y="23918882"/>
            <a:ext cx="15230349" cy="3970318"/>
          </a:xfrm>
          <a:prstGeom prst="rect">
            <a:avLst/>
          </a:prstGeom>
          <a:noFill/>
        </p:spPr>
        <p:txBody>
          <a:bodyPr wrap="square" rtlCol="0">
            <a:spAutoFit/>
          </a:bodyPr>
          <a:lstStyle/>
          <a:p>
            <a:pPr algn="ctr"/>
            <a:r>
              <a:rPr lang="en-US" sz="3600" b="1" i="1" dirty="0" smtClean="0">
                <a:solidFill>
                  <a:srgbClr val="0000FF"/>
                </a:solidFill>
                <a:latin typeface="+mj-lt"/>
              </a:rPr>
              <a:t>Last year an EMC model evaluation group was formed; weekly EMC synoptic evaluations are held. </a:t>
            </a:r>
            <a:r>
              <a:rPr lang="en-US" sz="3600" b="1" i="1" dirty="0" smtClean="0">
                <a:solidFill>
                  <a:srgbClr val="0000FF"/>
                </a:solidFill>
                <a:latin typeface="+mj-lt"/>
                <a:ea typeface="ＭＳ Ｐゴシック" pitchFamily="34" charset="-128"/>
              </a:rPr>
              <a:t>The group noted a late afternoon moist bias in the GFS (especially over the mid west US); an associated cold bias became evident as summer arrived since the problem was most evident in hot air masses.  EMC was aware of issue by the time forecasters noticed it and were able to implement a correction in early September.</a:t>
            </a:r>
          </a:p>
          <a:p>
            <a:endParaRPr lang="en-US" sz="3600" b="1" i="1" dirty="0">
              <a:solidFill>
                <a:srgbClr val="0000FF"/>
              </a:solidFill>
            </a:endParaRPr>
          </a:p>
        </p:txBody>
      </p:sp>
      <p:sp>
        <p:nvSpPr>
          <p:cNvPr id="4" name="TextBox 3"/>
          <p:cNvSpPr txBox="1"/>
          <p:nvPr/>
        </p:nvSpPr>
        <p:spPr>
          <a:xfrm>
            <a:off x="16669670" y="39235082"/>
            <a:ext cx="15230349" cy="3970318"/>
          </a:xfrm>
          <a:prstGeom prst="rect">
            <a:avLst/>
          </a:prstGeom>
          <a:noFill/>
        </p:spPr>
        <p:txBody>
          <a:bodyPr wrap="square" rtlCol="0">
            <a:spAutoFit/>
          </a:bodyPr>
          <a:lstStyle/>
          <a:p>
            <a:pPr algn="ctr"/>
            <a:r>
              <a:rPr lang="en-US" sz="3600" b="1" i="1" dirty="0" smtClean="0">
                <a:solidFill>
                  <a:srgbClr val="0000FF"/>
                </a:solidFill>
                <a:latin typeface="+mj-lt"/>
              </a:rPr>
              <a:t>Last year an EMC model evaluation group was formed; weekly EMC synoptic evaluations are held. </a:t>
            </a:r>
            <a:r>
              <a:rPr lang="en-US" sz="3600" b="1" i="1" dirty="0" smtClean="0">
                <a:solidFill>
                  <a:srgbClr val="0000FF"/>
                </a:solidFill>
                <a:latin typeface="+mj-lt"/>
                <a:ea typeface="ＭＳ Ｐゴシック" pitchFamily="34" charset="-128"/>
              </a:rPr>
              <a:t>The group noted a late afternoon moist bias in the GFS (especially over the mid west US); an associated cold bias became evident as summer arrived since the problem was most evident in hot air masses.  EMC was aware of issue by the time forecasters noticed it and were able to implement a correction in early September.</a:t>
            </a:r>
          </a:p>
          <a:p>
            <a:endParaRPr lang="en-US" sz="3600" b="1" i="1" dirty="0">
              <a:solidFill>
                <a:srgbClr val="0000FF"/>
              </a:solidFill>
            </a:endParaRPr>
          </a:p>
        </p:txBody>
      </p:sp>
      <p:sp>
        <p:nvSpPr>
          <p:cNvPr id="9" name="TextBox 8"/>
          <p:cNvSpPr txBox="1"/>
          <p:nvPr/>
        </p:nvSpPr>
        <p:spPr>
          <a:xfrm>
            <a:off x="300251" y="1234925"/>
            <a:ext cx="8543498"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Pronounced warm/dry bias in the GFS noticed and brought to EMC’s attention by many users</a:t>
            </a:r>
          </a:p>
        </p:txBody>
      </p:sp>
      <p:sp>
        <p:nvSpPr>
          <p:cNvPr id="11" name="Rectangle 2"/>
          <p:cNvSpPr>
            <a:spLocks noChangeArrowheads="1"/>
          </p:cNvSpPr>
          <p:nvPr/>
        </p:nvSpPr>
        <p:spPr bwMode="auto">
          <a:xfrm>
            <a:off x="979285" y="5292025"/>
            <a:ext cx="3773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dirty="0" err="1">
                <a:solidFill>
                  <a:srgbClr val="0000FF"/>
                </a:solidFill>
                <a:latin typeface="+mn-lt"/>
                <a:cs typeface="Times New Roman" panose="02020603050405020304" pitchFamily="18" charset="0"/>
              </a:rPr>
              <a:t>rsmin</a:t>
            </a:r>
            <a:r>
              <a:rPr lang="en-US" altLang="en-US" dirty="0">
                <a:solidFill>
                  <a:srgbClr val="0000FF"/>
                </a:solidFill>
                <a:latin typeface="+mn-lt"/>
                <a:cs typeface="Times New Roman" panose="02020603050405020304" pitchFamily="18" charset="0"/>
              </a:rPr>
              <a:t> for grassland from 45 to 20</a:t>
            </a:r>
          </a:p>
          <a:p>
            <a:pPr>
              <a:buFont typeface="Arial" panose="020B0604020202020204" pitchFamily="34" charset="0"/>
              <a:buChar char="•"/>
            </a:pPr>
            <a:r>
              <a:rPr lang="en-US" altLang="en-US" dirty="0" err="1">
                <a:solidFill>
                  <a:srgbClr val="0000FF"/>
                </a:solidFill>
                <a:latin typeface="+mn-lt"/>
                <a:cs typeface="Times New Roman" panose="02020603050405020304" pitchFamily="18" charset="0"/>
              </a:rPr>
              <a:t>rsmin</a:t>
            </a:r>
            <a:r>
              <a:rPr lang="en-US" altLang="en-US" dirty="0">
                <a:solidFill>
                  <a:srgbClr val="0000FF"/>
                </a:solidFill>
                <a:latin typeface="+mn-lt"/>
                <a:cs typeface="Times New Roman" panose="02020603050405020304" pitchFamily="18" charset="0"/>
              </a:rPr>
              <a:t> for cropland from 45 to 20</a:t>
            </a:r>
          </a:p>
          <a:p>
            <a:pPr>
              <a:buFont typeface="Arial" panose="020B0604020202020204" pitchFamily="34" charset="0"/>
              <a:buChar char="•"/>
            </a:pPr>
            <a:r>
              <a:rPr lang="en-US" altLang="en-US" dirty="0">
                <a:solidFill>
                  <a:srgbClr val="0000FF"/>
                </a:solidFill>
                <a:latin typeface="+mn-lt"/>
                <a:cs typeface="Times New Roman" panose="02020603050405020304" pitchFamily="18" charset="0"/>
              </a:rPr>
              <a:t>roughness length for cropland from 3.5cm to 12.5cm  </a:t>
            </a:r>
          </a:p>
        </p:txBody>
      </p:sp>
      <p:pic>
        <p:nvPicPr>
          <p:cNvPr id="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9432" y="1881256"/>
            <a:ext cx="4925136" cy="295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0251" y="4908117"/>
            <a:ext cx="8543498" cy="646331"/>
          </a:xfrm>
          <a:prstGeom prst="rect">
            <a:avLst/>
          </a:prstGeom>
        </p:spPr>
        <p:txBody>
          <a:bodyPr wrap="square">
            <a:spAutoFit/>
          </a:bodyPr>
          <a:lstStyle/>
          <a:p>
            <a:pPr marL="285750" indent="-285750">
              <a:buFont typeface="Arial" panose="020B0604020202020204" pitchFamily="34" charset="0"/>
              <a:buChar char="•"/>
            </a:pPr>
            <a:r>
              <a:rPr lang="en-US" b="1" dirty="0"/>
              <a:t>Land surface team responded quickly with tests changing land surface parameters:</a:t>
            </a:r>
          </a:p>
          <a:p>
            <a:endParaRPr lang="en-US" b="1" dirty="0"/>
          </a:p>
        </p:txBody>
      </p:sp>
      <p:sp>
        <p:nvSpPr>
          <p:cNvPr id="15" name="TextBox 14"/>
          <p:cNvSpPr txBox="1"/>
          <p:nvPr/>
        </p:nvSpPr>
        <p:spPr>
          <a:xfrm>
            <a:off x="300250" y="477896"/>
            <a:ext cx="1869743" cy="369332"/>
          </a:xfrm>
          <a:prstGeom prst="rect">
            <a:avLst/>
          </a:prstGeom>
          <a:solidFill>
            <a:schemeClr val="bg1"/>
          </a:solidFill>
          <a:ln>
            <a:solidFill>
              <a:schemeClr val="tx1"/>
            </a:solidFill>
          </a:ln>
        </p:spPr>
        <p:txBody>
          <a:bodyPr wrap="square" rtlCol="0">
            <a:spAutoFit/>
          </a:bodyPr>
          <a:lstStyle/>
          <a:p>
            <a:pPr algn="ctr"/>
            <a:r>
              <a:rPr lang="en-US" b="1" dirty="0" smtClean="0">
                <a:solidFill>
                  <a:srgbClr val="FF0000"/>
                </a:solidFill>
              </a:rPr>
              <a:t>This summer:</a:t>
            </a:r>
            <a:endParaRPr lang="en-US" b="1" dirty="0">
              <a:solidFill>
                <a:srgbClr val="FF0000"/>
              </a:solidFill>
            </a:endParaRPr>
          </a:p>
        </p:txBody>
      </p:sp>
    </p:spTree>
    <p:extLst>
      <p:ext uri="{BB962C8B-B14F-4D97-AF65-F5344CB8AC3E}">
        <p14:creationId xmlns:p14="http://schemas.microsoft.com/office/powerpoint/2010/main" val="397547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8541" r="91054" b="30856"/>
          <a:stretch/>
        </p:blipFill>
        <p:spPr>
          <a:xfrm>
            <a:off x="0" y="1957348"/>
            <a:ext cx="577447" cy="2784561"/>
          </a:xfrm>
          <a:prstGeom prst="rect">
            <a:avLst/>
          </a:prstGeom>
        </p:spPr>
      </p:pic>
      <p:pic>
        <p:nvPicPr>
          <p:cNvPr id="3" name="Picture 2"/>
          <p:cNvPicPr>
            <a:picLocks noChangeAspect="1"/>
          </p:cNvPicPr>
          <p:nvPr/>
        </p:nvPicPr>
        <p:blipFill rotWithShape="1">
          <a:blip r:embed="rId4"/>
          <a:srcRect t="7985" b="7071"/>
          <a:stretch/>
        </p:blipFill>
        <p:spPr>
          <a:xfrm>
            <a:off x="4215384" y="927355"/>
            <a:ext cx="4800600" cy="4621517"/>
          </a:xfrm>
          <a:prstGeom prst="rect">
            <a:avLst/>
          </a:prstGeom>
        </p:spPr>
      </p:pic>
      <p:pic>
        <p:nvPicPr>
          <p:cNvPr id="4" name="Picture 3"/>
          <p:cNvPicPr>
            <a:picLocks noChangeAspect="1"/>
          </p:cNvPicPr>
          <p:nvPr/>
        </p:nvPicPr>
        <p:blipFill rotWithShape="1">
          <a:blip r:embed="rId5"/>
          <a:srcRect l="22485" r="23176"/>
          <a:stretch/>
        </p:blipFill>
        <p:spPr>
          <a:xfrm>
            <a:off x="577446" y="-1"/>
            <a:ext cx="3507288" cy="6858000"/>
          </a:xfrm>
          <a:prstGeom prst="rect">
            <a:avLst/>
          </a:prstGeom>
        </p:spPr>
      </p:pic>
      <p:sp>
        <p:nvSpPr>
          <p:cNvPr id="5" name="Rectangle 4"/>
          <p:cNvSpPr/>
          <p:nvPr/>
        </p:nvSpPr>
        <p:spPr>
          <a:xfrm>
            <a:off x="4741661" y="262142"/>
            <a:ext cx="3518399" cy="369332"/>
          </a:xfrm>
          <a:prstGeom prst="rect">
            <a:avLst/>
          </a:prstGeom>
        </p:spPr>
        <p:txBody>
          <a:bodyPr wrap="none">
            <a:spAutoFit/>
          </a:bodyPr>
          <a:lstStyle/>
          <a:p>
            <a:r>
              <a:rPr lang="en-US" b="1" dirty="0" smtClean="0">
                <a:solidFill>
                  <a:srgbClr val="FF0000"/>
                </a:solidFill>
              </a:rPr>
              <a:t>2m T 24-hr forecasts valid 00z 8/16</a:t>
            </a:r>
          </a:p>
        </p:txBody>
      </p:sp>
      <p:sp>
        <p:nvSpPr>
          <p:cNvPr id="7" name="TextBox 6"/>
          <p:cNvSpPr txBox="1"/>
          <p:nvPr/>
        </p:nvSpPr>
        <p:spPr>
          <a:xfrm>
            <a:off x="5100314" y="6071116"/>
            <a:ext cx="3030739" cy="369332"/>
          </a:xfrm>
          <a:prstGeom prst="rect">
            <a:avLst/>
          </a:prstGeom>
          <a:noFill/>
        </p:spPr>
        <p:txBody>
          <a:bodyPr wrap="square" rtlCol="0">
            <a:spAutoFit/>
          </a:bodyPr>
          <a:lstStyle/>
          <a:p>
            <a:r>
              <a:rPr lang="en-US" dirty="0" smtClean="0"/>
              <a:t>Temperature decrease in tests</a:t>
            </a:r>
            <a:endParaRPr lang="en-US" dirty="0"/>
          </a:p>
        </p:txBody>
      </p:sp>
    </p:spTree>
    <p:extLst>
      <p:ext uri="{BB962C8B-B14F-4D97-AF65-F5344CB8AC3E}">
        <p14:creationId xmlns:p14="http://schemas.microsoft.com/office/powerpoint/2010/main" val="9659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2908" y="827183"/>
            <a:ext cx="4795825" cy="4795825"/>
          </a:xfrm>
          <a:prstGeom prst="rect">
            <a:avLst/>
          </a:prstGeom>
        </p:spPr>
      </p:pic>
      <p:pic>
        <p:nvPicPr>
          <p:cNvPr id="3" name="Picture 2"/>
          <p:cNvPicPr>
            <a:picLocks noChangeAspect="1"/>
          </p:cNvPicPr>
          <p:nvPr/>
        </p:nvPicPr>
        <p:blipFill rotWithShape="1">
          <a:blip r:embed="rId3"/>
          <a:srcRect l="22305" r="22635"/>
          <a:stretch/>
        </p:blipFill>
        <p:spPr>
          <a:xfrm>
            <a:off x="576072" y="0"/>
            <a:ext cx="3553896" cy="6858000"/>
          </a:xfrm>
          <a:prstGeom prst="rect">
            <a:avLst/>
          </a:prstGeom>
        </p:spPr>
      </p:pic>
      <p:pic>
        <p:nvPicPr>
          <p:cNvPr id="4" name="Picture 3"/>
          <p:cNvPicPr>
            <a:picLocks noChangeAspect="1"/>
          </p:cNvPicPr>
          <p:nvPr/>
        </p:nvPicPr>
        <p:blipFill rotWithShape="1">
          <a:blip r:embed="rId4"/>
          <a:srcRect l="1906" t="28541" r="88166" b="30516"/>
          <a:stretch/>
        </p:blipFill>
        <p:spPr>
          <a:xfrm>
            <a:off x="0" y="1957348"/>
            <a:ext cx="640866" cy="2807862"/>
          </a:xfrm>
          <a:prstGeom prst="rect">
            <a:avLst/>
          </a:prstGeom>
        </p:spPr>
      </p:pic>
      <p:sp>
        <p:nvSpPr>
          <p:cNvPr id="7" name="Rectangle 6"/>
          <p:cNvSpPr/>
          <p:nvPr/>
        </p:nvSpPr>
        <p:spPr>
          <a:xfrm>
            <a:off x="4741661" y="262142"/>
            <a:ext cx="3625160" cy="369332"/>
          </a:xfrm>
          <a:prstGeom prst="rect">
            <a:avLst/>
          </a:prstGeom>
        </p:spPr>
        <p:txBody>
          <a:bodyPr wrap="none">
            <a:spAutoFit/>
          </a:bodyPr>
          <a:lstStyle/>
          <a:p>
            <a:r>
              <a:rPr lang="en-US" b="1" dirty="0" smtClean="0">
                <a:solidFill>
                  <a:srgbClr val="FF0000"/>
                </a:solidFill>
              </a:rPr>
              <a:t>2m Td 24-hr forecasts valid 00z 8/16</a:t>
            </a:r>
          </a:p>
        </p:txBody>
      </p:sp>
      <p:sp>
        <p:nvSpPr>
          <p:cNvPr id="8" name="TextBox 7"/>
          <p:cNvSpPr txBox="1"/>
          <p:nvPr/>
        </p:nvSpPr>
        <p:spPr>
          <a:xfrm>
            <a:off x="5100314" y="6071116"/>
            <a:ext cx="3030739" cy="369332"/>
          </a:xfrm>
          <a:prstGeom prst="rect">
            <a:avLst/>
          </a:prstGeom>
          <a:noFill/>
        </p:spPr>
        <p:txBody>
          <a:bodyPr wrap="square" rtlCol="0">
            <a:spAutoFit/>
          </a:bodyPr>
          <a:lstStyle/>
          <a:p>
            <a:r>
              <a:rPr lang="en-US" dirty="0" smtClean="0"/>
              <a:t>Dew point increase in tests</a:t>
            </a:r>
            <a:endParaRPr lang="en-US" dirty="0"/>
          </a:p>
        </p:txBody>
      </p:sp>
    </p:spTree>
    <p:extLst>
      <p:ext uri="{BB962C8B-B14F-4D97-AF65-F5344CB8AC3E}">
        <p14:creationId xmlns:p14="http://schemas.microsoft.com/office/powerpoint/2010/main" val="325369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940"/>
          <a:stretch/>
        </p:blipFill>
        <p:spPr>
          <a:xfrm>
            <a:off x="4566232" y="3540908"/>
            <a:ext cx="3658297" cy="2899056"/>
          </a:xfrm>
          <a:prstGeom prst="rect">
            <a:avLst/>
          </a:prstGeom>
        </p:spPr>
      </p:pic>
      <p:pic>
        <p:nvPicPr>
          <p:cNvPr id="3" name="Picture 2"/>
          <p:cNvPicPr>
            <a:picLocks noChangeAspect="1"/>
          </p:cNvPicPr>
          <p:nvPr/>
        </p:nvPicPr>
        <p:blipFill rotWithShape="1">
          <a:blip r:embed="rId3"/>
          <a:srcRect t="28371" r="88887" b="30686"/>
          <a:stretch/>
        </p:blipFill>
        <p:spPr>
          <a:xfrm>
            <a:off x="303456" y="1945697"/>
            <a:ext cx="717273" cy="2807864"/>
          </a:xfrm>
          <a:prstGeom prst="rect">
            <a:avLst/>
          </a:prstGeom>
        </p:spPr>
      </p:pic>
      <p:pic>
        <p:nvPicPr>
          <p:cNvPr id="4" name="Picture 3"/>
          <p:cNvPicPr>
            <a:picLocks noChangeAspect="1"/>
          </p:cNvPicPr>
          <p:nvPr/>
        </p:nvPicPr>
        <p:blipFill rotWithShape="1">
          <a:blip r:embed="rId4"/>
          <a:srcRect l="22666" r="22996"/>
          <a:stretch/>
        </p:blipFill>
        <p:spPr>
          <a:xfrm>
            <a:off x="1020729" y="824551"/>
            <a:ext cx="2808158" cy="5432714"/>
          </a:xfrm>
          <a:prstGeom prst="rect">
            <a:avLst/>
          </a:prstGeom>
        </p:spPr>
      </p:pic>
      <p:sp>
        <p:nvSpPr>
          <p:cNvPr id="5" name="Rectangle 4"/>
          <p:cNvSpPr/>
          <p:nvPr/>
        </p:nvSpPr>
        <p:spPr>
          <a:xfrm>
            <a:off x="927057" y="224638"/>
            <a:ext cx="3056414" cy="369332"/>
          </a:xfrm>
          <a:prstGeom prst="rect">
            <a:avLst/>
          </a:prstGeom>
        </p:spPr>
        <p:txBody>
          <a:bodyPr wrap="none">
            <a:spAutoFit/>
          </a:bodyPr>
          <a:lstStyle/>
          <a:p>
            <a:r>
              <a:rPr lang="en-US" b="1" dirty="0" smtClean="0">
                <a:solidFill>
                  <a:srgbClr val="FF0000"/>
                </a:solidFill>
              </a:rPr>
              <a:t>Surface CAPE </a:t>
            </a:r>
            <a:r>
              <a:rPr lang="en-US" b="1" dirty="0">
                <a:solidFill>
                  <a:srgbClr val="FF0000"/>
                </a:solidFill>
              </a:rPr>
              <a:t>forecasts </a:t>
            </a:r>
            <a:r>
              <a:rPr lang="en-US" b="1" dirty="0" smtClean="0">
                <a:solidFill>
                  <a:srgbClr val="FF0000"/>
                </a:solidFill>
              </a:rPr>
              <a:t>(J </a:t>
            </a:r>
            <a:r>
              <a:rPr lang="en-US" b="1" dirty="0">
                <a:solidFill>
                  <a:srgbClr val="FF0000"/>
                </a:solidFill>
              </a:rPr>
              <a:t>kg</a:t>
            </a:r>
            <a:r>
              <a:rPr lang="en-US" b="1" baseline="30000" dirty="0">
                <a:solidFill>
                  <a:srgbClr val="FF0000"/>
                </a:solidFill>
              </a:rPr>
              <a:t>−</a:t>
            </a:r>
            <a:r>
              <a:rPr lang="en-US" b="1" baseline="30000" dirty="0" smtClean="0">
                <a:solidFill>
                  <a:srgbClr val="FF0000"/>
                </a:solidFill>
              </a:rPr>
              <a:t>1</a:t>
            </a:r>
            <a:r>
              <a:rPr lang="en-US" b="1" dirty="0" smtClean="0">
                <a:solidFill>
                  <a:srgbClr val="FF0000"/>
                </a:solidFill>
              </a:rPr>
              <a:t>)</a:t>
            </a:r>
            <a:endParaRPr lang="en-US" b="1" dirty="0">
              <a:solidFill>
                <a:srgbClr val="FF000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588" y="517937"/>
            <a:ext cx="2899586" cy="2855519"/>
          </a:xfrm>
          <a:prstGeom prst="rect">
            <a:avLst/>
          </a:prstGeom>
        </p:spPr>
      </p:pic>
      <p:sp>
        <p:nvSpPr>
          <p:cNvPr id="8" name="TextBox 7"/>
          <p:cNvSpPr txBox="1"/>
          <p:nvPr/>
        </p:nvSpPr>
        <p:spPr>
          <a:xfrm>
            <a:off x="2429616" y="886850"/>
            <a:ext cx="1347742" cy="276999"/>
          </a:xfrm>
          <a:prstGeom prst="rect">
            <a:avLst/>
          </a:prstGeom>
          <a:solidFill>
            <a:schemeClr val="bg1"/>
          </a:solidFill>
          <a:ln>
            <a:solidFill>
              <a:schemeClr val="tx1"/>
            </a:solidFill>
          </a:ln>
        </p:spPr>
        <p:txBody>
          <a:bodyPr wrap="square" rtlCol="0">
            <a:spAutoFit/>
          </a:bodyPr>
          <a:lstStyle/>
          <a:p>
            <a:pPr algn="ctr"/>
            <a:r>
              <a:rPr lang="en-US" sz="1200" dirty="0" smtClean="0"/>
              <a:t>Operational GFS</a:t>
            </a:r>
            <a:endParaRPr lang="en-US" sz="1200" dirty="0"/>
          </a:p>
        </p:txBody>
      </p:sp>
      <p:sp>
        <p:nvSpPr>
          <p:cNvPr id="9" name="TextBox 8"/>
          <p:cNvSpPr txBox="1"/>
          <p:nvPr/>
        </p:nvSpPr>
        <p:spPr>
          <a:xfrm>
            <a:off x="2609687" y="3649100"/>
            <a:ext cx="1181100" cy="276999"/>
          </a:xfrm>
          <a:prstGeom prst="rect">
            <a:avLst/>
          </a:prstGeom>
          <a:solidFill>
            <a:schemeClr val="bg1"/>
          </a:solidFill>
          <a:ln>
            <a:solidFill>
              <a:schemeClr val="tx1"/>
            </a:solidFill>
          </a:ln>
        </p:spPr>
        <p:txBody>
          <a:bodyPr wrap="square" rtlCol="0">
            <a:spAutoFit/>
          </a:bodyPr>
          <a:lstStyle/>
          <a:p>
            <a:pPr algn="ctr"/>
            <a:r>
              <a:rPr lang="en-US" sz="1200" dirty="0" smtClean="0"/>
              <a:t>Test GFS</a:t>
            </a:r>
            <a:endParaRPr lang="en-US" sz="1200" dirty="0"/>
          </a:p>
        </p:txBody>
      </p:sp>
      <p:sp>
        <p:nvSpPr>
          <p:cNvPr id="10" name="TextBox 9"/>
          <p:cNvSpPr txBox="1"/>
          <p:nvPr/>
        </p:nvSpPr>
        <p:spPr>
          <a:xfrm>
            <a:off x="6645024" y="525151"/>
            <a:ext cx="1181100" cy="276999"/>
          </a:xfrm>
          <a:prstGeom prst="rect">
            <a:avLst/>
          </a:prstGeom>
          <a:solidFill>
            <a:schemeClr val="bg1"/>
          </a:solidFill>
          <a:ln>
            <a:solidFill>
              <a:schemeClr val="tx1"/>
            </a:solidFill>
          </a:ln>
        </p:spPr>
        <p:txBody>
          <a:bodyPr wrap="square" rtlCol="0">
            <a:spAutoFit/>
          </a:bodyPr>
          <a:lstStyle/>
          <a:p>
            <a:pPr algn="ctr"/>
            <a:r>
              <a:rPr lang="en-US" sz="1200" dirty="0" smtClean="0"/>
              <a:t>NAM</a:t>
            </a:r>
            <a:endParaRPr lang="en-US" sz="1200" dirty="0"/>
          </a:p>
        </p:txBody>
      </p:sp>
      <p:sp>
        <p:nvSpPr>
          <p:cNvPr id="11" name="TextBox 10"/>
          <p:cNvSpPr txBox="1"/>
          <p:nvPr/>
        </p:nvSpPr>
        <p:spPr>
          <a:xfrm>
            <a:off x="6986279" y="3907049"/>
            <a:ext cx="1181100" cy="276999"/>
          </a:xfrm>
          <a:prstGeom prst="rect">
            <a:avLst/>
          </a:prstGeom>
          <a:solidFill>
            <a:schemeClr val="bg1"/>
          </a:solidFill>
          <a:ln>
            <a:solidFill>
              <a:schemeClr val="tx1"/>
            </a:solidFill>
          </a:ln>
        </p:spPr>
        <p:txBody>
          <a:bodyPr wrap="square" rtlCol="0">
            <a:spAutoFit/>
          </a:bodyPr>
          <a:lstStyle/>
          <a:p>
            <a:pPr algn="ctr"/>
            <a:r>
              <a:rPr lang="en-US" sz="1200" dirty="0" smtClean="0"/>
              <a:t>RAP analysis</a:t>
            </a:r>
            <a:endParaRPr lang="en-US" sz="1200" dirty="0"/>
          </a:p>
        </p:txBody>
      </p:sp>
      <p:sp>
        <p:nvSpPr>
          <p:cNvPr id="12" name="TextBox 11"/>
          <p:cNvSpPr txBox="1"/>
          <p:nvPr/>
        </p:nvSpPr>
        <p:spPr>
          <a:xfrm>
            <a:off x="760048" y="6344241"/>
            <a:ext cx="3325064" cy="369332"/>
          </a:xfrm>
          <a:prstGeom prst="rect">
            <a:avLst/>
          </a:prstGeom>
          <a:noFill/>
        </p:spPr>
        <p:txBody>
          <a:bodyPr wrap="square" rtlCol="0">
            <a:spAutoFit/>
          </a:bodyPr>
          <a:lstStyle/>
          <a:p>
            <a:pPr algn="ctr"/>
            <a:r>
              <a:rPr lang="en-US" dirty="0" smtClean="0"/>
              <a:t>Marginal CAPE increase in tests</a:t>
            </a:r>
            <a:endParaRPr lang="en-US" dirty="0"/>
          </a:p>
        </p:txBody>
      </p:sp>
    </p:spTree>
    <p:extLst>
      <p:ext uri="{BB962C8B-B14F-4D97-AF65-F5344CB8AC3E}">
        <p14:creationId xmlns:p14="http://schemas.microsoft.com/office/powerpoint/2010/main" val="162146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0921"/>
          <a:stretch/>
        </p:blipFill>
        <p:spPr>
          <a:xfrm>
            <a:off x="605053" y="64912"/>
            <a:ext cx="3925340" cy="5956561"/>
          </a:xfrm>
          <a:prstGeom prst="rect">
            <a:avLst/>
          </a:prstGeom>
        </p:spPr>
      </p:pic>
      <p:pic>
        <p:nvPicPr>
          <p:cNvPr id="3" name="Picture 2"/>
          <p:cNvPicPr>
            <a:picLocks noChangeAspect="1"/>
          </p:cNvPicPr>
          <p:nvPr/>
        </p:nvPicPr>
        <p:blipFill rotWithShape="1">
          <a:blip r:embed="rId3"/>
          <a:srcRect t="18347" r="11665" b="17775"/>
          <a:stretch/>
        </p:blipFill>
        <p:spPr>
          <a:xfrm>
            <a:off x="4788714" y="3227859"/>
            <a:ext cx="4205161" cy="3040880"/>
          </a:xfrm>
          <a:prstGeom prst="rect">
            <a:avLst/>
          </a:prstGeom>
        </p:spPr>
      </p:pic>
      <p:pic>
        <p:nvPicPr>
          <p:cNvPr id="4" name="Picture 3"/>
          <p:cNvPicPr>
            <a:picLocks noChangeAspect="1"/>
          </p:cNvPicPr>
          <p:nvPr/>
        </p:nvPicPr>
        <p:blipFill>
          <a:blip r:embed="rId4"/>
          <a:stretch>
            <a:fillRect/>
          </a:stretch>
        </p:blipFill>
        <p:spPr>
          <a:xfrm>
            <a:off x="4788714" y="159909"/>
            <a:ext cx="3857690" cy="2764995"/>
          </a:xfrm>
          <a:prstGeom prst="rect">
            <a:avLst/>
          </a:prstGeom>
        </p:spPr>
      </p:pic>
      <p:sp>
        <p:nvSpPr>
          <p:cNvPr id="6" name="Oval 5"/>
          <p:cNvSpPr/>
          <p:nvPr/>
        </p:nvSpPr>
        <p:spPr>
          <a:xfrm>
            <a:off x="7420278" y="4963326"/>
            <a:ext cx="498763" cy="477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20278" y="4367550"/>
            <a:ext cx="1670827" cy="276999"/>
          </a:xfrm>
          <a:prstGeom prst="rect">
            <a:avLst/>
          </a:prstGeom>
          <a:solidFill>
            <a:schemeClr val="bg1"/>
          </a:solidFill>
          <a:ln>
            <a:solidFill>
              <a:schemeClr val="tx1"/>
            </a:solidFill>
          </a:ln>
        </p:spPr>
        <p:txBody>
          <a:bodyPr wrap="square" rtlCol="0">
            <a:spAutoFit/>
          </a:bodyPr>
          <a:lstStyle/>
          <a:p>
            <a:pPr algn="ctr"/>
            <a:r>
              <a:rPr lang="en-US" sz="1200" dirty="0"/>
              <a:t>c</a:t>
            </a:r>
            <a:r>
              <a:rPr lang="en-US" sz="1200" dirty="0" smtClean="0"/>
              <a:t>apping inversion</a:t>
            </a:r>
            <a:endParaRPr lang="en-US" sz="1200" dirty="0"/>
          </a:p>
        </p:txBody>
      </p:sp>
      <p:cxnSp>
        <p:nvCxnSpPr>
          <p:cNvPr id="8" name="Straight Arrow Connector 7"/>
          <p:cNvCxnSpPr/>
          <p:nvPr/>
        </p:nvCxnSpPr>
        <p:spPr>
          <a:xfrm flipH="1">
            <a:off x="7785692" y="4644549"/>
            <a:ext cx="554786" cy="5138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62555" y="3564607"/>
            <a:ext cx="1124793" cy="276999"/>
          </a:xfrm>
          <a:prstGeom prst="rect">
            <a:avLst/>
          </a:prstGeom>
          <a:solidFill>
            <a:schemeClr val="bg1"/>
          </a:solidFill>
          <a:ln>
            <a:solidFill>
              <a:schemeClr val="tx1"/>
            </a:solidFill>
          </a:ln>
        </p:spPr>
        <p:txBody>
          <a:bodyPr wrap="square" rtlCol="0">
            <a:spAutoFit/>
          </a:bodyPr>
          <a:lstStyle/>
          <a:p>
            <a:pPr algn="ctr"/>
            <a:r>
              <a:rPr lang="en-US" sz="1200" dirty="0" smtClean="0"/>
              <a:t>Observed</a:t>
            </a:r>
            <a:endParaRPr lang="en-US" sz="1200" dirty="0"/>
          </a:p>
        </p:txBody>
      </p:sp>
      <p:sp>
        <p:nvSpPr>
          <p:cNvPr id="15" name="TextBox 14"/>
          <p:cNvSpPr txBox="1"/>
          <p:nvPr/>
        </p:nvSpPr>
        <p:spPr>
          <a:xfrm>
            <a:off x="7356644" y="305067"/>
            <a:ext cx="1124793" cy="276999"/>
          </a:xfrm>
          <a:prstGeom prst="rect">
            <a:avLst/>
          </a:prstGeom>
          <a:solidFill>
            <a:schemeClr val="bg1"/>
          </a:solidFill>
          <a:ln>
            <a:solidFill>
              <a:schemeClr val="tx1"/>
            </a:solidFill>
          </a:ln>
        </p:spPr>
        <p:txBody>
          <a:bodyPr wrap="square" rtlCol="0">
            <a:spAutoFit/>
          </a:bodyPr>
          <a:lstStyle/>
          <a:p>
            <a:pPr algn="ctr"/>
            <a:r>
              <a:rPr lang="en-US" sz="1200" dirty="0" smtClean="0"/>
              <a:t>NAM F24</a:t>
            </a:r>
            <a:endParaRPr lang="en-US" sz="1200" dirty="0"/>
          </a:p>
        </p:txBody>
      </p:sp>
      <p:sp>
        <p:nvSpPr>
          <p:cNvPr id="16" name="TextBox 15"/>
          <p:cNvSpPr txBox="1"/>
          <p:nvPr/>
        </p:nvSpPr>
        <p:spPr>
          <a:xfrm>
            <a:off x="3155408" y="562494"/>
            <a:ext cx="1124793" cy="276999"/>
          </a:xfrm>
          <a:prstGeom prst="rect">
            <a:avLst/>
          </a:prstGeom>
          <a:solidFill>
            <a:schemeClr val="bg1"/>
          </a:solidFill>
          <a:ln>
            <a:solidFill>
              <a:schemeClr val="tx1"/>
            </a:solidFill>
          </a:ln>
        </p:spPr>
        <p:txBody>
          <a:bodyPr wrap="square" rtlCol="0">
            <a:spAutoFit/>
          </a:bodyPr>
          <a:lstStyle/>
          <a:p>
            <a:pPr algn="ctr"/>
            <a:r>
              <a:rPr lang="en-US" sz="1200" dirty="0" smtClean="0"/>
              <a:t>Ops GFS F24</a:t>
            </a:r>
            <a:endParaRPr lang="en-US" sz="1200" dirty="0"/>
          </a:p>
        </p:txBody>
      </p:sp>
      <p:sp>
        <p:nvSpPr>
          <p:cNvPr id="17" name="TextBox 16"/>
          <p:cNvSpPr txBox="1"/>
          <p:nvPr/>
        </p:nvSpPr>
        <p:spPr>
          <a:xfrm>
            <a:off x="3155407" y="3591902"/>
            <a:ext cx="1124793" cy="276999"/>
          </a:xfrm>
          <a:prstGeom prst="rect">
            <a:avLst/>
          </a:prstGeom>
          <a:solidFill>
            <a:schemeClr val="bg1"/>
          </a:solidFill>
          <a:ln>
            <a:solidFill>
              <a:schemeClr val="tx1"/>
            </a:solidFill>
          </a:ln>
        </p:spPr>
        <p:txBody>
          <a:bodyPr wrap="square" rtlCol="0">
            <a:spAutoFit/>
          </a:bodyPr>
          <a:lstStyle/>
          <a:p>
            <a:pPr algn="ctr"/>
            <a:r>
              <a:rPr lang="en-US" sz="1200" dirty="0" smtClean="0"/>
              <a:t>Test GFS F24</a:t>
            </a:r>
            <a:endParaRPr lang="en-US" sz="1200" dirty="0"/>
          </a:p>
        </p:txBody>
      </p:sp>
      <p:sp>
        <p:nvSpPr>
          <p:cNvPr id="18" name="TextBox 17"/>
          <p:cNvSpPr txBox="1"/>
          <p:nvPr/>
        </p:nvSpPr>
        <p:spPr>
          <a:xfrm>
            <a:off x="1624084" y="6441743"/>
            <a:ext cx="5895833" cy="369332"/>
          </a:xfrm>
          <a:prstGeom prst="rect">
            <a:avLst/>
          </a:prstGeom>
          <a:noFill/>
        </p:spPr>
        <p:txBody>
          <a:bodyPr wrap="square" rtlCol="0">
            <a:spAutoFit/>
          </a:bodyPr>
          <a:lstStyle/>
          <a:p>
            <a:pPr algn="ctr"/>
            <a:r>
              <a:rPr lang="en-US" dirty="0" smtClean="0"/>
              <a:t>Test GFS still missing a lot of the boundary layer structure</a:t>
            </a:r>
            <a:endParaRPr lang="en-US" dirty="0"/>
          </a:p>
        </p:txBody>
      </p:sp>
      <p:sp>
        <p:nvSpPr>
          <p:cNvPr id="13" name="Rectangle 12"/>
          <p:cNvSpPr/>
          <p:nvPr/>
        </p:nvSpPr>
        <p:spPr>
          <a:xfrm>
            <a:off x="927057" y="74510"/>
            <a:ext cx="2339551" cy="369332"/>
          </a:xfrm>
          <a:prstGeom prst="rect">
            <a:avLst/>
          </a:prstGeom>
        </p:spPr>
        <p:txBody>
          <a:bodyPr wrap="none">
            <a:spAutoFit/>
          </a:bodyPr>
          <a:lstStyle/>
          <a:p>
            <a:r>
              <a:rPr lang="en-US" b="1" dirty="0" smtClean="0">
                <a:solidFill>
                  <a:srgbClr val="FF0000"/>
                </a:solidFill>
              </a:rPr>
              <a:t>Sounding comparisons</a:t>
            </a:r>
            <a:endParaRPr lang="en-US" b="1" dirty="0">
              <a:solidFill>
                <a:srgbClr val="FF0000"/>
              </a:solidFill>
            </a:endParaRPr>
          </a:p>
        </p:txBody>
      </p:sp>
    </p:spTree>
    <p:extLst>
      <p:ext uri="{BB962C8B-B14F-4D97-AF65-F5344CB8AC3E}">
        <p14:creationId xmlns:p14="http://schemas.microsoft.com/office/powerpoint/2010/main" val="103947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10ED6BE-9409-42ED-8F93-F10ECB1CF8C3}" type="slidenum">
              <a:rPr lang="en-US" smtClean="0"/>
              <a:t>29</a:t>
            </a:fld>
            <a:endParaRPr lang="en-US"/>
          </a:p>
        </p:txBody>
      </p:sp>
      <p:sp>
        <p:nvSpPr>
          <p:cNvPr id="3" name="TextBox 2"/>
          <p:cNvSpPr txBox="1"/>
          <p:nvPr/>
        </p:nvSpPr>
        <p:spPr>
          <a:xfrm>
            <a:off x="533400" y="1268680"/>
            <a:ext cx="8610600" cy="4001095"/>
          </a:xfrm>
          <a:prstGeom prst="rect">
            <a:avLst/>
          </a:prstGeom>
          <a:noFill/>
        </p:spPr>
        <p:txBody>
          <a:bodyPr wrap="square" rtlCol="0">
            <a:spAutoFit/>
          </a:bodyPr>
          <a:lstStyle/>
          <a:p>
            <a:r>
              <a:rPr lang="en-US" sz="2000" b="1" dirty="0" smtClean="0"/>
              <a:t>EMC recommends joint projects with SOOs and DOHs:</a:t>
            </a:r>
          </a:p>
          <a:p>
            <a:endParaRPr lang="en-US" sz="2000" b="1" dirty="0" smtClean="0"/>
          </a:p>
          <a:p>
            <a:pPr marL="342900" indent="-342900">
              <a:buFont typeface="Arial" panose="020B0604020202020204" pitchFamily="34" charset="0"/>
              <a:buChar char="•"/>
            </a:pPr>
            <a:r>
              <a:rPr lang="en-US" sz="2000" dirty="0" smtClean="0"/>
              <a:t>Convection-permitting </a:t>
            </a:r>
            <a:r>
              <a:rPr lang="en-US" sz="2000" dirty="0"/>
              <a:t>ensemble </a:t>
            </a:r>
          </a:p>
          <a:p>
            <a:pPr marL="228600" indent="-228600" algn="ctr">
              <a:buFont typeface="+mj-lt"/>
              <a:buAutoNum type="alphaLcParenR"/>
            </a:pPr>
            <a:endParaRPr lang="en-US" sz="2000" dirty="0"/>
          </a:p>
          <a:p>
            <a:pPr marL="342900" indent="-342900">
              <a:buFont typeface="Arial" panose="020B0604020202020204" pitchFamily="34" charset="0"/>
              <a:buChar char="•"/>
            </a:pPr>
            <a:r>
              <a:rPr lang="en-US" sz="2000" dirty="0" smtClean="0"/>
              <a:t>Global models</a:t>
            </a:r>
          </a:p>
          <a:p>
            <a:pPr marL="342900" indent="-342900" algn="ctr">
              <a:buFont typeface="+mj-lt"/>
              <a:buAutoNum type="alphaLcParenR"/>
            </a:pPr>
            <a:endParaRPr lang="en-US" sz="2000" dirty="0"/>
          </a:p>
          <a:p>
            <a:pPr marL="342900" indent="-342900">
              <a:buFont typeface="Arial" panose="020B0604020202020204" pitchFamily="34" charset="0"/>
              <a:buChar char="•"/>
            </a:pPr>
            <a:r>
              <a:rPr lang="en-US" sz="2000" dirty="0" smtClean="0"/>
              <a:t>Communications and dissemination </a:t>
            </a:r>
          </a:p>
          <a:p>
            <a:pPr marL="228600" indent="-228600" algn="ctr">
              <a:buFont typeface="+mj-lt"/>
              <a:buAutoNum type="alphaLcParenR"/>
            </a:pPr>
            <a:endParaRPr lang="en-US" sz="2000" dirty="0"/>
          </a:p>
          <a:p>
            <a:pPr marL="342900" indent="-342900">
              <a:buFont typeface="Arial" panose="020B0604020202020204" pitchFamily="34" charset="0"/>
              <a:buChar char="•"/>
            </a:pPr>
            <a:r>
              <a:rPr lang="en-US" sz="2000" dirty="0" smtClean="0"/>
              <a:t>Visitors program between EMC and the rest of the NWS</a:t>
            </a:r>
          </a:p>
          <a:p>
            <a:pPr algn="ctr"/>
            <a:endParaRPr lang="en-US" sz="3600" b="1" dirty="0">
              <a:solidFill>
                <a:srgbClr val="0000FF"/>
              </a:solidFill>
            </a:endParaRPr>
          </a:p>
          <a:p>
            <a:r>
              <a:rPr lang="en-US" sz="2000" b="1" dirty="0" smtClean="0">
                <a:solidFill>
                  <a:srgbClr val="FF0000"/>
                </a:solidFill>
              </a:rPr>
              <a:t>EMC’s Model Evaluation Group (MEG) center of joint activity</a:t>
            </a:r>
            <a:endParaRPr lang="en-US" sz="2000" b="1" dirty="0">
              <a:solidFill>
                <a:srgbClr val="FF0000"/>
              </a:solidFill>
            </a:endParaRPr>
          </a:p>
          <a:p>
            <a:pPr marL="342900" indent="-342900">
              <a:buAutoNum type="alphaLcParenR"/>
            </a:pPr>
            <a:endParaRPr lang="en-US" dirty="0"/>
          </a:p>
        </p:txBody>
      </p:sp>
    </p:spTree>
    <p:extLst>
      <p:ext uri="{BB962C8B-B14F-4D97-AF65-F5344CB8AC3E}">
        <p14:creationId xmlns:p14="http://schemas.microsoft.com/office/powerpoint/2010/main" val="58084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5278" y="2470245"/>
            <a:ext cx="5213444" cy="646331"/>
          </a:xfrm>
          <a:prstGeom prst="rect">
            <a:avLst/>
          </a:prstGeom>
          <a:noFill/>
        </p:spPr>
        <p:txBody>
          <a:bodyPr wrap="square" rtlCol="0">
            <a:spAutoFit/>
          </a:bodyPr>
          <a:lstStyle/>
          <a:p>
            <a:pPr algn="ctr"/>
            <a:r>
              <a:rPr lang="en-US" b="1" dirty="0" smtClean="0">
                <a:solidFill>
                  <a:srgbClr val="FF0000"/>
                </a:solidFill>
              </a:rPr>
              <a:t>RAP and HRRR implementation</a:t>
            </a:r>
          </a:p>
          <a:p>
            <a:pPr algn="ctr"/>
            <a:r>
              <a:rPr lang="en-US" b="1" dirty="0" smtClean="0">
                <a:solidFill>
                  <a:srgbClr val="FF0000"/>
                </a:solidFill>
              </a:rPr>
              <a:t>Targeted for February 2016</a:t>
            </a:r>
            <a:endParaRPr lang="en-US" b="1" dirty="0">
              <a:solidFill>
                <a:srgbClr val="FF0000"/>
              </a:solidFill>
            </a:endParaRPr>
          </a:p>
        </p:txBody>
      </p:sp>
    </p:spTree>
    <p:extLst>
      <p:ext uri="{BB962C8B-B14F-4D97-AF65-F5344CB8AC3E}">
        <p14:creationId xmlns:p14="http://schemas.microsoft.com/office/powerpoint/2010/main" val="389902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3015" y="518615"/>
            <a:ext cx="6277970" cy="369332"/>
          </a:xfrm>
          <a:prstGeom prst="rect">
            <a:avLst/>
          </a:prstGeom>
          <a:noFill/>
        </p:spPr>
        <p:txBody>
          <a:bodyPr wrap="square" rtlCol="0">
            <a:spAutoFit/>
          </a:bodyPr>
          <a:lstStyle/>
          <a:p>
            <a:pPr algn="ctr"/>
            <a:r>
              <a:rPr lang="en-US" b="1" dirty="0" smtClean="0">
                <a:solidFill>
                  <a:srgbClr val="FF0000"/>
                </a:solidFill>
              </a:rPr>
              <a:t>Field comments from SOO/DOH workshop</a:t>
            </a:r>
            <a:endParaRPr lang="en-US" b="1" dirty="0">
              <a:solidFill>
                <a:srgbClr val="FF0000"/>
              </a:solidFill>
            </a:endParaRPr>
          </a:p>
        </p:txBody>
      </p:sp>
      <p:sp>
        <p:nvSpPr>
          <p:cNvPr id="3" name="TextBox 2"/>
          <p:cNvSpPr txBox="1"/>
          <p:nvPr/>
        </p:nvSpPr>
        <p:spPr>
          <a:xfrm>
            <a:off x="573206" y="1378425"/>
            <a:ext cx="7929349"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Establish </a:t>
            </a:r>
            <a:r>
              <a:rPr lang="en-US" dirty="0" err="1" smtClean="0"/>
              <a:t>VLab</a:t>
            </a:r>
            <a:r>
              <a:rPr lang="en-US" dirty="0" smtClean="0"/>
              <a:t> forum for increased communication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Create easy access information about models and parallels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Send modelers to field and vice versa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Get parallel data in AWIPS</a:t>
            </a:r>
          </a:p>
        </p:txBody>
      </p:sp>
    </p:spTree>
    <p:extLst>
      <p:ext uri="{BB962C8B-B14F-4D97-AF65-F5344CB8AC3E}">
        <p14:creationId xmlns:p14="http://schemas.microsoft.com/office/powerpoint/2010/main" val="312310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980" y="232083"/>
            <a:ext cx="7424468" cy="4062651"/>
          </a:xfrm>
          <a:prstGeom prst="rect">
            <a:avLst/>
          </a:prstGeom>
          <a:noFill/>
        </p:spPr>
        <p:txBody>
          <a:bodyPr wrap="none" rtlCol="0">
            <a:spAutoFit/>
          </a:bodyPr>
          <a:lstStyle/>
          <a:p>
            <a:pPr algn="ctr"/>
            <a:endParaRPr lang="en-US" sz="2000" b="1" dirty="0" smtClean="0">
              <a:solidFill>
                <a:srgbClr val="0000FF"/>
              </a:solidFill>
            </a:endParaRPr>
          </a:p>
          <a:p>
            <a:pPr algn="ctr"/>
            <a:r>
              <a:rPr lang="en-US" b="1" dirty="0" smtClean="0">
                <a:solidFill>
                  <a:srgbClr val="FF0000"/>
                </a:solidFill>
              </a:rPr>
              <a:t>MEG meetings Thursdays 11:30 AM EST</a:t>
            </a:r>
          </a:p>
          <a:p>
            <a:pPr algn="ctr"/>
            <a:endParaRPr lang="en-US" sz="2000" b="1" dirty="0" smtClean="0">
              <a:solidFill>
                <a:srgbClr val="0000FF"/>
              </a:solidFill>
            </a:endParaRPr>
          </a:p>
          <a:p>
            <a:pPr algn="ctr"/>
            <a:r>
              <a:rPr lang="en-US" b="1" dirty="0" smtClean="0"/>
              <a:t>Presentations available to anyone with a noaa.gov email address at:</a:t>
            </a:r>
          </a:p>
          <a:p>
            <a:pPr algn="ctr"/>
            <a:r>
              <a:rPr lang="en-US" dirty="0">
                <a:solidFill>
                  <a:srgbClr val="0000FF"/>
                </a:solidFill>
              </a:rPr>
              <a:t>https://drive.google.com/drive/folders/0BySqFAN_J6G4cWdpNzBRMkM4ZVE</a:t>
            </a:r>
            <a:endParaRPr lang="en-US" dirty="0" smtClean="0">
              <a:solidFill>
                <a:srgbClr val="0000FF"/>
              </a:solidFill>
            </a:endParaRPr>
          </a:p>
          <a:p>
            <a:pPr algn="ctr"/>
            <a:endParaRPr lang="en-US" sz="2000" dirty="0">
              <a:solidFill>
                <a:srgbClr val="0000FF"/>
              </a:solidFill>
            </a:endParaRPr>
          </a:p>
          <a:p>
            <a:pPr algn="ctr"/>
            <a:r>
              <a:rPr lang="en-US" dirty="0" smtClean="0"/>
              <a:t>Webinars thanks to Southern Region</a:t>
            </a:r>
            <a:endParaRPr lang="en-US" dirty="0"/>
          </a:p>
          <a:p>
            <a:pPr algn="ctr"/>
            <a:r>
              <a:rPr lang="en-US" dirty="0" smtClean="0"/>
              <a:t>Everyone welcome</a:t>
            </a:r>
          </a:p>
          <a:p>
            <a:pPr algn="ctr"/>
            <a:endParaRPr lang="en-US" b="1" dirty="0"/>
          </a:p>
          <a:p>
            <a:pPr algn="ctr"/>
            <a:r>
              <a:rPr lang="en-US" b="1" dirty="0" smtClean="0"/>
              <a:t>More info or forecast issues:</a:t>
            </a:r>
          </a:p>
          <a:p>
            <a:pPr algn="ctr"/>
            <a:endParaRPr lang="en-US" b="1" dirty="0"/>
          </a:p>
          <a:p>
            <a:pPr algn="ctr"/>
            <a:r>
              <a:rPr lang="en-US" dirty="0" smtClean="0"/>
              <a:t>Glenn.White@noaa.gov</a:t>
            </a:r>
          </a:p>
          <a:p>
            <a:pPr algn="ctr"/>
            <a:r>
              <a:rPr lang="en-US" dirty="0" smtClean="0"/>
              <a:t>Geoffrey.Manikin@noaa.gov</a:t>
            </a:r>
            <a:endParaRPr lang="en-US" dirty="0"/>
          </a:p>
          <a:p>
            <a:pPr algn="ctr"/>
            <a:r>
              <a:rPr lang="en-US" dirty="0" smtClean="0"/>
              <a:t>Corey.Guastini@noaa.gov</a:t>
            </a:r>
          </a:p>
        </p:txBody>
      </p:sp>
    </p:spTree>
    <p:extLst>
      <p:ext uri="{BB962C8B-B14F-4D97-AF65-F5344CB8AC3E}">
        <p14:creationId xmlns:p14="http://schemas.microsoft.com/office/powerpoint/2010/main" val="62462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6327" y="2149434"/>
            <a:ext cx="3491346" cy="369332"/>
          </a:xfrm>
          <a:prstGeom prst="rect">
            <a:avLst/>
          </a:prstGeom>
          <a:noFill/>
        </p:spPr>
        <p:txBody>
          <a:bodyPr wrap="square" rtlCol="0">
            <a:spAutoFit/>
          </a:bodyPr>
          <a:lstStyle/>
          <a:p>
            <a:pPr algn="ctr"/>
            <a:r>
              <a:rPr lang="en-US" b="1" dirty="0" smtClean="0">
                <a:solidFill>
                  <a:srgbClr val="FF0000"/>
                </a:solidFill>
              </a:rPr>
              <a:t>Extra</a:t>
            </a:r>
            <a:endParaRPr lang="en-US" b="1" dirty="0">
              <a:solidFill>
                <a:srgbClr val="FF0000"/>
              </a:solidFill>
            </a:endParaRPr>
          </a:p>
        </p:txBody>
      </p:sp>
    </p:spTree>
    <p:extLst>
      <p:ext uri="{BB962C8B-B14F-4D97-AF65-F5344CB8AC3E}">
        <p14:creationId xmlns:p14="http://schemas.microsoft.com/office/powerpoint/2010/main" val="209995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5278" y="2470245"/>
            <a:ext cx="5213444" cy="646331"/>
          </a:xfrm>
          <a:prstGeom prst="rect">
            <a:avLst/>
          </a:prstGeom>
          <a:noFill/>
        </p:spPr>
        <p:txBody>
          <a:bodyPr wrap="square" rtlCol="0">
            <a:spAutoFit/>
          </a:bodyPr>
          <a:lstStyle/>
          <a:p>
            <a:pPr algn="ctr"/>
            <a:r>
              <a:rPr lang="en-US" b="1" dirty="0" smtClean="0">
                <a:solidFill>
                  <a:srgbClr val="FF0000"/>
                </a:solidFill>
              </a:rPr>
              <a:t>GEFS implementation</a:t>
            </a:r>
          </a:p>
          <a:p>
            <a:pPr algn="ctr"/>
            <a:r>
              <a:rPr lang="en-US" b="1" dirty="0" smtClean="0">
                <a:solidFill>
                  <a:srgbClr val="FF0000"/>
                </a:solidFill>
              </a:rPr>
              <a:t>Currently in parallel</a:t>
            </a:r>
            <a:endParaRPr lang="en-US" b="1" dirty="0">
              <a:solidFill>
                <a:srgbClr val="FF0000"/>
              </a:solidFill>
            </a:endParaRPr>
          </a:p>
        </p:txBody>
      </p:sp>
    </p:spTree>
    <p:extLst>
      <p:ext uri="{BB962C8B-B14F-4D97-AF65-F5344CB8AC3E}">
        <p14:creationId xmlns:p14="http://schemas.microsoft.com/office/powerpoint/2010/main" val="321218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229600" cy="762000"/>
          </a:xfrm>
        </p:spPr>
        <p:txBody>
          <a:bodyPr>
            <a:normAutofit/>
          </a:bodyPr>
          <a:lstStyle/>
          <a:p>
            <a:r>
              <a:rPr lang="en-US" dirty="0" smtClean="0">
                <a:cs typeface="Arial" panose="020B0604020202020204" pitchFamily="34" charset="0"/>
              </a:rPr>
              <a:t>GEFS Configuration</a:t>
            </a:r>
            <a:endParaRPr lang="en-US" dirty="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5180100"/>
              </p:ext>
            </p:extLst>
          </p:nvPr>
        </p:nvGraphicFramePr>
        <p:xfrm>
          <a:off x="228600" y="914406"/>
          <a:ext cx="8546354" cy="5368493"/>
        </p:xfrm>
        <a:graphic>
          <a:graphicData uri="http://schemas.openxmlformats.org/drawingml/2006/table">
            <a:tbl>
              <a:tblPr firstRow="1" bandRow="1">
                <a:tableStyleId>{616DA210-FB5B-4158-B5E0-FEB733F419BA}</a:tableStyleId>
              </a:tblPr>
              <a:tblGrid>
                <a:gridCol w="2181413"/>
                <a:gridCol w="2794000"/>
                <a:gridCol w="3570941"/>
              </a:tblGrid>
              <a:tr h="465819">
                <a:tc>
                  <a:txBody>
                    <a:bodyPr/>
                    <a:lstStyle/>
                    <a:p>
                      <a:endParaRPr lang="en-US" dirty="0">
                        <a:latin typeface="+mn-lt"/>
                        <a:cs typeface="Arial" panose="020B0604020202020204" pitchFamily="34" charset="0"/>
                      </a:endParaRPr>
                    </a:p>
                  </a:txBody>
                  <a:tcPr/>
                </a:tc>
                <a:tc>
                  <a:txBody>
                    <a:bodyPr/>
                    <a:lstStyle/>
                    <a:p>
                      <a:pPr algn="ctr"/>
                      <a:r>
                        <a:rPr lang="en-US" dirty="0" smtClean="0"/>
                        <a:t>V10.0.0 (OPR)</a:t>
                      </a:r>
                      <a:endParaRPr lang="en-US" dirty="0">
                        <a:latin typeface="+mn-lt"/>
                        <a:cs typeface="Arial" panose="020B0604020202020204" pitchFamily="34" charset="0"/>
                      </a:endParaRPr>
                    </a:p>
                  </a:txBody>
                  <a:tcPr/>
                </a:tc>
                <a:tc>
                  <a:txBody>
                    <a:bodyPr/>
                    <a:lstStyle/>
                    <a:p>
                      <a:pPr algn="ctr"/>
                      <a:r>
                        <a:rPr lang="en-US" dirty="0" smtClean="0">
                          <a:solidFill>
                            <a:srgbClr val="FF0000"/>
                          </a:solidFill>
                        </a:rPr>
                        <a:t>V11.0.0 (PARA)</a:t>
                      </a:r>
                      <a:endParaRPr lang="en-US" dirty="0">
                        <a:solidFill>
                          <a:srgbClr val="FF0000"/>
                        </a:solidFill>
                        <a:latin typeface="+mn-lt"/>
                        <a:cs typeface="Arial" panose="020B0604020202020204" pitchFamily="34" charset="0"/>
                      </a:endParaRPr>
                    </a:p>
                  </a:txBody>
                  <a:tcPr/>
                </a:tc>
              </a:tr>
              <a:tr h="589412">
                <a:tc>
                  <a:txBody>
                    <a:bodyPr/>
                    <a:lstStyle/>
                    <a:p>
                      <a:r>
                        <a:rPr lang="en-US" dirty="0" smtClean="0"/>
                        <a:t>GFS Model</a:t>
                      </a:r>
                      <a:endParaRPr lang="en-US" dirty="0">
                        <a:latin typeface="+mn-lt"/>
                        <a:cs typeface="Arial" panose="020B0604020202020204" pitchFamily="34" charset="0"/>
                      </a:endParaRPr>
                    </a:p>
                  </a:txBody>
                  <a:tcPr anchor="ctr"/>
                </a:tc>
                <a:tc>
                  <a:txBody>
                    <a:bodyPr/>
                    <a:lstStyle/>
                    <a:p>
                      <a:r>
                        <a:rPr lang="en-US" dirty="0" smtClean="0"/>
                        <a:t>Euler</a:t>
                      </a:r>
                      <a:r>
                        <a:rPr lang="en-US" baseline="0" dirty="0" smtClean="0"/>
                        <a:t>, 2012</a:t>
                      </a:r>
                      <a:endParaRPr lang="en-US" dirty="0">
                        <a:latin typeface="+mn-lt"/>
                        <a:cs typeface="Arial" panose="020B0604020202020204" pitchFamily="34" charset="0"/>
                      </a:endParaRPr>
                    </a:p>
                  </a:txBody>
                  <a:tcPr anchor="ctr"/>
                </a:tc>
                <a:tc>
                  <a:txBody>
                    <a:bodyPr/>
                    <a:lstStyle/>
                    <a:p>
                      <a:r>
                        <a:rPr lang="en-US" b="1" dirty="0" smtClean="0">
                          <a:solidFill>
                            <a:srgbClr val="FF0000"/>
                          </a:solidFill>
                        </a:rPr>
                        <a:t>Semi-</a:t>
                      </a:r>
                      <a:r>
                        <a:rPr lang="en-US" b="1" dirty="0" err="1" smtClean="0">
                          <a:solidFill>
                            <a:srgbClr val="FF0000"/>
                          </a:solidFill>
                        </a:rPr>
                        <a:t>Lagrangian</a:t>
                      </a:r>
                      <a:r>
                        <a:rPr lang="en-US" b="1" dirty="0" smtClean="0">
                          <a:solidFill>
                            <a:srgbClr val="FF0000"/>
                          </a:solidFill>
                        </a:rPr>
                        <a:t>, 2015</a:t>
                      </a:r>
                      <a:endParaRPr lang="en-US" b="1" dirty="0">
                        <a:solidFill>
                          <a:srgbClr val="FF0000"/>
                        </a:solidFill>
                        <a:latin typeface="+mn-lt"/>
                        <a:cs typeface="Arial" panose="020B0604020202020204" pitchFamily="34" charset="0"/>
                      </a:endParaRPr>
                    </a:p>
                  </a:txBody>
                  <a:tcPr anchor="ctr"/>
                </a:tc>
              </a:tr>
              <a:tr h="589412">
                <a:tc>
                  <a:txBody>
                    <a:bodyPr/>
                    <a:lstStyle/>
                    <a:p>
                      <a:r>
                        <a:rPr lang="en-US" dirty="0" smtClean="0"/>
                        <a:t>Resolution 0-192 h</a:t>
                      </a:r>
                      <a:endParaRPr lang="en-US" dirty="0">
                        <a:latin typeface="+mn-lt"/>
                        <a:cs typeface="Arial" panose="020B0604020202020204" pitchFamily="34" charset="0"/>
                      </a:endParaRPr>
                    </a:p>
                  </a:txBody>
                  <a:tcPr anchor="ctr"/>
                </a:tc>
                <a:tc>
                  <a:txBody>
                    <a:bodyPr/>
                    <a:lstStyle/>
                    <a:p>
                      <a:r>
                        <a:rPr lang="en-US" dirty="0" smtClean="0"/>
                        <a:t>T254 (52km) L42 (hybrid)</a:t>
                      </a:r>
                      <a:endParaRPr lang="en-US" dirty="0">
                        <a:latin typeface="+mn-lt"/>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a:t>
                      </a:r>
                      <a:r>
                        <a:rPr lang="en-US" b="1" baseline="-25000" dirty="0" smtClean="0">
                          <a:solidFill>
                            <a:srgbClr val="FF0000"/>
                          </a:solidFill>
                        </a:rPr>
                        <a:t>L</a:t>
                      </a:r>
                      <a:r>
                        <a:rPr lang="en-US" b="1" baseline="0" dirty="0" smtClean="0">
                          <a:solidFill>
                            <a:srgbClr val="FF0000"/>
                          </a:solidFill>
                        </a:rPr>
                        <a:t>574</a:t>
                      </a:r>
                      <a:r>
                        <a:rPr lang="en-US" b="1" dirty="0" smtClean="0">
                          <a:solidFill>
                            <a:srgbClr val="FF0000"/>
                          </a:solidFill>
                        </a:rPr>
                        <a:t> (34km) L64 (hybrid)</a:t>
                      </a:r>
                      <a:endParaRPr lang="en-US" b="1" dirty="0" smtClean="0">
                        <a:solidFill>
                          <a:srgbClr val="FF0000"/>
                        </a:solidFill>
                        <a:latin typeface="+mn-lt"/>
                        <a:cs typeface="Arial" panose="020B0604020202020204" pitchFamily="34" charset="0"/>
                      </a:endParaRPr>
                    </a:p>
                  </a:txBody>
                  <a:tcPr anchor="ctr"/>
                </a:tc>
              </a:tr>
              <a:tr h="589412">
                <a:tc>
                  <a:txBody>
                    <a:bodyPr/>
                    <a:lstStyle/>
                    <a:p>
                      <a:r>
                        <a:rPr lang="en-US" dirty="0" smtClean="0"/>
                        <a:t>Resolution 192-384 h</a:t>
                      </a:r>
                      <a:endParaRPr lang="en-US" dirty="0">
                        <a:latin typeface="+mn-lt"/>
                        <a:cs typeface="Arial" panose="020B0604020202020204" pitchFamily="34" charset="0"/>
                      </a:endParaRPr>
                    </a:p>
                  </a:txBody>
                  <a:tcPr anchor="ctr"/>
                </a:tc>
                <a:tc>
                  <a:txBody>
                    <a:bodyPr/>
                    <a:lstStyle/>
                    <a:p>
                      <a:r>
                        <a:rPr lang="en-US" dirty="0" smtClean="0"/>
                        <a:t>T190 (70km) L42 (hybrid)</a:t>
                      </a:r>
                      <a:endParaRPr lang="en-US" dirty="0">
                        <a:latin typeface="+mn-lt"/>
                        <a:cs typeface="Arial" panose="020B060402020202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a:t>
                      </a:r>
                      <a:r>
                        <a:rPr lang="en-US" b="1" baseline="-25000" dirty="0" smtClean="0">
                          <a:solidFill>
                            <a:srgbClr val="FF0000"/>
                          </a:solidFill>
                        </a:rPr>
                        <a:t>L</a:t>
                      </a:r>
                      <a:r>
                        <a:rPr lang="en-US" b="1" baseline="0" dirty="0" smtClean="0">
                          <a:solidFill>
                            <a:srgbClr val="FF0000"/>
                          </a:solidFill>
                        </a:rPr>
                        <a:t>382</a:t>
                      </a:r>
                      <a:r>
                        <a:rPr lang="en-US" b="1" dirty="0" smtClean="0">
                          <a:solidFill>
                            <a:srgbClr val="FF0000"/>
                          </a:solidFill>
                        </a:rPr>
                        <a:t> (52km) L64 (hybrid)</a:t>
                      </a:r>
                      <a:endParaRPr lang="en-US" b="1" dirty="0" smtClean="0">
                        <a:solidFill>
                          <a:srgbClr val="FF0000"/>
                        </a:solidFill>
                        <a:latin typeface="+mn-lt"/>
                        <a:cs typeface="Arial" panose="020B0604020202020204" pitchFamily="34" charset="0"/>
                      </a:endParaRPr>
                    </a:p>
                  </a:txBody>
                  <a:tcPr anchor="ctr"/>
                </a:tc>
              </a:tr>
              <a:tr h="1017340">
                <a:tc>
                  <a:txBody>
                    <a:bodyPr/>
                    <a:lstStyle/>
                    <a:p>
                      <a:r>
                        <a:rPr lang="en-US" dirty="0" smtClean="0"/>
                        <a:t>Computational Cost</a:t>
                      </a:r>
                      <a:endParaRPr lang="en-US" dirty="0">
                        <a:latin typeface="+mn-lt"/>
                        <a:cs typeface="Arial" panose="020B0604020202020204" pitchFamily="34" charset="0"/>
                      </a:endParaRPr>
                    </a:p>
                  </a:txBody>
                  <a:tcPr anchor="ctr"/>
                </a:tc>
                <a:tc>
                  <a:txBody>
                    <a:bodyPr/>
                    <a:lstStyle/>
                    <a:p>
                      <a:r>
                        <a:rPr lang="en-US" dirty="0" smtClean="0"/>
                        <a:t>84 nodes (+ post process)</a:t>
                      </a:r>
                      <a:endParaRPr lang="en-US" dirty="0">
                        <a:latin typeface="+mn-lt"/>
                        <a:cs typeface="Arial" panose="020B0604020202020204" pitchFamily="34" charset="0"/>
                      </a:endParaRPr>
                    </a:p>
                  </a:txBody>
                  <a:tcPr anchor="ctr"/>
                </a:tc>
                <a:tc>
                  <a:txBody>
                    <a:bodyPr/>
                    <a:lstStyle/>
                    <a:p>
                      <a:r>
                        <a:rPr lang="en-US" b="1" dirty="0" smtClean="0">
                          <a:solidFill>
                            <a:srgbClr val="FF0000"/>
                          </a:solidFill>
                        </a:rPr>
                        <a:t>300 nodes 1</a:t>
                      </a:r>
                      <a:r>
                        <a:rPr lang="en-US" b="1" baseline="30000" dirty="0" smtClean="0">
                          <a:solidFill>
                            <a:srgbClr val="FF0000"/>
                          </a:solidFill>
                        </a:rPr>
                        <a:t>st</a:t>
                      </a:r>
                      <a:r>
                        <a:rPr lang="en-US" b="1" dirty="0" smtClean="0">
                          <a:solidFill>
                            <a:srgbClr val="FF0000"/>
                          </a:solidFill>
                        </a:rPr>
                        <a:t> segment</a:t>
                      </a:r>
                    </a:p>
                    <a:p>
                      <a:r>
                        <a:rPr lang="en-US" b="1" baseline="0" dirty="0" smtClean="0">
                          <a:solidFill>
                            <a:srgbClr val="FF0000"/>
                          </a:solidFill>
                        </a:rPr>
                        <a:t>250 nodes 2</a:t>
                      </a:r>
                      <a:r>
                        <a:rPr lang="en-US" b="1" baseline="30000" dirty="0" smtClean="0">
                          <a:solidFill>
                            <a:srgbClr val="FF0000"/>
                          </a:solidFill>
                        </a:rPr>
                        <a:t>nd</a:t>
                      </a:r>
                      <a:r>
                        <a:rPr lang="en-US" b="1" baseline="0" dirty="0" smtClean="0">
                          <a:solidFill>
                            <a:srgbClr val="FF0000"/>
                          </a:solidFill>
                        </a:rPr>
                        <a:t> segment</a:t>
                      </a:r>
                      <a:endParaRPr lang="en-US" b="1" dirty="0">
                        <a:solidFill>
                          <a:srgbClr val="FF0000"/>
                        </a:solidFill>
                        <a:latin typeface="+mn-lt"/>
                        <a:cs typeface="Arial" panose="020B0604020202020204" pitchFamily="34" charset="0"/>
                      </a:endParaRPr>
                    </a:p>
                  </a:txBody>
                  <a:tcPr anchor="ctr"/>
                </a:tc>
              </a:tr>
              <a:tr h="839563">
                <a:tc>
                  <a:txBody>
                    <a:bodyPr/>
                    <a:lstStyle/>
                    <a:p>
                      <a:r>
                        <a:rPr lang="en-US" baseline="0" dirty="0" smtClean="0"/>
                        <a:t>Execution time</a:t>
                      </a:r>
                      <a:endParaRPr lang="en-US" dirty="0">
                        <a:latin typeface="+mn-lt"/>
                        <a:cs typeface="Arial" panose="020B0604020202020204" pitchFamily="34" charset="0"/>
                      </a:endParaRPr>
                    </a:p>
                  </a:txBody>
                  <a:tcPr anchor="ctr"/>
                </a:tc>
                <a:tc>
                  <a:txBody>
                    <a:bodyPr/>
                    <a:lstStyle/>
                    <a:p>
                      <a:r>
                        <a:rPr lang="en-US" dirty="0" smtClean="0"/>
                        <a:t>55 min</a:t>
                      </a:r>
                      <a:endParaRPr lang="en-US" dirty="0">
                        <a:latin typeface="+mn-lt"/>
                        <a:cs typeface="Arial" panose="020B0604020202020204" pitchFamily="34" charset="0"/>
                      </a:endParaRPr>
                    </a:p>
                  </a:txBody>
                  <a:tcPr anchor="ctr"/>
                </a:tc>
                <a:tc>
                  <a:txBody>
                    <a:bodyPr/>
                    <a:lstStyle/>
                    <a:p>
                      <a:r>
                        <a:rPr lang="en-US" b="1" dirty="0" smtClean="0">
                          <a:solidFill>
                            <a:srgbClr val="FF0000"/>
                          </a:solidFill>
                        </a:rPr>
                        <a:t>35 min 1</a:t>
                      </a:r>
                      <a:r>
                        <a:rPr lang="en-US" b="1" baseline="30000" dirty="0" smtClean="0">
                          <a:solidFill>
                            <a:srgbClr val="FF0000"/>
                          </a:solidFill>
                        </a:rPr>
                        <a:t>st</a:t>
                      </a:r>
                      <a:r>
                        <a:rPr lang="en-US" b="1" dirty="0" smtClean="0">
                          <a:solidFill>
                            <a:srgbClr val="FF0000"/>
                          </a:solidFill>
                        </a:rPr>
                        <a:t> segment</a:t>
                      </a:r>
                    </a:p>
                    <a:p>
                      <a:r>
                        <a:rPr lang="en-US" b="1" baseline="0" dirty="0" smtClean="0">
                          <a:solidFill>
                            <a:srgbClr val="FF0000"/>
                          </a:solidFill>
                        </a:rPr>
                        <a:t>25 min 2</a:t>
                      </a:r>
                      <a:r>
                        <a:rPr lang="en-US" b="1" baseline="30000" dirty="0" smtClean="0">
                          <a:solidFill>
                            <a:srgbClr val="FF0000"/>
                          </a:solidFill>
                        </a:rPr>
                        <a:t>nd</a:t>
                      </a:r>
                      <a:r>
                        <a:rPr lang="en-US" b="1" baseline="0" dirty="0" smtClean="0">
                          <a:solidFill>
                            <a:srgbClr val="FF0000"/>
                          </a:solidFill>
                        </a:rPr>
                        <a:t> segment</a:t>
                      </a:r>
                      <a:endParaRPr lang="en-US" b="1" dirty="0">
                        <a:solidFill>
                          <a:srgbClr val="FF0000"/>
                        </a:solidFill>
                        <a:latin typeface="+mn-lt"/>
                        <a:cs typeface="Arial" panose="020B0604020202020204" pitchFamily="34" charset="0"/>
                      </a:endParaRPr>
                    </a:p>
                  </a:txBody>
                  <a:tcPr anchor="ctr"/>
                </a:tc>
              </a:tr>
              <a:tr h="688123">
                <a:tc>
                  <a:txBody>
                    <a:bodyPr/>
                    <a:lstStyle/>
                    <a:p>
                      <a:r>
                        <a:rPr lang="en-US" dirty="0" smtClean="0"/>
                        <a:t>Output resolution</a:t>
                      </a:r>
                      <a:endParaRPr lang="en-US" dirty="0">
                        <a:latin typeface="+mn-lt"/>
                        <a:cs typeface="Arial" panose="020B0604020202020204" pitchFamily="34" charset="0"/>
                      </a:endParaRPr>
                    </a:p>
                  </a:txBody>
                  <a:tcPr anchor="ctr"/>
                </a:tc>
                <a:tc>
                  <a:txBody>
                    <a:bodyPr/>
                    <a:lstStyle/>
                    <a:p>
                      <a:r>
                        <a:rPr lang="en-US" dirty="0" smtClean="0"/>
                        <a:t>1</a:t>
                      </a:r>
                      <a:r>
                        <a:rPr lang="en-US" baseline="30000" dirty="0" smtClean="0"/>
                        <a:t>O </a:t>
                      </a:r>
                      <a:r>
                        <a:rPr lang="en-US" dirty="0" smtClean="0"/>
                        <a:t>x 1</a:t>
                      </a:r>
                      <a:r>
                        <a:rPr lang="en-US" baseline="30000" dirty="0" smtClean="0"/>
                        <a:t>O</a:t>
                      </a:r>
                      <a:endParaRPr lang="en-US" baseline="30000" dirty="0">
                        <a:latin typeface="+mn-lt"/>
                        <a:cs typeface="Arial" panose="020B0604020202020204" pitchFamily="34" charset="0"/>
                      </a:endParaRPr>
                    </a:p>
                  </a:txBody>
                  <a:tcPr anchor="ctr"/>
                </a:tc>
                <a:tc>
                  <a:txBody>
                    <a:bodyPr/>
                    <a:lstStyle/>
                    <a:p>
                      <a:r>
                        <a:rPr lang="en-US" b="1" dirty="0" smtClean="0">
                          <a:solidFill>
                            <a:srgbClr val="FF0000"/>
                          </a:solidFill>
                        </a:rPr>
                        <a:t>0.5</a:t>
                      </a:r>
                      <a:r>
                        <a:rPr lang="en-US" b="1" baseline="30000" dirty="0" smtClean="0">
                          <a:solidFill>
                            <a:srgbClr val="FF0000"/>
                          </a:solidFill>
                        </a:rPr>
                        <a:t>O </a:t>
                      </a:r>
                      <a:r>
                        <a:rPr lang="en-US" b="1" dirty="0" smtClean="0">
                          <a:solidFill>
                            <a:srgbClr val="FF0000"/>
                          </a:solidFill>
                        </a:rPr>
                        <a:t>x 0.5</a:t>
                      </a:r>
                      <a:r>
                        <a:rPr lang="en-US" b="1" baseline="30000" dirty="0" smtClean="0">
                          <a:solidFill>
                            <a:srgbClr val="FF0000"/>
                          </a:solidFill>
                        </a:rPr>
                        <a:t>O</a:t>
                      </a:r>
                      <a:r>
                        <a:rPr lang="en-US" b="1" dirty="0" smtClean="0">
                          <a:solidFill>
                            <a:srgbClr val="FF0000"/>
                          </a:solidFill>
                        </a:rPr>
                        <a:t> for</a:t>
                      </a:r>
                      <a:r>
                        <a:rPr lang="en-US" b="1" baseline="0" dirty="0" smtClean="0">
                          <a:solidFill>
                            <a:srgbClr val="FF0000"/>
                          </a:solidFill>
                        </a:rPr>
                        <a:t> 0-</a:t>
                      </a:r>
                      <a:r>
                        <a:rPr lang="en-US" b="1" dirty="0" smtClean="0">
                          <a:solidFill>
                            <a:srgbClr val="FF0000"/>
                          </a:solidFill>
                        </a:rPr>
                        <a:t>8 days </a:t>
                      </a:r>
                    </a:p>
                    <a:p>
                      <a:r>
                        <a:rPr lang="en-US" b="1" dirty="0" smtClean="0">
                          <a:solidFill>
                            <a:srgbClr val="FF0000"/>
                          </a:solidFill>
                        </a:rPr>
                        <a:t>1</a:t>
                      </a:r>
                      <a:r>
                        <a:rPr lang="en-US" b="1" baseline="30000" dirty="0" smtClean="0">
                          <a:solidFill>
                            <a:srgbClr val="FF0000"/>
                          </a:solidFill>
                        </a:rPr>
                        <a:t>O </a:t>
                      </a:r>
                      <a:r>
                        <a:rPr lang="en-US" b="1" dirty="0" smtClean="0">
                          <a:solidFill>
                            <a:srgbClr val="FF0000"/>
                          </a:solidFill>
                        </a:rPr>
                        <a:t>x 1</a:t>
                      </a:r>
                      <a:r>
                        <a:rPr lang="en-US" b="1" baseline="30000" dirty="0" smtClean="0">
                          <a:solidFill>
                            <a:srgbClr val="FF0000"/>
                          </a:solidFill>
                        </a:rPr>
                        <a:t>O</a:t>
                      </a:r>
                      <a:r>
                        <a:rPr lang="en-US" b="1" dirty="0" smtClean="0">
                          <a:solidFill>
                            <a:srgbClr val="FF0000"/>
                          </a:solidFill>
                        </a:rPr>
                        <a:t> the rest</a:t>
                      </a:r>
                      <a:endParaRPr lang="en-US" b="1" dirty="0">
                        <a:solidFill>
                          <a:srgbClr val="FF0000"/>
                        </a:solidFill>
                        <a:latin typeface="+mn-lt"/>
                        <a:cs typeface="Arial" panose="020B0604020202020204" pitchFamily="34" charset="0"/>
                      </a:endParaRPr>
                    </a:p>
                  </a:txBody>
                  <a:tcPr anchor="ctr"/>
                </a:tc>
              </a:tr>
              <a:tr h="589412">
                <a:tc>
                  <a:txBody>
                    <a:bodyPr/>
                    <a:lstStyle/>
                    <a:p>
                      <a:r>
                        <a:rPr lang="en-US" dirty="0" smtClean="0"/>
                        <a:t>Output frequency</a:t>
                      </a:r>
                      <a:endParaRPr lang="en-US" dirty="0">
                        <a:latin typeface="+mn-lt"/>
                        <a:cs typeface="Arial" panose="020B0604020202020204" pitchFamily="34" charset="0"/>
                      </a:endParaRPr>
                    </a:p>
                  </a:txBody>
                  <a:tcPr anchor="ctr"/>
                </a:tc>
                <a:tc>
                  <a:txBody>
                    <a:bodyPr/>
                    <a:lstStyle/>
                    <a:p>
                      <a:r>
                        <a:rPr lang="en-US" dirty="0" smtClean="0"/>
                        <a:t>6h</a:t>
                      </a:r>
                      <a:endParaRPr lang="en-US" dirty="0">
                        <a:latin typeface="+mn-lt"/>
                        <a:cs typeface="Arial" panose="020B0604020202020204" pitchFamily="34" charset="0"/>
                      </a:endParaRPr>
                    </a:p>
                  </a:txBody>
                  <a:tcPr anchor="ctr"/>
                </a:tc>
                <a:tc>
                  <a:txBody>
                    <a:bodyPr/>
                    <a:lstStyle/>
                    <a:p>
                      <a:r>
                        <a:rPr lang="en-US" b="1" dirty="0" smtClean="0">
                          <a:solidFill>
                            <a:srgbClr val="FF0000"/>
                          </a:solidFill>
                        </a:rPr>
                        <a:t>3h the first</a:t>
                      </a:r>
                      <a:r>
                        <a:rPr lang="en-US" b="1" baseline="0" dirty="0" smtClean="0">
                          <a:solidFill>
                            <a:srgbClr val="FF0000"/>
                          </a:solidFill>
                        </a:rPr>
                        <a:t> 8 days; 6h the rest</a:t>
                      </a:r>
                      <a:endParaRPr lang="en-US" b="1" dirty="0">
                        <a:solidFill>
                          <a:srgbClr val="FF0000"/>
                        </a:solidFill>
                        <a:latin typeface="+mn-lt"/>
                        <a:cs typeface="Arial" panose="020B0604020202020204" pitchFamily="34" charset="0"/>
                      </a:endParaRPr>
                    </a:p>
                  </a:txBody>
                  <a:tcPr anchor="ctr"/>
                </a:tc>
              </a:tr>
            </a:tbl>
          </a:graphicData>
        </a:graphic>
      </p:graphicFrame>
      <p:sp>
        <p:nvSpPr>
          <p:cNvPr id="3" name="Rectangle 2"/>
          <p:cNvSpPr/>
          <p:nvPr/>
        </p:nvSpPr>
        <p:spPr>
          <a:xfrm>
            <a:off x="2286000" y="6421219"/>
            <a:ext cx="4572000" cy="369332"/>
          </a:xfrm>
          <a:prstGeom prst="rect">
            <a:avLst/>
          </a:prstGeom>
        </p:spPr>
        <p:txBody>
          <a:bodyPr>
            <a:spAutoFit/>
          </a:bodyPr>
          <a:lstStyle/>
          <a:p>
            <a:pPr algn="ctr"/>
            <a:r>
              <a:rPr lang="en-US" dirty="0" err="1"/>
              <a:t>Yuejian</a:t>
            </a:r>
            <a:r>
              <a:rPr lang="en-US" dirty="0"/>
              <a:t> </a:t>
            </a:r>
            <a:r>
              <a:rPr lang="en-US" dirty="0" smtClean="0"/>
              <a:t>Zhu</a:t>
            </a:r>
            <a:endParaRPr lang="en-US" dirty="0"/>
          </a:p>
        </p:txBody>
      </p:sp>
    </p:spTree>
    <p:extLst>
      <p:ext uri="{BB962C8B-B14F-4D97-AF65-F5344CB8AC3E}">
        <p14:creationId xmlns:p14="http://schemas.microsoft.com/office/powerpoint/2010/main" val="74752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mc.ncep.noaa.gov/gc_wmb/xzhou//EnKF_para_2yr/nhz500_pa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41" y="0"/>
            <a:ext cx="8875059"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971800" y="3124200"/>
            <a:ext cx="480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800600" y="3429000"/>
            <a:ext cx="609600" cy="307777"/>
          </a:xfrm>
          <a:prstGeom prst="rect">
            <a:avLst/>
          </a:prstGeom>
          <a:noFill/>
          <a:effectLst>
            <a:outerShdw blurRad="50800" dist="38100" dir="2700000" algn="tl" rotWithShape="0">
              <a:schemeClr val="accent1">
                <a:lumMod val="20000"/>
                <a:lumOff val="80000"/>
                <a:alpha val="43000"/>
              </a:schemeClr>
            </a:outerShdw>
          </a:effectLst>
        </p:spPr>
        <p:txBody>
          <a:bodyPr wrap="square" rtlCol="0">
            <a:spAutoFit/>
          </a:bodyPr>
          <a:lstStyle/>
          <a:p>
            <a:pPr algn="ctr"/>
            <a:r>
              <a:rPr lang="en-US" sz="1400" b="1" u="sng" dirty="0" smtClean="0">
                <a:solidFill>
                  <a:prstClr val="black"/>
                </a:solidFill>
              </a:rPr>
              <a:t>9.20d</a:t>
            </a:r>
            <a:endParaRPr lang="en-US" sz="1400" b="1" u="sng" dirty="0">
              <a:solidFill>
                <a:prstClr val="black"/>
              </a:solidFill>
            </a:endParaRPr>
          </a:p>
        </p:txBody>
      </p:sp>
      <p:sp>
        <p:nvSpPr>
          <p:cNvPr id="5" name="TextBox 4"/>
          <p:cNvSpPr txBox="1"/>
          <p:nvPr/>
        </p:nvSpPr>
        <p:spPr>
          <a:xfrm>
            <a:off x="6781800" y="3418398"/>
            <a:ext cx="685800" cy="307777"/>
          </a:xfrm>
          <a:prstGeom prst="rect">
            <a:avLst/>
          </a:prstGeom>
          <a:noFill/>
        </p:spPr>
        <p:txBody>
          <a:bodyPr wrap="square" rtlCol="0">
            <a:spAutoFit/>
          </a:bodyPr>
          <a:lstStyle/>
          <a:p>
            <a:pPr algn="ctr"/>
            <a:r>
              <a:rPr lang="en-US" sz="1400" b="1" u="sng" dirty="0" smtClean="0">
                <a:solidFill>
                  <a:prstClr val="black"/>
                </a:solidFill>
              </a:rPr>
              <a:t>9.52d</a:t>
            </a:r>
            <a:endParaRPr lang="en-US" sz="1400" b="1" u="sng" dirty="0">
              <a:solidFill>
                <a:prstClr val="black"/>
              </a:solidFill>
            </a:endParaRPr>
          </a:p>
        </p:txBody>
      </p:sp>
      <p:cxnSp>
        <p:nvCxnSpPr>
          <p:cNvPr id="7" name="Straight Arrow Connector 6"/>
          <p:cNvCxnSpPr/>
          <p:nvPr/>
        </p:nvCxnSpPr>
        <p:spPr>
          <a:xfrm flipV="1">
            <a:off x="5108713" y="3153355"/>
            <a:ext cx="533400" cy="304800"/>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5943600" y="3172570"/>
            <a:ext cx="1066800" cy="304800"/>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724400" y="1295400"/>
            <a:ext cx="0" cy="1676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029200" y="1447800"/>
            <a:ext cx="533400" cy="307777"/>
          </a:xfrm>
          <a:prstGeom prst="rect">
            <a:avLst/>
          </a:prstGeom>
          <a:noFill/>
        </p:spPr>
        <p:txBody>
          <a:bodyPr wrap="square" rtlCol="0">
            <a:spAutoFit/>
          </a:bodyPr>
          <a:lstStyle/>
          <a:p>
            <a:pPr algn="ctr"/>
            <a:r>
              <a:rPr lang="en-US" sz="1400" b="1" u="sng" dirty="0" smtClean="0">
                <a:solidFill>
                  <a:prstClr val="black"/>
                </a:solidFill>
              </a:rPr>
              <a:t>77%</a:t>
            </a:r>
            <a:endParaRPr lang="en-US" sz="1400" b="1" u="sng" dirty="0">
              <a:solidFill>
                <a:prstClr val="black"/>
              </a:solidFill>
            </a:endParaRPr>
          </a:p>
        </p:txBody>
      </p:sp>
      <p:sp>
        <p:nvSpPr>
          <p:cNvPr id="14" name="TextBox 13"/>
          <p:cNvSpPr txBox="1"/>
          <p:nvPr/>
        </p:nvSpPr>
        <p:spPr>
          <a:xfrm>
            <a:off x="3581400" y="2362200"/>
            <a:ext cx="685800" cy="307777"/>
          </a:xfrm>
          <a:prstGeom prst="rect">
            <a:avLst/>
          </a:prstGeom>
          <a:noFill/>
        </p:spPr>
        <p:txBody>
          <a:bodyPr wrap="square" rtlCol="0">
            <a:spAutoFit/>
          </a:bodyPr>
          <a:lstStyle/>
          <a:p>
            <a:pPr algn="ctr"/>
            <a:r>
              <a:rPr lang="en-US" sz="1400" b="1" u="sng" dirty="0" smtClean="0">
                <a:solidFill>
                  <a:prstClr val="black"/>
                </a:solidFill>
              </a:rPr>
              <a:t>75%</a:t>
            </a:r>
            <a:endParaRPr lang="en-US" sz="1400" b="1" u="sng" dirty="0">
              <a:solidFill>
                <a:prstClr val="black"/>
              </a:solidFill>
            </a:endParaRPr>
          </a:p>
        </p:txBody>
      </p:sp>
      <p:cxnSp>
        <p:nvCxnSpPr>
          <p:cNvPr id="16" name="Straight Arrow Connector 15"/>
          <p:cNvCxnSpPr/>
          <p:nvPr/>
        </p:nvCxnSpPr>
        <p:spPr>
          <a:xfrm flipV="1">
            <a:off x="4114800" y="2362200"/>
            <a:ext cx="609600" cy="76200"/>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724400" y="1676400"/>
            <a:ext cx="571500" cy="530423"/>
          </a:xfrm>
          <a:prstGeom prst="straightConnector1">
            <a:avLst/>
          </a:prstGeom>
          <a:ln>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3048000" y="4343400"/>
            <a:ext cx="4724400" cy="457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About 8 hours improvement of skillful forecast</a:t>
            </a:r>
            <a:endParaRPr lang="en-US" dirty="0">
              <a:solidFill>
                <a:schemeClr val="tx1"/>
              </a:solidFill>
            </a:endParaRPr>
          </a:p>
        </p:txBody>
      </p:sp>
      <p:sp>
        <p:nvSpPr>
          <p:cNvPr id="21" name="Rounded Rectangle 20"/>
          <p:cNvSpPr/>
          <p:nvPr/>
        </p:nvSpPr>
        <p:spPr>
          <a:xfrm>
            <a:off x="5791200" y="1600200"/>
            <a:ext cx="2819400" cy="762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2% improvement of 7-day forecast AC score</a:t>
            </a:r>
            <a:endParaRPr lang="en-US" dirty="0">
              <a:solidFill>
                <a:schemeClr val="tx1"/>
              </a:solidFill>
            </a:endParaRPr>
          </a:p>
        </p:txBody>
      </p:sp>
      <p:sp>
        <p:nvSpPr>
          <p:cNvPr id="2" name="Rounded Rectangle 1"/>
          <p:cNvSpPr/>
          <p:nvPr/>
        </p:nvSpPr>
        <p:spPr>
          <a:xfrm>
            <a:off x="457200" y="304800"/>
            <a:ext cx="2133600" cy="457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685 cases</a:t>
            </a:r>
            <a:endParaRPr lang="en-US" dirty="0">
              <a:solidFill>
                <a:schemeClr val="tx1"/>
              </a:solidFill>
            </a:endParaRPr>
          </a:p>
        </p:txBody>
      </p:sp>
    </p:spTree>
    <p:extLst>
      <p:ext uri="{BB962C8B-B14F-4D97-AF65-F5344CB8AC3E}">
        <p14:creationId xmlns:p14="http://schemas.microsoft.com/office/powerpoint/2010/main" val="71564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5278" y="2470245"/>
            <a:ext cx="5213444" cy="646331"/>
          </a:xfrm>
          <a:prstGeom prst="rect">
            <a:avLst/>
          </a:prstGeom>
          <a:noFill/>
        </p:spPr>
        <p:txBody>
          <a:bodyPr wrap="square" rtlCol="0">
            <a:spAutoFit/>
          </a:bodyPr>
          <a:lstStyle/>
          <a:p>
            <a:pPr algn="ctr"/>
            <a:r>
              <a:rPr lang="en-US" b="1" dirty="0" smtClean="0">
                <a:solidFill>
                  <a:srgbClr val="FF0000"/>
                </a:solidFill>
              </a:rPr>
              <a:t>SREF implementation</a:t>
            </a:r>
          </a:p>
          <a:p>
            <a:pPr algn="ctr"/>
            <a:r>
              <a:rPr lang="en-US" b="1" dirty="0" smtClean="0">
                <a:solidFill>
                  <a:srgbClr val="FF0000"/>
                </a:solidFill>
              </a:rPr>
              <a:t>Currently in parallel</a:t>
            </a:r>
            <a:endParaRPr lang="en-US" b="1" dirty="0">
              <a:solidFill>
                <a:srgbClr val="FF0000"/>
              </a:solidFill>
            </a:endParaRPr>
          </a:p>
        </p:txBody>
      </p:sp>
    </p:spTree>
    <p:extLst>
      <p:ext uri="{BB962C8B-B14F-4D97-AF65-F5344CB8AC3E}">
        <p14:creationId xmlns:p14="http://schemas.microsoft.com/office/powerpoint/2010/main" val="109981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92" t="12500" r="15296" b="5263"/>
          <a:stretch/>
        </p:blipFill>
        <p:spPr bwMode="auto">
          <a:xfrm>
            <a:off x="466224" y="400050"/>
            <a:ext cx="8229600" cy="601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467107" y="6198919"/>
            <a:ext cx="427512"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22914" y="6415839"/>
            <a:ext cx="1698172" cy="369332"/>
          </a:xfrm>
          <a:prstGeom prst="rect">
            <a:avLst/>
          </a:prstGeom>
          <a:noFill/>
        </p:spPr>
        <p:txBody>
          <a:bodyPr wrap="square" rtlCol="0">
            <a:spAutoFit/>
          </a:bodyPr>
          <a:lstStyle/>
          <a:p>
            <a:pPr algn="ctr"/>
            <a:r>
              <a:rPr lang="en-US" dirty="0" smtClean="0"/>
              <a:t>Jun Du</a:t>
            </a:r>
            <a:endParaRPr lang="en-US" dirty="0"/>
          </a:p>
        </p:txBody>
      </p:sp>
    </p:spTree>
    <p:extLst>
      <p:ext uri="{BB962C8B-B14F-4D97-AF65-F5344CB8AC3E}">
        <p14:creationId xmlns:p14="http://schemas.microsoft.com/office/powerpoint/2010/main" val="284629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5" t="11184" r="15279" b="4834"/>
          <a:stretch/>
        </p:blipFill>
        <p:spPr bwMode="auto">
          <a:xfrm>
            <a:off x="444136" y="308809"/>
            <a:ext cx="8255729" cy="614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22914" y="6415839"/>
            <a:ext cx="1698172" cy="369332"/>
          </a:xfrm>
          <a:prstGeom prst="rect">
            <a:avLst/>
          </a:prstGeom>
          <a:noFill/>
        </p:spPr>
        <p:txBody>
          <a:bodyPr wrap="square" rtlCol="0">
            <a:spAutoFit/>
          </a:bodyPr>
          <a:lstStyle/>
          <a:p>
            <a:pPr algn="ctr"/>
            <a:r>
              <a:rPr lang="en-US" dirty="0" smtClean="0"/>
              <a:t>Jun Du</a:t>
            </a:r>
            <a:endParaRPr lang="en-US" dirty="0"/>
          </a:p>
        </p:txBody>
      </p:sp>
    </p:spTree>
    <p:extLst>
      <p:ext uri="{BB962C8B-B14F-4D97-AF65-F5344CB8AC3E}">
        <p14:creationId xmlns:p14="http://schemas.microsoft.com/office/powerpoint/2010/main" val="402598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23" t="10937" r="15201" b="4427"/>
          <a:stretch/>
        </p:blipFill>
        <p:spPr bwMode="auto">
          <a:xfrm>
            <a:off x="448056" y="310896"/>
            <a:ext cx="824865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22914" y="6415839"/>
            <a:ext cx="1698172" cy="369332"/>
          </a:xfrm>
          <a:prstGeom prst="rect">
            <a:avLst/>
          </a:prstGeom>
          <a:noFill/>
        </p:spPr>
        <p:txBody>
          <a:bodyPr wrap="square" rtlCol="0">
            <a:spAutoFit/>
          </a:bodyPr>
          <a:lstStyle/>
          <a:p>
            <a:pPr algn="ctr"/>
            <a:r>
              <a:rPr lang="en-US" dirty="0" smtClean="0"/>
              <a:t>Jun Du</a:t>
            </a:r>
            <a:endParaRPr lang="en-US" dirty="0"/>
          </a:p>
        </p:txBody>
      </p:sp>
    </p:spTree>
    <p:extLst>
      <p:ext uri="{BB962C8B-B14F-4D97-AF65-F5344CB8AC3E}">
        <p14:creationId xmlns:p14="http://schemas.microsoft.com/office/powerpoint/2010/main" val="2591323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rey.guastini\AppData\Local\Microsoft\Windows\Temporary Internet Files\Content.IE5\CMJ8GDXC\WarmD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049943" y="-604321"/>
            <a:ext cx="3044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118" y="4678713"/>
            <a:ext cx="5943764" cy="1323439"/>
          </a:xfrm>
          <a:prstGeom prst="rect">
            <a:avLst/>
          </a:prstGeom>
        </p:spPr>
        <p:txBody>
          <a:bodyPr wrap="square">
            <a:spAutoFit/>
          </a:bodyPr>
          <a:lstStyle/>
          <a:p>
            <a:r>
              <a:rPr lang="en-US" sz="1600" dirty="0" smtClean="0"/>
              <a:t>“Bottom </a:t>
            </a:r>
            <a:r>
              <a:rPr lang="en-US" sz="1600" dirty="0"/>
              <a:t>line, we’re reducing the incoming short-wave radiation though better representation of both resolved and unresolved (sub-grid) cloud effects and also promoting a moister/cooler surface and boundary layer through increases/decreases in latent/sensible heat flux from the ground</a:t>
            </a:r>
            <a:r>
              <a:rPr lang="en-US" sz="1600" dirty="0" smtClean="0"/>
              <a:t>.”</a:t>
            </a:r>
            <a:endParaRPr lang="en-US" sz="1600" dirty="0"/>
          </a:p>
        </p:txBody>
      </p:sp>
      <p:sp>
        <p:nvSpPr>
          <p:cNvPr id="3" name="TextBox 2"/>
          <p:cNvSpPr txBox="1"/>
          <p:nvPr/>
        </p:nvSpPr>
        <p:spPr>
          <a:xfrm>
            <a:off x="789215" y="69779"/>
            <a:ext cx="7565571" cy="923330"/>
          </a:xfrm>
          <a:prstGeom prst="rect">
            <a:avLst/>
          </a:prstGeom>
          <a:noFill/>
        </p:spPr>
        <p:txBody>
          <a:bodyPr wrap="square" rtlCol="0">
            <a:spAutoFit/>
          </a:bodyPr>
          <a:lstStyle/>
          <a:p>
            <a:pPr algn="ctr"/>
            <a:r>
              <a:rPr lang="en-US" b="1" dirty="0" smtClean="0">
                <a:solidFill>
                  <a:srgbClr val="FF0000"/>
                </a:solidFill>
              </a:rPr>
              <a:t/>
            </a:r>
            <a:br>
              <a:rPr lang="en-US" b="1" dirty="0" smtClean="0">
                <a:solidFill>
                  <a:srgbClr val="FF0000"/>
                </a:solidFill>
              </a:rPr>
            </a:br>
            <a:r>
              <a:rPr lang="en-US" b="1" dirty="0" smtClean="0">
                <a:solidFill>
                  <a:srgbClr val="FF0000"/>
                </a:solidFill>
              </a:rPr>
              <a:t>Alleviation of warm/dry bias in RAP and HRRR was </a:t>
            </a:r>
            <a:r>
              <a:rPr lang="en-US" b="1" dirty="0">
                <a:solidFill>
                  <a:srgbClr val="FF0000"/>
                </a:solidFill>
              </a:rPr>
              <a:t>a</a:t>
            </a:r>
            <a:r>
              <a:rPr lang="en-US" b="1" dirty="0" smtClean="0">
                <a:solidFill>
                  <a:srgbClr val="FF0000"/>
                </a:solidFill>
              </a:rPr>
              <a:t> main goal for the upcoming implementation</a:t>
            </a:r>
            <a:endParaRPr lang="en-US" b="1" dirty="0">
              <a:solidFill>
                <a:srgbClr val="FF0000"/>
              </a:solidFill>
            </a:endParaRPr>
          </a:p>
        </p:txBody>
      </p:sp>
      <p:sp>
        <p:nvSpPr>
          <p:cNvPr id="4" name="TextBox 3"/>
          <p:cNvSpPr txBox="1"/>
          <p:nvPr/>
        </p:nvSpPr>
        <p:spPr>
          <a:xfrm>
            <a:off x="3077029" y="6371771"/>
            <a:ext cx="2989943" cy="338554"/>
          </a:xfrm>
          <a:prstGeom prst="rect">
            <a:avLst/>
          </a:prstGeom>
          <a:noFill/>
        </p:spPr>
        <p:txBody>
          <a:bodyPr wrap="square" rtlCol="0">
            <a:spAutoFit/>
          </a:bodyPr>
          <a:lstStyle/>
          <a:p>
            <a:pPr algn="ctr"/>
            <a:r>
              <a:rPr lang="en-US" sz="1600" dirty="0" smtClean="0"/>
              <a:t>Source: Curtis Alexander</a:t>
            </a:r>
            <a:endParaRPr lang="en-US" sz="1600" dirty="0"/>
          </a:p>
        </p:txBody>
      </p:sp>
    </p:spTree>
    <p:extLst>
      <p:ext uri="{BB962C8B-B14F-4D97-AF65-F5344CB8AC3E}">
        <p14:creationId xmlns:p14="http://schemas.microsoft.com/office/powerpoint/2010/main" val="225388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11" t="11198" r="16016" b="6250"/>
          <a:stretch/>
        </p:blipFill>
        <p:spPr bwMode="auto">
          <a:xfrm>
            <a:off x="504825" y="323850"/>
            <a:ext cx="8096250"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22914" y="6415839"/>
            <a:ext cx="1698172" cy="369332"/>
          </a:xfrm>
          <a:prstGeom prst="rect">
            <a:avLst/>
          </a:prstGeom>
          <a:noFill/>
        </p:spPr>
        <p:txBody>
          <a:bodyPr wrap="square" rtlCol="0">
            <a:spAutoFit/>
          </a:bodyPr>
          <a:lstStyle/>
          <a:p>
            <a:pPr algn="ctr"/>
            <a:r>
              <a:rPr lang="en-US" dirty="0" smtClean="0"/>
              <a:t>Jun Du</a:t>
            </a:r>
            <a:endParaRPr lang="en-US" dirty="0"/>
          </a:p>
        </p:txBody>
      </p:sp>
    </p:spTree>
    <p:extLst>
      <p:ext uri="{BB962C8B-B14F-4D97-AF65-F5344CB8AC3E}">
        <p14:creationId xmlns:p14="http://schemas.microsoft.com/office/powerpoint/2010/main" val="144723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8" y="1677536"/>
            <a:ext cx="40005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488" y="1677536"/>
            <a:ext cx="40005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4991" y="1112714"/>
            <a:ext cx="1924334" cy="369332"/>
          </a:xfrm>
          <a:prstGeom prst="rect">
            <a:avLst/>
          </a:prstGeom>
          <a:noFill/>
        </p:spPr>
        <p:txBody>
          <a:bodyPr wrap="square" rtlCol="0">
            <a:spAutoFit/>
          </a:bodyPr>
          <a:lstStyle/>
          <a:p>
            <a:pPr algn="ctr"/>
            <a:r>
              <a:rPr lang="en-US" dirty="0" smtClean="0"/>
              <a:t>Operational</a:t>
            </a:r>
            <a:endParaRPr lang="en-US" dirty="0"/>
          </a:p>
        </p:txBody>
      </p:sp>
      <p:sp>
        <p:nvSpPr>
          <p:cNvPr id="5" name="TextBox 4"/>
          <p:cNvSpPr txBox="1"/>
          <p:nvPr/>
        </p:nvSpPr>
        <p:spPr>
          <a:xfrm>
            <a:off x="5949571" y="1112714"/>
            <a:ext cx="1924334" cy="369332"/>
          </a:xfrm>
          <a:prstGeom prst="rect">
            <a:avLst/>
          </a:prstGeom>
          <a:noFill/>
        </p:spPr>
        <p:txBody>
          <a:bodyPr wrap="square" rtlCol="0">
            <a:spAutoFit/>
          </a:bodyPr>
          <a:lstStyle/>
          <a:p>
            <a:pPr algn="ctr"/>
            <a:r>
              <a:rPr lang="en-US" dirty="0" smtClean="0"/>
              <a:t>Parallel</a:t>
            </a:r>
            <a:endParaRPr lang="en-US" dirty="0"/>
          </a:p>
        </p:txBody>
      </p:sp>
      <p:sp>
        <p:nvSpPr>
          <p:cNvPr id="6" name="TextBox 5"/>
          <p:cNvSpPr txBox="1"/>
          <p:nvPr/>
        </p:nvSpPr>
        <p:spPr>
          <a:xfrm>
            <a:off x="3722914" y="6415839"/>
            <a:ext cx="1698172" cy="369332"/>
          </a:xfrm>
          <a:prstGeom prst="rect">
            <a:avLst/>
          </a:prstGeom>
          <a:noFill/>
        </p:spPr>
        <p:txBody>
          <a:bodyPr wrap="square" rtlCol="0">
            <a:spAutoFit/>
          </a:bodyPr>
          <a:lstStyle/>
          <a:p>
            <a:pPr algn="ctr"/>
            <a:r>
              <a:rPr lang="en-US" dirty="0" smtClean="0"/>
              <a:t>Jun Du</a:t>
            </a:r>
            <a:endParaRPr lang="en-US" dirty="0"/>
          </a:p>
        </p:txBody>
      </p:sp>
    </p:spTree>
    <p:extLst>
      <p:ext uri="{BB962C8B-B14F-4D97-AF65-F5344CB8AC3E}">
        <p14:creationId xmlns:p14="http://schemas.microsoft.com/office/powerpoint/2010/main" val="318032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c.ncep.noaa.gov/mmb/cguastini/rap/comparecape_00f0.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831"/>
          <a:stretch/>
        </p:blipFill>
        <p:spPr bwMode="auto">
          <a:xfrm>
            <a:off x="154379" y="95003"/>
            <a:ext cx="3516880" cy="2853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mc.ncep.noaa.gov/mmb/cguastini/rap/comparecape_00f0.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831"/>
          <a:stretch/>
        </p:blipFill>
        <p:spPr bwMode="auto">
          <a:xfrm>
            <a:off x="5375494" y="95003"/>
            <a:ext cx="3515651" cy="28537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mc.ncep.noaa.gov/mmb/cguastini/rap/comparecape_00f0.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038"/>
          <a:stretch/>
        </p:blipFill>
        <p:spPr bwMode="auto">
          <a:xfrm>
            <a:off x="2814175" y="3562598"/>
            <a:ext cx="3515651" cy="28791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07625" y="3610588"/>
            <a:ext cx="1068779" cy="307777"/>
          </a:xfrm>
          <a:prstGeom prst="rect">
            <a:avLst/>
          </a:prstGeom>
          <a:solidFill>
            <a:schemeClr val="bg1"/>
          </a:solidFill>
          <a:ln>
            <a:solidFill>
              <a:schemeClr val="tx1"/>
            </a:solidFill>
          </a:ln>
        </p:spPr>
        <p:txBody>
          <a:bodyPr wrap="square" rtlCol="0">
            <a:spAutoFit/>
          </a:bodyPr>
          <a:lstStyle/>
          <a:p>
            <a:pPr algn="ctr"/>
            <a:r>
              <a:rPr lang="en-US" sz="1400" dirty="0" smtClean="0"/>
              <a:t>Test GFS</a:t>
            </a:r>
            <a:endParaRPr lang="en-US" sz="1400" dirty="0"/>
          </a:p>
        </p:txBody>
      </p:sp>
      <p:sp>
        <p:nvSpPr>
          <p:cNvPr id="6" name="TextBox 5"/>
          <p:cNvSpPr txBox="1"/>
          <p:nvPr/>
        </p:nvSpPr>
        <p:spPr>
          <a:xfrm>
            <a:off x="1948444" y="142503"/>
            <a:ext cx="1068779" cy="307777"/>
          </a:xfrm>
          <a:prstGeom prst="rect">
            <a:avLst/>
          </a:prstGeom>
          <a:solidFill>
            <a:schemeClr val="bg1"/>
          </a:solidFill>
          <a:ln>
            <a:solidFill>
              <a:schemeClr val="tx1"/>
            </a:solidFill>
          </a:ln>
        </p:spPr>
        <p:txBody>
          <a:bodyPr wrap="square" rtlCol="0">
            <a:spAutoFit/>
          </a:bodyPr>
          <a:lstStyle/>
          <a:p>
            <a:pPr algn="ctr"/>
            <a:r>
              <a:rPr lang="en-US" sz="1400" dirty="0" smtClean="0"/>
              <a:t>GFS</a:t>
            </a:r>
            <a:endParaRPr lang="en-US" sz="1400" dirty="0"/>
          </a:p>
        </p:txBody>
      </p:sp>
      <p:sp>
        <p:nvSpPr>
          <p:cNvPr id="7" name="TextBox 6"/>
          <p:cNvSpPr txBox="1"/>
          <p:nvPr/>
        </p:nvSpPr>
        <p:spPr>
          <a:xfrm>
            <a:off x="7121444" y="142503"/>
            <a:ext cx="1117171" cy="307777"/>
          </a:xfrm>
          <a:prstGeom prst="rect">
            <a:avLst/>
          </a:prstGeom>
          <a:solidFill>
            <a:schemeClr val="bg1"/>
          </a:solidFill>
          <a:ln>
            <a:solidFill>
              <a:schemeClr val="tx1"/>
            </a:solidFill>
          </a:ln>
        </p:spPr>
        <p:txBody>
          <a:bodyPr wrap="square" rtlCol="0">
            <a:spAutoFit/>
          </a:bodyPr>
          <a:lstStyle/>
          <a:p>
            <a:pPr algn="ctr"/>
            <a:r>
              <a:rPr lang="en-US" sz="1400" dirty="0" smtClean="0"/>
              <a:t>RAP analysis</a:t>
            </a:r>
            <a:endParaRPr lang="en-US" sz="1400" dirty="0"/>
          </a:p>
        </p:txBody>
      </p:sp>
      <p:sp>
        <p:nvSpPr>
          <p:cNvPr id="3" name="TextBox 2"/>
          <p:cNvSpPr txBox="1"/>
          <p:nvPr/>
        </p:nvSpPr>
        <p:spPr>
          <a:xfrm>
            <a:off x="3063835" y="296391"/>
            <a:ext cx="3016331" cy="646331"/>
          </a:xfrm>
          <a:prstGeom prst="rect">
            <a:avLst/>
          </a:prstGeom>
          <a:noFill/>
        </p:spPr>
        <p:txBody>
          <a:bodyPr wrap="square" rtlCol="0">
            <a:spAutoFit/>
          </a:bodyPr>
          <a:lstStyle/>
          <a:p>
            <a:pPr algn="ctr"/>
            <a:r>
              <a:rPr lang="en-US" b="1" dirty="0" smtClean="0">
                <a:solidFill>
                  <a:srgbClr val="FF0000"/>
                </a:solidFill>
              </a:rPr>
              <a:t>2100 UTC 18 August CAPE </a:t>
            </a:r>
          </a:p>
          <a:p>
            <a:pPr algn="ctr"/>
            <a:r>
              <a:rPr lang="en-US" b="1" dirty="0" smtClean="0">
                <a:solidFill>
                  <a:srgbClr val="FF0000"/>
                </a:solidFill>
              </a:rPr>
              <a:t>F21</a:t>
            </a:r>
            <a:endParaRPr lang="en-US" b="1" dirty="0">
              <a:solidFill>
                <a:srgbClr val="FF0000"/>
              </a:solidFill>
            </a:endParaRPr>
          </a:p>
        </p:txBody>
      </p:sp>
      <p:pic>
        <p:nvPicPr>
          <p:cNvPr id="9" name="Picture 8" descr="http://www.emc.ncep.noaa.gov/mmb/cguastini/rap/comparecape_00f0.gif"/>
          <p:cNvPicPr>
            <a:picLocks noChangeAspect="1" noChangeArrowheads="1"/>
          </p:cNvPicPr>
          <p:nvPr/>
        </p:nvPicPr>
        <p:blipFill rotWithShape="1">
          <a:blip r:embed="rId5">
            <a:extLst>
              <a:ext uri="{28A0092B-C50C-407E-A947-70E740481C1C}">
                <a14:useLocalDpi xmlns:a14="http://schemas.microsoft.com/office/drawing/2010/main" val="0"/>
              </a:ext>
            </a:extLst>
          </a:blip>
          <a:srcRect t="89281"/>
          <a:stretch/>
        </p:blipFill>
        <p:spPr bwMode="auto">
          <a:xfrm>
            <a:off x="1180918" y="2948781"/>
            <a:ext cx="6782164" cy="66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60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mc.ncep.noaa.gov/mmb/cguastini/rap/comparecape_00f0.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150"/>
          <a:stretch/>
        </p:blipFill>
        <p:spPr bwMode="auto">
          <a:xfrm>
            <a:off x="2816352" y="3566160"/>
            <a:ext cx="3515651" cy="2875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emc.ncep.noaa.gov/mmb/cguastini/rap/comparecape_00f0.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719"/>
          <a:stretch/>
        </p:blipFill>
        <p:spPr bwMode="auto">
          <a:xfrm>
            <a:off x="155448" y="91440"/>
            <a:ext cx="3515651" cy="28573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emc.ncep.noaa.gov/mmb/cguastini/rap/comparecape_00f0.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719"/>
          <a:stretch/>
        </p:blipFill>
        <p:spPr bwMode="auto">
          <a:xfrm>
            <a:off x="5376672" y="91440"/>
            <a:ext cx="3515651" cy="28573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8444" y="142503"/>
            <a:ext cx="1068779" cy="307777"/>
          </a:xfrm>
          <a:prstGeom prst="rect">
            <a:avLst/>
          </a:prstGeom>
          <a:solidFill>
            <a:schemeClr val="bg1"/>
          </a:solidFill>
          <a:ln>
            <a:solidFill>
              <a:schemeClr val="tx1"/>
            </a:solidFill>
          </a:ln>
        </p:spPr>
        <p:txBody>
          <a:bodyPr wrap="square" rtlCol="0">
            <a:spAutoFit/>
          </a:bodyPr>
          <a:lstStyle/>
          <a:p>
            <a:pPr algn="ctr"/>
            <a:r>
              <a:rPr lang="en-US" sz="1400" dirty="0" smtClean="0"/>
              <a:t>GFS</a:t>
            </a:r>
            <a:endParaRPr lang="en-US" sz="1400" dirty="0"/>
          </a:p>
        </p:txBody>
      </p:sp>
      <p:sp>
        <p:nvSpPr>
          <p:cNvPr id="6" name="TextBox 5"/>
          <p:cNvSpPr txBox="1"/>
          <p:nvPr/>
        </p:nvSpPr>
        <p:spPr>
          <a:xfrm>
            <a:off x="7121444" y="142503"/>
            <a:ext cx="1117171" cy="307777"/>
          </a:xfrm>
          <a:prstGeom prst="rect">
            <a:avLst/>
          </a:prstGeom>
          <a:solidFill>
            <a:schemeClr val="bg1"/>
          </a:solidFill>
          <a:ln>
            <a:solidFill>
              <a:schemeClr val="tx1"/>
            </a:solidFill>
          </a:ln>
        </p:spPr>
        <p:txBody>
          <a:bodyPr wrap="square" rtlCol="0">
            <a:spAutoFit/>
          </a:bodyPr>
          <a:lstStyle/>
          <a:p>
            <a:pPr algn="ctr"/>
            <a:r>
              <a:rPr lang="en-US" sz="1400" dirty="0" smtClean="0"/>
              <a:t>RAP analysis</a:t>
            </a:r>
            <a:endParaRPr lang="en-US" sz="1400" dirty="0"/>
          </a:p>
        </p:txBody>
      </p:sp>
      <p:sp>
        <p:nvSpPr>
          <p:cNvPr id="7" name="TextBox 6"/>
          <p:cNvSpPr txBox="1"/>
          <p:nvPr/>
        </p:nvSpPr>
        <p:spPr>
          <a:xfrm>
            <a:off x="4607625" y="3610588"/>
            <a:ext cx="1068779" cy="307777"/>
          </a:xfrm>
          <a:prstGeom prst="rect">
            <a:avLst/>
          </a:prstGeom>
          <a:solidFill>
            <a:schemeClr val="bg1"/>
          </a:solidFill>
          <a:ln>
            <a:solidFill>
              <a:schemeClr val="tx1"/>
            </a:solidFill>
          </a:ln>
        </p:spPr>
        <p:txBody>
          <a:bodyPr wrap="square" rtlCol="0">
            <a:spAutoFit/>
          </a:bodyPr>
          <a:lstStyle/>
          <a:p>
            <a:pPr algn="ctr"/>
            <a:r>
              <a:rPr lang="en-US" sz="1400" dirty="0" smtClean="0"/>
              <a:t>Test GFS</a:t>
            </a:r>
            <a:endParaRPr lang="en-US" sz="1400" dirty="0"/>
          </a:p>
        </p:txBody>
      </p:sp>
      <p:sp>
        <p:nvSpPr>
          <p:cNvPr id="8" name="TextBox 7"/>
          <p:cNvSpPr txBox="1"/>
          <p:nvPr/>
        </p:nvSpPr>
        <p:spPr>
          <a:xfrm>
            <a:off x="3063835" y="296391"/>
            <a:ext cx="3016331" cy="646331"/>
          </a:xfrm>
          <a:prstGeom prst="rect">
            <a:avLst/>
          </a:prstGeom>
          <a:noFill/>
        </p:spPr>
        <p:txBody>
          <a:bodyPr wrap="square" rtlCol="0">
            <a:spAutoFit/>
          </a:bodyPr>
          <a:lstStyle/>
          <a:p>
            <a:pPr algn="ctr"/>
            <a:r>
              <a:rPr lang="en-US" b="1" dirty="0" smtClean="0">
                <a:solidFill>
                  <a:srgbClr val="FF0000"/>
                </a:solidFill>
              </a:rPr>
              <a:t>0000 UTC 19 August CAPE </a:t>
            </a:r>
          </a:p>
          <a:p>
            <a:pPr algn="ctr"/>
            <a:r>
              <a:rPr lang="en-US" b="1" dirty="0" smtClean="0">
                <a:solidFill>
                  <a:srgbClr val="FF0000"/>
                </a:solidFill>
              </a:rPr>
              <a:t>F24</a:t>
            </a:r>
            <a:endParaRPr lang="en-US" b="1" dirty="0">
              <a:solidFill>
                <a:srgbClr val="FF0000"/>
              </a:solidFill>
            </a:endParaRPr>
          </a:p>
        </p:txBody>
      </p:sp>
      <p:pic>
        <p:nvPicPr>
          <p:cNvPr id="9" name="Picture 8" descr="http://www.emc.ncep.noaa.gov/mmb/cguastini/rap/comparecape_00f0.gif"/>
          <p:cNvPicPr>
            <a:picLocks noChangeAspect="1" noChangeArrowheads="1"/>
          </p:cNvPicPr>
          <p:nvPr/>
        </p:nvPicPr>
        <p:blipFill rotWithShape="1">
          <a:blip r:embed="rId3">
            <a:extLst>
              <a:ext uri="{28A0092B-C50C-407E-A947-70E740481C1C}">
                <a14:useLocalDpi xmlns:a14="http://schemas.microsoft.com/office/drawing/2010/main" val="0"/>
              </a:ext>
            </a:extLst>
          </a:blip>
          <a:srcRect t="89281"/>
          <a:stretch/>
        </p:blipFill>
        <p:spPr bwMode="auto">
          <a:xfrm>
            <a:off x="1180918" y="2948781"/>
            <a:ext cx="6782164" cy="66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4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07" y="1044416"/>
            <a:ext cx="5134025" cy="51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0572" y="275771"/>
            <a:ext cx="7982856" cy="369332"/>
          </a:xfrm>
          <a:prstGeom prst="rect">
            <a:avLst/>
          </a:prstGeom>
          <a:noFill/>
        </p:spPr>
        <p:txBody>
          <a:bodyPr wrap="square" rtlCol="0">
            <a:spAutoFit/>
          </a:bodyPr>
          <a:lstStyle/>
          <a:p>
            <a:pPr algn="ctr"/>
            <a:r>
              <a:rPr lang="en-US" b="1" dirty="0" smtClean="0">
                <a:solidFill>
                  <a:srgbClr val="FF0000"/>
                </a:solidFill>
              </a:rPr>
              <a:t>Comparison of HRRR and HRRRX skin temperatures, valid 1800 UTC 7 July 2015</a:t>
            </a:r>
            <a:endParaRPr lang="en-US" b="1" dirty="0">
              <a:solidFill>
                <a:srgbClr val="FF0000"/>
              </a:solidFill>
            </a:endParaRPr>
          </a:p>
        </p:txBody>
      </p:sp>
      <p:sp>
        <p:nvSpPr>
          <p:cNvPr id="3" name="TextBox 2"/>
          <p:cNvSpPr txBox="1"/>
          <p:nvPr/>
        </p:nvSpPr>
        <p:spPr>
          <a:xfrm>
            <a:off x="6135389" y="3011263"/>
            <a:ext cx="1959429" cy="1200329"/>
          </a:xfrm>
          <a:prstGeom prst="rect">
            <a:avLst/>
          </a:prstGeom>
          <a:noFill/>
        </p:spPr>
        <p:txBody>
          <a:bodyPr wrap="square" rtlCol="0">
            <a:spAutoFit/>
          </a:bodyPr>
          <a:lstStyle/>
          <a:p>
            <a:r>
              <a:rPr lang="en-US" dirty="0" smtClean="0">
                <a:solidFill>
                  <a:srgbClr val="0000FF"/>
                </a:solidFill>
              </a:rPr>
              <a:t>Substantial reduction of skin temperature in parallel HRRR</a:t>
            </a:r>
            <a:endParaRPr lang="en-US" dirty="0">
              <a:solidFill>
                <a:srgbClr val="0000FF"/>
              </a:solidFill>
            </a:endParaRPr>
          </a:p>
        </p:txBody>
      </p:sp>
    </p:spTree>
    <p:extLst>
      <p:ext uri="{BB962C8B-B14F-4D97-AF65-F5344CB8AC3E}">
        <p14:creationId xmlns:p14="http://schemas.microsoft.com/office/powerpoint/2010/main" val="132615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5486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875" y="1371600"/>
            <a:ext cx="484094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0572" y="275771"/>
            <a:ext cx="7982856" cy="369332"/>
          </a:xfrm>
          <a:prstGeom prst="rect">
            <a:avLst/>
          </a:prstGeom>
          <a:noFill/>
        </p:spPr>
        <p:txBody>
          <a:bodyPr wrap="square" rtlCol="0">
            <a:spAutoFit/>
          </a:bodyPr>
          <a:lstStyle/>
          <a:p>
            <a:pPr algn="ctr"/>
            <a:r>
              <a:rPr lang="en-US" b="1" dirty="0" smtClean="0">
                <a:solidFill>
                  <a:srgbClr val="FF0000"/>
                </a:solidFill>
              </a:rPr>
              <a:t>Comparison of HRRR and HRRRX 2-m temperatures, valid 1800 UTC 7 July 2015</a:t>
            </a:r>
            <a:endParaRPr lang="en-US" b="1" dirty="0">
              <a:solidFill>
                <a:srgbClr val="FF0000"/>
              </a:solidFill>
            </a:endParaRPr>
          </a:p>
        </p:txBody>
      </p:sp>
      <p:sp>
        <p:nvSpPr>
          <p:cNvPr id="5" name="TextBox 4"/>
          <p:cNvSpPr txBox="1"/>
          <p:nvPr/>
        </p:nvSpPr>
        <p:spPr>
          <a:xfrm>
            <a:off x="1175658" y="645103"/>
            <a:ext cx="3991428" cy="646331"/>
          </a:xfrm>
          <a:prstGeom prst="rect">
            <a:avLst/>
          </a:prstGeom>
          <a:noFill/>
        </p:spPr>
        <p:txBody>
          <a:bodyPr wrap="square" rtlCol="0">
            <a:spAutoFit/>
          </a:bodyPr>
          <a:lstStyle/>
          <a:p>
            <a:r>
              <a:rPr lang="en-US" dirty="0" smtClean="0">
                <a:solidFill>
                  <a:srgbClr val="0000FF"/>
                </a:solidFill>
              </a:rPr>
              <a:t>Corresponding reduction of 2-m temperature in parallel HRRR</a:t>
            </a:r>
            <a:endParaRPr lang="en-US" dirty="0">
              <a:solidFill>
                <a:srgbClr val="0000FF"/>
              </a:solidFill>
            </a:endParaRPr>
          </a:p>
        </p:txBody>
      </p:sp>
      <p:sp>
        <p:nvSpPr>
          <p:cNvPr id="2" name="TextBox 1"/>
          <p:cNvSpPr txBox="1"/>
          <p:nvPr/>
        </p:nvSpPr>
        <p:spPr>
          <a:xfrm>
            <a:off x="4572000" y="1664790"/>
            <a:ext cx="3468914" cy="369332"/>
          </a:xfrm>
          <a:prstGeom prst="rect">
            <a:avLst/>
          </a:prstGeom>
          <a:noFill/>
        </p:spPr>
        <p:txBody>
          <a:bodyPr wrap="square" rtlCol="0">
            <a:spAutoFit/>
          </a:bodyPr>
          <a:lstStyle/>
          <a:p>
            <a:pPr algn="ctr"/>
            <a:r>
              <a:rPr lang="en-US" dirty="0" smtClean="0"/>
              <a:t>observations</a:t>
            </a:r>
            <a:endParaRPr lang="en-US" dirty="0"/>
          </a:p>
        </p:txBody>
      </p:sp>
    </p:spTree>
    <p:extLst>
      <p:ext uri="{BB962C8B-B14F-4D97-AF65-F5344CB8AC3E}">
        <p14:creationId xmlns:p14="http://schemas.microsoft.com/office/powerpoint/2010/main" val="278725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957" t="16270" r="473" b="17593"/>
          <a:stretch/>
        </p:blipFill>
        <p:spPr bwMode="auto">
          <a:xfrm>
            <a:off x="4619298" y="569227"/>
            <a:ext cx="3261860" cy="301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5479"/>
          <a:stretch/>
        </p:blipFill>
        <p:spPr bwMode="auto">
          <a:xfrm>
            <a:off x="662202" y="794984"/>
            <a:ext cx="319859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0572" y="275771"/>
            <a:ext cx="7982856" cy="369332"/>
          </a:xfrm>
          <a:prstGeom prst="rect">
            <a:avLst/>
          </a:prstGeom>
          <a:noFill/>
        </p:spPr>
        <p:txBody>
          <a:bodyPr wrap="square" rtlCol="0">
            <a:spAutoFit/>
          </a:bodyPr>
          <a:lstStyle/>
          <a:p>
            <a:pPr algn="ctr"/>
            <a:r>
              <a:rPr lang="en-US" b="1" dirty="0" smtClean="0">
                <a:solidFill>
                  <a:srgbClr val="FF0000"/>
                </a:solidFill>
              </a:rPr>
              <a:t>Comparison of RAP and RAPX 2-m dew points, valid 0300 UTC 26 August 2015</a:t>
            </a:r>
            <a:endParaRPr lang="en-US" b="1" dirty="0">
              <a:solidFill>
                <a:srgbClr val="FF0000"/>
              </a:solidFill>
            </a:endParaRPr>
          </a:p>
        </p:txBody>
      </p:sp>
      <p:sp>
        <p:nvSpPr>
          <p:cNvPr id="2" name="TextBox 1"/>
          <p:cNvSpPr txBox="1"/>
          <p:nvPr/>
        </p:nvSpPr>
        <p:spPr>
          <a:xfrm>
            <a:off x="580572" y="6386286"/>
            <a:ext cx="3280227" cy="369332"/>
          </a:xfrm>
          <a:prstGeom prst="rect">
            <a:avLst/>
          </a:prstGeom>
          <a:noFill/>
        </p:spPr>
        <p:txBody>
          <a:bodyPr wrap="square" rtlCol="0">
            <a:spAutoFit/>
          </a:bodyPr>
          <a:lstStyle/>
          <a:p>
            <a:pPr algn="ctr"/>
            <a:r>
              <a:rPr lang="en-US" dirty="0" smtClean="0">
                <a:solidFill>
                  <a:srgbClr val="0000FF"/>
                </a:solidFill>
              </a:rPr>
              <a:t>Operational RAP much too dry</a:t>
            </a:r>
            <a:endParaRPr lang="en-US" dirty="0">
              <a:solidFill>
                <a:srgbClr val="0000FF"/>
              </a:solidFill>
            </a:endParaRPr>
          </a:p>
        </p:txBody>
      </p:sp>
      <p:pic>
        <p:nvPicPr>
          <p:cNvPr id="7" name="Picture 5" descr="http://www.emc.ncep.noaa.gov/mmb/cguastini/rap/2mdew_201508260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2734" y="3524536"/>
            <a:ext cx="4270694" cy="33000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1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5252"/>
          <a:stretch/>
        </p:blipFill>
        <p:spPr bwMode="auto">
          <a:xfrm>
            <a:off x="528592" y="662046"/>
            <a:ext cx="3593465" cy="613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98" t="12352" r="19098" b="13783"/>
          <a:stretch/>
        </p:blipFill>
        <p:spPr bwMode="auto">
          <a:xfrm>
            <a:off x="4386288" y="3682998"/>
            <a:ext cx="4165600" cy="31115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54" t="17936" b="17937"/>
          <a:stretch/>
        </p:blipFill>
        <p:spPr bwMode="auto">
          <a:xfrm>
            <a:off x="4702628" y="662045"/>
            <a:ext cx="3271664" cy="293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0572" y="275771"/>
            <a:ext cx="7982856" cy="369332"/>
          </a:xfrm>
          <a:prstGeom prst="rect">
            <a:avLst/>
          </a:prstGeom>
          <a:noFill/>
        </p:spPr>
        <p:txBody>
          <a:bodyPr wrap="square" rtlCol="0">
            <a:spAutoFit/>
          </a:bodyPr>
          <a:lstStyle/>
          <a:p>
            <a:pPr algn="ctr"/>
            <a:r>
              <a:rPr lang="en-US" b="1" dirty="0" smtClean="0">
                <a:solidFill>
                  <a:srgbClr val="FF0000"/>
                </a:solidFill>
              </a:rPr>
              <a:t>Comparison of RAP and RAPX surface CAPE, valid 0000 UTC 11 June 2015</a:t>
            </a:r>
            <a:endParaRPr lang="en-US" b="1" dirty="0">
              <a:solidFill>
                <a:srgbClr val="FF0000"/>
              </a:solidFill>
            </a:endParaRPr>
          </a:p>
        </p:txBody>
      </p:sp>
      <p:sp>
        <p:nvSpPr>
          <p:cNvPr id="6" name="Oval 5"/>
          <p:cNvSpPr/>
          <p:nvPr/>
        </p:nvSpPr>
        <p:spPr>
          <a:xfrm rot="20380480">
            <a:off x="6560939" y="4860344"/>
            <a:ext cx="414411" cy="3121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819610" y="4327695"/>
            <a:ext cx="820167" cy="656134"/>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9610" y="4088917"/>
            <a:ext cx="1953454" cy="276999"/>
          </a:xfrm>
          <a:prstGeom prst="rect">
            <a:avLst/>
          </a:prstGeom>
          <a:solidFill>
            <a:schemeClr val="bg1"/>
          </a:solidFill>
          <a:ln>
            <a:solidFill>
              <a:schemeClr val="tx1"/>
            </a:solidFill>
          </a:ln>
        </p:spPr>
        <p:txBody>
          <a:bodyPr wrap="square" rtlCol="0">
            <a:spAutoFit/>
          </a:bodyPr>
          <a:lstStyle/>
          <a:p>
            <a:pPr algn="ctr"/>
            <a:r>
              <a:rPr lang="en-US" sz="1200" dirty="0" smtClean="0"/>
              <a:t>area over 5000 J kg</a:t>
            </a:r>
            <a:r>
              <a:rPr lang="en-US" sz="1200" baseline="30000" dirty="0" smtClean="0"/>
              <a:t>−1</a:t>
            </a:r>
            <a:endParaRPr lang="en-US" sz="1200" baseline="30000" dirty="0"/>
          </a:p>
        </p:txBody>
      </p:sp>
    </p:spTree>
    <p:extLst>
      <p:ext uri="{BB962C8B-B14F-4D97-AF65-F5344CB8AC3E}">
        <p14:creationId xmlns:p14="http://schemas.microsoft.com/office/powerpoint/2010/main" val="73072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168" y="850392"/>
            <a:ext cx="2359383" cy="566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341" y="2064936"/>
            <a:ext cx="79057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96" y="2003430"/>
            <a:ext cx="3526675" cy="335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9307" y="275771"/>
            <a:ext cx="8505387" cy="369332"/>
          </a:xfrm>
          <a:prstGeom prst="rect">
            <a:avLst/>
          </a:prstGeom>
          <a:noFill/>
        </p:spPr>
        <p:txBody>
          <a:bodyPr wrap="square" rtlCol="0">
            <a:spAutoFit/>
          </a:bodyPr>
          <a:lstStyle/>
          <a:p>
            <a:pPr algn="ctr"/>
            <a:r>
              <a:rPr lang="en-US" b="1" dirty="0" smtClean="0">
                <a:solidFill>
                  <a:srgbClr val="FF0000"/>
                </a:solidFill>
              </a:rPr>
              <a:t>Comparison of HRRR and HRRRX composite reflectivity, valid 0300 UTC 12 July 2015 F09</a:t>
            </a:r>
            <a:endParaRPr lang="en-US" b="1" dirty="0">
              <a:solidFill>
                <a:srgbClr val="FF0000"/>
              </a:solidFill>
            </a:endParaRPr>
          </a:p>
        </p:txBody>
      </p:sp>
    </p:spTree>
    <p:extLst>
      <p:ext uri="{BB962C8B-B14F-4D97-AF65-F5344CB8AC3E}">
        <p14:creationId xmlns:p14="http://schemas.microsoft.com/office/powerpoint/2010/main" val="88496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2492</TotalTime>
  <Words>1678</Words>
  <Application>Microsoft Office PowerPoint</Application>
  <PresentationFormat>On-screen Show (4:3)</PresentationFormat>
  <Paragraphs>347</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 Upgrade for Spring 2016</vt:lpstr>
      <vt:lpstr>PowerPoint Presentation</vt:lpstr>
      <vt:lpstr>PowerPoint Presentation</vt:lpstr>
      <vt:lpstr>Some of the Likely changes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GEFS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Guastini</dc:creator>
  <cp:lastModifiedBy>Michael Evans</cp:lastModifiedBy>
  <cp:revision>70</cp:revision>
  <dcterms:created xsi:type="dcterms:W3CDTF">2015-09-09T14:22:06Z</dcterms:created>
  <dcterms:modified xsi:type="dcterms:W3CDTF">2015-09-22T14:20:38Z</dcterms:modified>
</cp:coreProperties>
</file>