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93" r:id="rId6"/>
    <p:sldId id="261" r:id="rId7"/>
    <p:sldId id="304" r:id="rId8"/>
    <p:sldId id="264" r:id="rId9"/>
    <p:sldId id="266" r:id="rId10"/>
    <p:sldId id="267" r:id="rId11"/>
    <p:sldId id="287" r:id="rId12"/>
    <p:sldId id="288" r:id="rId13"/>
    <p:sldId id="295" r:id="rId14"/>
    <p:sldId id="297" r:id="rId15"/>
    <p:sldId id="296" r:id="rId16"/>
    <p:sldId id="298" r:id="rId17"/>
    <p:sldId id="299" r:id="rId18"/>
    <p:sldId id="300" r:id="rId19"/>
    <p:sldId id="301" r:id="rId20"/>
    <p:sldId id="302" r:id="rId21"/>
    <p:sldId id="303" r:id="rId22"/>
    <p:sldId id="268" r:id="rId23"/>
    <p:sldId id="269" r:id="rId24"/>
    <p:sldId id="270" r:id="rId25"/>
    <p:sldId id="271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60"/>
  </p:normalViewPr>
  <p:slideViewPr>
    <p:cSldViewPr>
      <p:cViewPr>
        <p:scale>
          <a:sx n="100" d="100"/>
          <a:sy n="100" d="100"/>
        </p:scale>
        <p:origin x="3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854F3-7463-483E-8171-B15D30BF09D6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314EA-961C-43E6-8889-319A0AAF93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453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409B-3EAF-417E-A057-C5109A0EFB23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062FAC-1D37-4B97-91EB-DA4C959826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409B-3EAF-417E-A057-C5109A0EFB23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2FAC-1D37-4B97-91EB-DA4C959826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062FAC-1D37-4B97-91EB-DA4C959826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409B-3EAF-417E-A057-C5109A0EFB23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409B-3EAF-417E-A057-C5109A0EFB23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062FAC-1D37-4B97-91EB-DA4C959826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409B-3EAF-417E-A057-C5109A0EFB23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062FAC-1D37-4B97-91EB-DA4C959826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ABA409B-3EAF-417E-A057-C5109A0EFB23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2FAC-1D37-4B97-91EB-DA4C959826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409B-3EAF-417E-A057-C5109A0EFB23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062FAC-1D37-4B97-91EB-DA4C959826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409B-3EAF-417E-A057-C5109A0EFB23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062FAC-1D37-4B97-91EB-DA4C959826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409B-3EAF-417E-A057-C5109A0EFB23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062FAC-1D37-4B97-91EB-DA4C959826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062FAC-1D37-4B97-91EB-DA4C959826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409B-3EAF-417E-A057-C5109A0EFB23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062FAC-1D37-4B97-91EB-DA4C959826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ABA409B-3EAF-417E-A057-C5109A0EFB23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ABA409B-3EAF-417E-A057-C5109A0EFB23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062FAC-1D37-4B97-91EB-DA4C959826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676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Michael L. Jurewicz, Sr. and Michael Evans</a:t>
            </a:r>
          </a:p>
          <a:p>
            <a:r>
              <a:rPr lang="en-US" dirty="0" smtClean="0"/>
              <a:t>Binghamton, NY</a:t>
            </a:r>
          </a:p>
          <a:p>
            <a:endParaRPr lang="en-US" dirty="0" smtClean="0"/>
          </a:p>
          <a:p>
            <a:r>
              <a:rPr lang="en-US" dirty="0" smtClean="0"/>
              <a:t> and </a:t>
            </a:r>
          </a:p>
          <a:p>
            <a:endParaRPr lang="en-US" dirty="0" smtClean="0"/>
          </a:p>
          <a:p>
            <a:r>
              <a:rPr lang="en-US" dirty="0" smtClean="0"/>
              <a:t>Christopher M. Gitro</a:t>
            </a:r>
          </a:p>
          <a:p>
            <a:r>
              <a:rPr lang="en-US" dirty="0" smtClean="0"/>
              <a:t>Pleasant Hill, MO</a:t>
            </a:r>
          </a:p>
          <a:p>
            <a:endParaRPr lang="en-US" dirty="0"/>
          </a:p>
          <a:p>
            <a:r>
              <a:rPr lang="en-US" dirty="0" smtClean="0"/>
              <a:t>Wfo bgm sub-regional workshop</a:t>
            </a:r>
          </a:p>
          <a:p>
            <a:r>
              <a:rPr lang="en-US" dirty="0" smtClean="0"/>
              <a:t>September 23, 2015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Zdr/Kdp</a:t>
            </a:r>
            <a:r>
              <a:rPr lang="en-US" sz="1800" dirty="0" smtClean="0"/>
              <a:t>  </a:t>
            </a:r>
            <a:r>
              <a:rPr lang="en-US" dirty="0" smtClean="0"/>
              <a:t>Behavior in Potentially Tornadic Storms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7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of Maximum Gate-Gate Shear (kt, y-axis (Storm Relative Motion)) over time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* </a:t>
            </a:r>
            <a:r>
              <a:rPr lang="en-US" dirty="0" smtClean="0"/>
              <a:t>Once again, looking </a:t>
            </a:r>
            <a:r>
              <a:rPr lang="en-US" dirty="0"/>
              <a:t>at +/- 3 volume scans from T=0</a:t>
            </a:r>
          </a:p>
          <a:p>
            <a:r>
              <a:rPr lang="en-US" dirty="0" smtClean="0"/>
              <a:t>* T=0 </a:t>
            </a:r>
            <a:r>
              <a:rPr lang="en-US" dirty="0"/>
              <a:t>is either the time of initial tornado touchdown or tornado warning issuance (null events</a:t>
            </a:r>
            <a:r>
              <a:rPr lang="en-US" dirty="0" smtClean="0"/>
              <a:t>)</a:t>
            </a:r>
          </a:p>
          <a:p>
            <a:r>
              <a:rPr lang="en-US" dirty="0" smtClean="0"/>
              <a:t>* Rotational velocity couplet seems to spike in intensity near T=0 for tornadic storms and T-1 for non-tornadic storms</a:t>
            </a:r>
          </a:p>
          <a:p>
            <a:r>
              <a:rPr lang="en-US" dirty="0" smtClean="0"/>
              <a:t>* Tornado events: mean </a:t>
            </a:r>
            <a:r>
              <a:rPr lang="en-US" dirty="0"/>
              <a:t>∆</a:t>
            </a:r>
            <a:r>
              <a:rPr lang="en-US" dirty="0" smtClean="0"/>
              <a:t>V: 70 kts</a:t>
            </a:r>
          </a:p>
          <a:p>
            <a:r>
              <a:rPr lang="en-US" dirty="0"/>
              <a:t>* </a:t>
            </a:r>
            <a:r>
              <a:rPr lang="en-US" dirty="0" smtClean="0"/>
              <a:t>Non-tornado </a:t>
            </a:r>
            <a:r>
              <a:rPr lang="en-US" dirty="0"/>
              <a:t>events: mean ∆V: </a:t>
            </a:r>
            <a:r>
              <a:rPr lang="en-US" dirty="0" smtClean="0"/>
              <a:t>54 </a:t>
            </a:r>
            <a:r>
              <a:rPr lang="en-US" dirty="0"/>
              <a:t>kts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25136"/>
            <a:ext cx="5870448" cy="4270248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75" y="3416300"/>
            <a:ext cx="17811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5638800"/>
            <a:ext cx="2743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Note: ∆V = </a:t>
            </a:r>
          </a:p>
          <a:p>
            <a:r>
              <a:rPr lang="en-US" dirty="0" smtClean="0"/>
              <a:t>│</a:t>
            </a:r>
            <a:r>
              <a:rPr lang="en-US" sz="1400" dirty="0" smtClean="0"/>
              <a:t>max</a:t>
            </a:r>
            <a:r>
              <a:rPr lang="en-US" sz="1400" baseline="-25000" dirty="0" smtClean="0"/>
              <a:t>inbound</a:t>
            </a:r>
            <a:r>
              <a:rPr lang="en-US" sz="1400" dirty="0" smtClean="0"/>
              <a:t>│+ </a:t>
            </a:r>
            <a:r>
              <a:rPr lang="en-US" sz="1400" dirty="0"/>
              <a:t>│</a:t>
            </a:r>
            <a:r>
              <a:rPr lang="en-US" sz="1400" dirty="0" smtClean="0"/>
              <a:t>max</a:t>
            </a:r>
            <a:r>
              <a:rPr lang="en-US" sz="1400" baseline="-25000" dirty="0" smtClean="0"/>
              <a:t>outbound</a:t>
            </a:r>
            <a:r>
              <a:rPr lang="en-US" sz="1400" dirty="0"/>
              <a:t>│</a:t>
            </a:r>
            <a:endParaRPr lang="en-US" sz="1400" baseline="-25000" dirty="0"/>
          </a:p>
        </p:txBody>
      </p:sp>
    </p:spTree>
    <p:extLst>
      <p:ext uri="{BB962C8B-B14F-4D97-AF65-F5344CB8AC3E}">
        <p14:creationId xmlns:p14="http://schemas.microsoft.com/office/powerpoint/2010/main" val="72660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nomogram based on 42 events in present study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* </a:t>
            </a:r>
            <a:r>
              <a:rPr lang="en-US" dirty="0" smtClean="0"/>
              <a:t>Lower-tropospheric ∆V vs. Zdr/Kdp horizontal separation distances   </a:t>
            </a:r>
            <a:endParaRPr lang="en-US" dirty="0"/>
          </a:p>
          <a:p>
            <a:r>
              <a:rPr lang="en-US" dirty="0" smtClean="0"/>
              <a:t>* Improved ability to discriminate between tornadic and non-tornadic storms, when newer dual-polarization and more traditional velocity techniques are both considered</a:t>
            </a:r>
            <a:endParaRPr lang="en-US" dirty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1028" name="Picture 4" descr="Q:\mlj\ZDR_KDP Study\Latest_DeltaV_vs_DPSe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09600"/>
            <a:ext cx="6001789" cy="447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90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0"/>
            <a:ext cx="8534400" cy="758952"/>
          </a:xfrm>
        </p:spPr>
        <p:txBody>
          <a:bodyPr/>
          <a:lstStyle/>
          <a:p>
            <a:r>
              <a:rPr lang="en-US" dirty="0" smtClean="0"/>
              <a:t>Supercell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97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 at 1923z (t-3)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Zdr at 1923z (t-3)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488524"/>
            <a:ext cx="4041775" cy="3784365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89483"/>
            <a:ext cx="4038600" cy="3785622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Zdr Arc Development (Slide 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83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 at 1928z (t-2)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Zdr at 1928z (t-2)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492891"/>
            <a:ext cx="4041775" cy="3775631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89483"/>
            <a:ext cx="4038600" cy="3785622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Zdr </a:t>
            </a:r>
            <a:r>
              <a:rPr lang="en-GB" dirty="0"/>
              <a:t>Arc Development (Slide </a:t>
            </a:r>
            <a:r>
              <a:rPr lang="en-GB" dirty="0" smtClean="0"/>
              <a:t>2)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3810000"/>
            <a:ext cx="220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* Zdr magnitudes increased in the Zdr arc region between t-3 and t-2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705600" y="3276600"/>
            <a:ext cx="838200" cy="533400"/>
          </a:xfrm>
          <a:prstGeom prst="ellipse">
            <a:avLst/>
          </a:prstGeom>
          <a:noFill/>
          <a:ln w="254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9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Zdr at 1923z (t-3)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Kdp at 1923z (t-3)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490782"/>
            <a:ext cx="4041775" cy="377984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87224"/>
            <a:ext cx="4038600" cy="379014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Zdr/Kdp Separation (Slide 1)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911658" y="3429000"/>
            <a:ext cx="152400" cy="152400"/>
          </a:xfrm>
          <a:prstGeom prst="ellipse">
            <a:avLst/>
          </a:prstGeom>
          <a:noFill/>
          <a:ln w="254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05187"/>
            <a:ext cx="1762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929313" y="359915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Zdr Max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22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Zdr at 1928z (t-2)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Kdp at 1928z (t-2)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486407"/>
            <a:ext cx="4041775" cy="378859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84965"/>
            <a:ext cx="4038600" cy="3794657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Zdr/Kdp Separation (Slide </a:t>
            </a:r>
            <a:r>
              <a:rPr lang="en-US" dirty="0" smtClean="0"/>
              <a:t>2)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81400"/>
            <a:ext cx="1762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81400"/>
            <a:ext cx="1762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72200" y="366950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Zdr Max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48768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* Zdr surges ahead of Kdp max between t-3 and t-2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8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 at 1928z (t-2)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Zdr at 1928z (t-2)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488668"/>
            <a:ext cx="4041775" cy="378407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500010"/>
            <a:ext cx="4038600" cy="3764568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RFD/Hook Echo (Slide 1)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81400"/>
            <a:ext cx="1714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48400" y="375285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Hook Echo Region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81400"/>
            <a:ext cx="1714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17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 at 1933z (t-1)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Zdr at 1933z (t-1)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492447"/>
            <a:ext cx="4041775" cy="377651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91741"/>
            <a:ext cx="4038600" cy="3781105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RFD/Hook Echo (Slide </a:t>
            </a:r>
            <a:r>
              <a:rPr lang="en-US" dirty="0" smtClean="0"/>
              <a:t>2)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57600"/>
            <a:ext cx="1714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48400" y="3824907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Hook Echo Region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48768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* Zdr decreases in the hook echo region between t-2 and t-1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3457"/>
            <a:ext cx="1714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03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Cross-section axis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V x-s at 1933z (t-1)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486407"/>
            <a:ext cx="4041775" cy="378859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747987"/>
            <a:ext cx="4038600" cy="3268614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RFD/Hook Echo (Slide </a:t>
            </a:r>
            <a:r>
              <a:rPr lang="en-US" dirty="0" smtClean="0"/>
              <a:t>3)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096000" y="5029200"/>
            <a:ext cx="762000" cy="5334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29200" y="4572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b="1" dirty="0" smtClean="0">
                <a:solidFill>
                  <a:schemeClr val="bg1"/>
                </a:solidFill>
              </a:rPr>
              <a:t>RFD region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4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Previous Research</a:t>
            </a:r>
          </a:p>
          <a:p>
            <a:r>
              <a:rPr lang="en-US" dirty="0" smtClean="0"/>
              <a:t>Study Results</a:t>
            </a:r>
          </a:p>
          <a:p>
            <a:r>
              <a:rPr lang="en-US" dirty="0" smtClean="0"/>
              <a:t>Recent Supercell Example</a:t>
            </a:r>
          </a:p>
          <a:p>
            <a:r>
              <a:rPr lang="en-US" dirty="0" smtClean="0"/>
              <a:t>Preliminary Conclusions / Future Work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81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 x-s at 1933z (t-1)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Zdr x-s at 1933z (t-1)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745114"/>
            <a:ext cx="4041775" cy="3271184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747501"/>
            <a:ext cx="4038600" cy="3269585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RFD/Hook Echo (Slide </a:t>
            </a:r>
            <a:r>
              <a:rPr lang="en-US" dirty="0" smtClean="0"/>
              <a:t>4)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172200" y="5029200"/>
            <a:ext cx="762000" cy="5334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00600" y="4492465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* Zdr minima in RFD region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8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 x-s at 1933z (t-1)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Kdp x-s at 1933z (t-1)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745114"/>
            <a:ext cx="4041775" cy="3271184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752103"/>
            <a:ext cx="4038600" cy="3260381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RFD/Hook Echo (Slide </a:t>
            </a:r>
            <a:r>
              <a:rPr lang="en-US" dirty="0" smtClean="0"/>
              <a:t>5)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76800"/>
            <a:ext cx="89058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00600" y="4492465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* Kdp maxima in RFD region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7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0"/>
            <a:ext cx="8534400" cy="758952"/>
          </a:xfrm>
        </p:spPr>
        <p:txBody>
          <a:bodyPr/>
          <a:lstStyle/>
          <a:p>
            <a:r>
              <a:rPr lang="en-US" dirty="0" smtClean="0"/>
              <a:t>Conclusions/Future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84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Take Home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Reliable indicators just prior to tornadogenesis, especially for supercells (typically t-3 to t-1, and often before you see “bright and tight” couplet):</a:t>
            </a:r>
          </a:p>
          <a:p>
            <a:pPr lvl="1"/>
            <a:r>
              <a:rPr lang="en-US" dirty="0" smtClean="0"/>
              <a:t>Zdr maxima surges ahead of Kdp maxima, with increasing horizontal separations (Kdp lags back to the west)</a:t>
            </a:r>
          </a:p>
          <a:p>
            <a:pPr lvl="1"/>
            <a:r>
              <a:rPr lang="en-US" dirty="0" smtClean="0"/>
              <a:t>Zdr flare up in the arc/inflow region</a:t>
            </a:r>
          </a:p>
          <a:p>
            <a:pPr lvl="1"/>
            <a:r>
              <a:rPr lang="en-US" dirty="0" smtClean="0"/>
              <a:t>Zdr decrease in the hook echo region</a:t>
            </a:r>
          </a:p>
          <a:p>
            <a:pPr lvl="1"/>
            <a:r>
              <a:rPr lang="en-US" dirty="0" smtClean="0"/>
              <a:t>Higher Kdp gates becoming more prevalent in the RFD region (downward transport ?)</a:t>
            </a:r>
          </a:p>
          <a:p>
            <a:pPr lvl="2"/>
            <a:r>
              <a:rPr lang="en-US" dirty="0" smtClean="0"/>
              <a:t>Warmer more buoyant RFD’s ? </a:t>
            </a:r>
          </a:p>
          <a:p>
            <a:r>
              <a:rPr lang="en-US" dirty="0" smtClean="0"/>
              <a:t>Cursory evidence suggests tornadic QLCS development could be somewhat different</a:t>
            </a:r>
          </a:p>
          <a:p>
            <a:pPr lvl="1"/>
            <a:r>
              <a:rPr lang="en-US" dirty="0" smtClean="0"/>
              <a:t>Higher Zdr gates noted S-SE of tornadic vortex  </a:t>
            </a:r>
          </a:p>
          <a:p>
            <a:pPr lvl="2"/>
            <a:r>
              <a:rPr lang="en-US" dirty="0" smtClean="0"/>
              <a:t>Cooler drier RFD’s still sufficient for tornadogenesis ?</a:t>
            </a:r>
          </a:p>
          <a:p>
            <a:pPr lvl="1"/>
            <a:r>
              <a:rPr lang="en-US" dirty="0" smtClean="0"/>
              <a:t>Zdr arc development seems less important </a:t>
            </a:r>
          </a:p>
          <a:p>
            <a:r>
              <a:rPr lang="en-US" dirty="0" smtClean="0"/>
              <a:t>Reliable indicators just prior to tornado dissipation, or for non-tornadic storms:</a:t>
            </a:r>
          </a:p>
          <a:p>
            <a:pPr lvl="1"/>
            <a:r>
              <a:rPr lang="en-US" dirty="0" smtClean="0"/>
              <a:t>Relatively low Zdr and/or decreasing Zdr in the inflow/arc region</a:t>
            </a:r>
          </a:p>
          <a:p>
            <a:pPr lvl="1"/>
            <a:r>
              <a:rPr lang="en-US" dirty="0" smtClean="0"/>
              <a:t>Zdr becoming more spread out/homogeneous  across the storm cell </a:t>
            </a:r>
          </a:p>
          <a:p>
            <a:pPr lvl="2"/>
            <a:r>
              <a:rPr lang="en-US" dirty="0" smtClean="0"/>
              <a:t>Tornado undercutting ?</a:t>
            </a:r>
          </a:p>
          <a:p>
            <a:pPr lvl="1"/>
            <a:r>
              <a:rPr lang="en-US" dirty="0" smtClean="0"/>
              <a:t>Less Zdr/Kdp maxima separation over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52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Publish results </a:t>
            </a:r>
          </a:p>
          <a:p>
            <a:pPr lvl="1"/>
            <a:r>
              <a:rPr lang="en-US" dirty="0" smtClean="0"/>
              <a:t>Near-future submission to W&amp;F </a:t>
            </a:r>
          </a:p>
          <a:p>
            <a:r>
              <a:rPr lang="en-US" dirty="0" smtClean="0"/>
              <a:t>Develop methods to make Zdr/Kdp signatures easier to recognize in real-time </a:t>
            </a:r>
          </a:p>
          <a:p>
            <a:pPr lvl="1"/>
            <a:r>
              <a:rPr lang="en-US" dirty="0" smtClean="0"/>
              <a:t>Better visualization needed in operational setting</a:t>
            </a:r>
          </a:p>
          <a:p>
            <a:pPr lvl="2"/>
            <a:r>
              <a:rPr lang="en-US" dirty="0" smtClean="0"/>
              <a:t>Better color curves for Zdr (4-5+ db) and Kdp (2-3+ deg/km)</a:t>
            </a:r>
          </a:p>
          <a:p>
            <a:pPr lvl="1"/>
            <a:r>
              <a:rPr lang="en-US" dirty="0" smtClean="0"/>
              <a:t>Future WDTB/academia collaboration likely </a:t>
            </a:r>
          </a:p>
          <a:p>
            <a:r>
              <a:rPr lang="en-US" dirty="0" smtClean="0"/>
              <a:t>Continue to evaluate these processes in coming convective seasons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9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0"/>
            <a:ext cx="8534400" cy="758952"/>
          </a:xfrm>
        </p:spPr>
        <p:txBody>
          <a:bodyPr>
            <a:noAutofit/>
          </a:bodyPr>
          <a:lstStyle/>
          <a:p>
            <a:r>
              <a:rPr lang="en-US" sz="7200" dirty="0" smtClean="0"/>
              <a:t>Questions 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07998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0"/>
            <a:ext cx="8534400" cy="758952"/>
          </a:xfrm>
        </p:spPr>
        <p:txBody>
          <a:bodyPr/>
          <a:lstStyle/>
          <a:p>
            <a:r>
              <a:rPr lang="en-US" dirty="0" smtClean="0"/>
              <a:t>Previous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93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 Size Sorting / Zdr Arc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" t="1514" r="50945" b="51317"/>
          <a:stretch>
            <a:fillRect/>
          </a:stretch>
        </p:blipFill>
        <p:spPr bwMode="auto">
          <a:xfrm>
            <a:off x="533400" y="1524000"/>
            <a:ext cx="3561481" cy="35616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937589" cy="3581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3" t="50571" r="1888" b="2260"/>
          <a:stretch>
            <a:fillRect/>
          </a:stretch>
        </p:blipFill>
        <p:spPr>
          <a:xfrm>
            <a:off x="2971800" y="3352800"/>
            <a:ext cx="1447800" cy="14478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" y="52578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Enhanced Kdp (blue) gets displaced left of enhanced Zdr (orange) via preferential size sorting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1600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From Romine, et. al, 2008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52578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Conceptual schematic of differing hydrometeor descents and Zdr arcing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91200" y="1524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From Kumjian and Ryzhkov, 2009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6570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Conceptual Model (Kumjian, et al. 2011)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18" y="1600200"/>
            <a:ext cx="7503764" cy="4525963"/>
          </a:xfrm>
        </p:spPr>
      </p:pic>
    </p:spTree>
    <p:extLst>
      <p:ext uri="{BB962C8B-B14F-4D97-AF65-F5344CB8AC3E}">
        <p14:creationId xmlns:p14="http://schemas.microsoft.com/office/powerpoint/2010/main" val="111546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0"/>
            <a:ext cx="8534400" cy="758952"/>
          </a:xfrm>
        </p:spPr>
        <p:txBody>
          <a:bodyPr/>
          <a:lstStyle/>
          <a:p>
            <a:r>
              <a:rPr lang="en-US" dirty="0" smtClean="0"/>
              <a:t>Results of Northeastern U.S.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09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Event Cases: 42 total</a:t>
            </a:r>
            <a:br>
              <a:rPr lang="en-US" dirty="0" smtClean="0"/>
            </a:br>
            <a:r>
              <a:rPr lang="en-US" dirty="0" smtClean="0"/>
              <a:t>26 Tornadic and 16 non-tornadic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322" y="1600200"/>
            <a:ext cx="6248400" cy="48006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905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Polar Plot of Kdp maxima (red for tornadic storms and blue for non-tornadic storms) versus Zdr maxima (center point)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* All 42 storms in the database represented </a:t>
            </a:r>
          </a:p>
          <a:p>
            <a:r>
              <a:rPr lang="en-US" dirty="0" smtClean="0"/>
              <a:t>* Note the typically much larger horizontal separation for tornadic storms (red)</a:t>
            </a:r>
          </a:p>
          <a:p>
            <a:r>
              <a:rPr lang="en-US" dirty="0" smtClean="0"/>
              <a:t>* For the non-tornadic storms (blue), little separation was typically seen (data points tightly clustered around the center of the plot)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1392" y="622173"/>
            <a:ext cx="5867400" cy="4267200"/>
          </a:xfrm>
        </p:spPr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8"/>
          <a:stretch/>
        </p:blipFill>
        <p:spPr bwMode="auto">
          <a:xfrm>
            <a:off x="3001392" y="609600"/>
            <a:ext cx="5870448" cy="427024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600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Separations (nmi, y-axis) of Zdr and Kdp maxima over time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* Looking at +/- 3 volume scans from T=0</a:t>
            </a:r>
          </a:p>
          <a:p>
            <a:r>
              <a:rPr lang="en-US" dirty="0" smtClean="0"/>
              <a:t>* T=0 is either the time of initial tornado touchdown or tornado warning issuance (null events)</a:t>
            </a:r>
          </a:p>
          <a:p>
            <a:r>
              <a:rPr lang="en-US" dirty="0" smtClean="0"/>
              <a:t>* Note the large differences in separation magnitude between T-2 and T=0</a:t>
            </a:r>
          </a:p>
          <a:p>
            <a:r>
              <a:rPr lang="en-US" dirty="0" smtClean="0"/>
              <a:t>* Separation distances for tornado events: </a:t>
            </a:r>
          </a:p>
          <a:p>
            <a:r>
              <a:rPr lang="en-US" dirty="0" smtClean="0"/>
              <a:t>2.5 - 5 nmi (4-8 km)</a:t>
            </a:r>
          </a:p>
          <a:p>
            <a:r>
              <a:rPr lang="en-US" dirty="0" smtClean="0"/>
              <a:t>* Separation </a:t>
            </a:r>
            <a:r>
              <a:rPr lang="en-US" dirty="0"/>
              <a:t>distances for </a:t>
            </a:r>
            <a:r>
              <a:rPr lang="en-US" dirty="0" smtClean="0"/>
              <a:t>non-tornado </a:t>
            </a:r>
            <a:r>
              <a:rPr lang="en-US" dirty="0"/>
              <a:t>events: </a:t>
            </a:r>
            <a:endParaRPr lang="en-US" dirty="0" smtClean="0"/>
          </a:p>
          <a:p>
            <a:r>
              <a:rPr lang="en-US" dirty="0" smtClean="0"/>
              <a:t>0.5 </a:t>
            </a:r>
            <a:r>
              <a:rPr lang="en-US" dirty="0"/>
              <a:t>- </a:t>
            </a:r>
            <a:r>
              <a:rPr lang="en-US" dirty="0" smtClean="0"/>
              <a:t>1 </a:t>
            </a:r>
            <a:r>
              <a:rPr lang="en-US" dirty="0"/>
              <a:t>nmi </a:t>
            </a:r>
            <a:r>
              <a:rPr lang="en-US" dirty="0" smtClean="0"/>
              <a:t>(1-2 </a:t>
            </a:r>
            <a:r>
              <a:rPr lang="en-US" dirty="0"/>
              <a:t>km)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09600"/>
            <a:ext cx="5870448" cy="4224528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819150"/>
            <a:ext cx="17811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08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3237</TotalTime>
  <Words>859</Words>
  <Application>Microsoft Office PowerPoint</Application>
  <PresentationFormat>On-screen Show (4:3)</PresentationFormat>
  <Paragraphs>115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Civic</vt:lpstr>
      <vt:lpstr>Zdr/Kdp  Behavior in Potentially Tornadic Storms</vt:lpstr>
      <vt:lpstr>Outline</vt:lpstr>
      <vt:lpstr>Previous Research</vt:lpstr>
      <vt:lpstr>Drop Size Sorting / Zdr Arc</vt:lpstr>
      <vt:lpstr>Conceptual Model (Kumjian, et al. 2011)</vt:lpstr>
      <vt:lpstr>Results of Northeastern U.S. Study</vt:lpstr>
      <vt:lpstr>Event Cases: 42 total 26 Tornadic and 16 non-tornadic</vt:lpstr>
      <vt:lpstr>Polar Plot of Kdp maxima (red for tornadic storms and blue for non-tornadic storms) versus Zdr maxima (center point)</vt:lpstr>
      <vt:lpstr>Horizontal Separations (nmi, y-axis) of Zdr and Kdp maxima over time </vt:lpstr>
      <vt:lpstr>Trends of Maximum Gate-Gate Shear (kt, y-axis (Storm Relative Motion)) over time </vt:lpstr>
      <vt:lpstr>Updated nomogram based on 42 events in present study</vt:lpstr>
      <vt:lpstr>Supercell Example</vt:lpstr>
      <vt:lpstr>Zdr Arc Development (Slide 1)</vt:lpstr>
      <vt:lpstr>Zdr Arc Development (Slide 2)</vt:lpstr>
      <vt:lpstr>Zdr/Kdp Separation (Slide 1)</vt:lpstr>
      <vt:lpstr>Zdr/Kdp Separation (Slide 2)</vt:lpstr>
      <vt:lpstr>RFD/Hook Echo (Slide 1)</vt:lpstr>
      <vt:lpstr>RFD/Hook Echo (Slide 2)</vt:lpstr>
      <vt:lpstr>RFD/Hook Echo (Slide 3)</vt:lpstr>
      <vt:lpstr>RFD/Hook Echo (Slide 4)</vt:lpstr>
      <vt:lpstr>RFD/Hook Echo (Slide 5)</vt:lpstr>
      <vt:lpstr>Conclusions/Future Work</vt:lpstr>
      <vt:lpstr>Main Take Home Points</vt:lpstr>
      <vt:lpstr>Future Work</vt:lpstr>
      <vt:lpstr>Questions ?</vt:lpstr>
    </vt:vector>
  </TitlesOfParts>
  <Company>National Weather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Utility of Considering Dual-Pol Radar Signatures in the Tornado Warning Process</dc:title>
  <dc:creator>michael.jurewicz</dc:creator>
  <cp:lastModifiedBy>Michael Evans</cp:lastModifiedBy>
  <cp:revision>173</cp:revision>
  <dcterms:created xsi:type="dcterms:W3CDTF">2013-10-02T21:38:26Z</dcterms:created>
  <dcterms:modified xsi:type="dcterms:W3CDTF">2015-09-22T17:31:56Z</dcterms:modified>
</cp:coreProperties>
</file>