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77" r:id="rId3"/>
    <p:sldId id="310" r:id="rId4"/>
    <p:sldId id="313" r:id="rId5"/>
    <p:sldId id="328" r:id="rId6"/>
    <p:sldId id="278" r:id="rId7"/>
    <p:sldId id="280" r:id="rId8"/>
    <p:sldId id="329" r:id="rId9"/>
    <p:sldId id="330" r:id="rId10"/>
    <p:sldId id="331" r:id="rId11"/>
    <p:sldId id="344" r:id="rId12"/>
    <p:sldId id="332" r:id="rId13"/>
    <p:sldId id="333" r:id="rId14"/>
    <p:sldId id="334" r:id="rId15"/>
    <p:sldId id="335" r:id="rId16"/>
    <p:sldId id="309" r:id="rId17"/>
    <p:sldId id="336" r:id="rId18"/>
    <p:sldId id="337" r:id="rId19"/>
    <p:sldId id="338" r:id="rId20"/>
    <p:sldId id="339" r:id="rId21"/>
    <p:sldId id="340" r:id="rId22"/>
    <p:sldId id="341" r:id="rId23"/>
    <p:sldId id="342" r:id="rId24"/>
    <p:sldId id="343" r:id="rId25"/>
  </p:sldIdLst>
  <p:sldSz cx="9144000" cy="6858000" type="screen4x3"/>
  <p:notesSz cx="9296400" cy="70104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56">
          <p15:clr>
            <a:srgbClr val="A4A3A4"/>
          </p15:clr>
        </p15:guide>
        <p15:guide id="2" pos="1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808080"/>
    <a:srgbClr val="CCCCCC"/>
    <a:srgbClr val="00FF00"/>
    <a:srgbClr val="F7FFDE"/>
    <a:srgbClr val="FFF7DF"/>
    <a:srgbClr val="FFFDED"/>
    <a:srgbClr val="FCFF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9" d="100"/>
          <a:sy n="89" d="100"/>
        </p:scale>
        <p:origin x="-120" y="-120"/>
      </p:cViewPr>
      <p:guideLst>
        <p:guide orient="horz" pos="1156"/>
        <p:guide pos="12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1E2CD-FBBE-400A-AE50-8299BB4134FD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7B406-0A70-47CB-8F7B-DBFF2088A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0089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7960" y="0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9520" y="3329940"/>
            <a:ext cx="6817360" cy="315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9880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7960" y="6659880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fld id="{4D9B0984-E701-41A1-B48B-8B401075C1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89263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8" charset="0"/>
        <a:ea typeface="MS PGothic" panose="020B0600070205080204" pitchFamily="34" charset="-128"/>
        <a:cs typeface="ＭＳ Ｐゴシック" pitchFamily="4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8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62377" indent="-232943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264" indent="-232943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4151" indent="-232943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60038" indent="-232943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32FE37C-1689-4E24-8F51-8890C83D0C96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544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FA1DE8-4D40-4B23-9E35-9856F29C43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5293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FBA043-B09D-4C5A-AE92-1042D2E26C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717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6D1FA2-64AA-4850-81F0-D159D64FFB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0470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52C74C-BE25-4FFB-8B8D-CFB795BF68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2292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E6DC9C-4CC2-4C97-8AC1-2A971F724A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8365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69828C-BFCF-47B7-8F38-CD591718A4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7479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DE91D8-4786-4D5E-A7A5-EB436DB7FB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9598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040B43-8723-4781-A11C-E75869960D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448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A7AC79-17D2-4233-AB13-59B625E1FE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78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A7EA48-90EF-40E4-9622-3ED2649582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9191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418E0E-F167-40D6-BFC9-63F4CFC050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8830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D9050142-5CFD-48B4-BB96-4FF0E207FCC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8" charset="0"/>
          <a:ea typeface="MS PGothic" panose="020B0600070205080204" pitchFamily="34" charset="-128"/>
          <a:cs typeface="ＭＳ Ｐゴシック" pitchFamily="4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8" charset="0"/>
          <a:ea typeface="MS PGothic" panose="020B0600070205080204" pitchFamily="34" charset="-128"/>
          <a:cs typeface="ＭＳ Ｐゴシック" pitchFamily="4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8" charset="0"/>
          <a:ea typeface="MS PGothic" panose="020B0600070205080204" pitchFamily="34" charset="-128"/>
          <a:cs typeface="ＭＳ Ｐゴシック" pitchFamily="4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8" charset="0"/>
          <a:ea typeface="MS PGothic" panose="020B0600070205080204" pitchFamily="34" charset="-128"/>
          <a:cs typeface="ＭＳ Ｐゴシック" pitchFamily="4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8" charset="0"/>
          <a:ea typeface="ＭＳ Ｐゴシック" pitchFamily="48" charset="-128"/>
          <a:cs typeface="ＭＳ Ｐゴシック" pitchFamily="4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8" charset="0"/>
          <a:ea typeface="ＭＳ Ｐゴシック" pitchFamily="48" charset="-128"/>
          <a:cs typeface="ＭＳ Ｐゴシック" pitchFamily="4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8" charset="0"/>
          <a:ea typeface="ＭＳ Ｐゴシック" pitchFamily="48" charset="-128"/>
          <a:cs typeface="ＭＳ Ｐゴシック" pitchFamily="4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8" charset="0"/>
          <a:ea typeface="ＭＳ Ｐゴシック" pitchFamily="48" charset="-128"/>
          <a:cs typeface="ＭＳ Ｐゴシック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0363" y="687388"/>
            <a:ext cx="8355012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Short-Wave Troughs in the Great Lakes Region and their Impacts on Lake-Effect Snow Bands</a:t>
            </a:r>
          </a:p>
        </p:txBody>
      </p:sp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660400" y="2192338"/>
            <a:ext cx="76327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800"/>
          </a:p>
          <a:p>
            <a:pPr eaLnBrk="1" hangingPunct="1">
              <a:spcBef>
                <a:spcPct val="20000"/>
              </a:spcBef>
            </a:pPr>
            <a:r>
              <a:rPr lang="en-US" altLang="en-US" sz="2800"/>
              <a:t>Zachary S. Bruick</a:t>
            </a:r>
            <a:r>
              <a:rPr lang="en-US" altLang="en-US" sz="2800" baseline="30000"/>
              <a:t>1</a:t>
            </a:r>
            <a:r>
              <a:rPr lang="en-US" altLang="en-US" sz="2800"/>
              <a:t>, Nicholas D. Metz</a:t>
            </a:r>
            <a:r>
              <a:rPr lang="en-US" altLang="en-US" sz="2800" baseline="30000"/>
              <a:t>2</a:t>
            </a:r>
            <a:r>
              <a:rPr lang="en-US" altLang="en-US" sz="2800"/>
              <a:t>, and Emily W. Ott</a:t>
            </a:r>
            <a:r>
              <a:rPr lang="en-US" altLang="en-US" sz="2800" baseline="30000"/>
              <a:t>2</a:t>
            </a:r>
          </a:p>
          <a:p>
            <a:pPr eaLnBrk="1" hangingPunct="1">
              <a:spcBef>
                <a:spcPct val="20000"/>
              </a:spcBef>
            </a:pPr>
            <a:endParaRPr lang="en-US" altLang="en-US" baseline="30000"/>
          </a:p>
          <a:p>
            <a:pPr eaLnBrk="1" hangingPunct="1">
              <a:spcBef>
                <a:spcPct val="20000"/>
              </a:spcBef>
            </a:pPr>
            <a:r>
              <a:rPr lang="en-US" altLang="en-US" baseline="30000"/>
              <a:t>1</a:t>
            </a:r>
            <a:r>
              <a:rPr lang="en-US" altLang="en-US"/>
              <a:t>Valparaiso University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baseline="30000"/>
              <a:t>2</a:t>
            </a:r>
            <a:r>
              <a:rPr lang="en-US" altLang="en-US"/>
              <a:t>Hobart and William Smith Colleges</a:t>
            </a:r>
          </a:p>
          <a:p>
            <a:pPr eaLnBrk="1" hangingPunct="1">
              <a:spcBef>
                <a:spcPct val="20000"/>
              </a:spcBef>
            </a:pPr>
            <a:endParaRPr lang="en-US" altLang="en-US" sz="1400"/>
          </a:p>
          <a:p>
            <a:pPr eaLnBrk="1" hangingPunct="1">
              <a:spcBef>
                <a:spcPct val="20000"/>
              </a:spcBef>
            </a:pPr>
            <a:endParaRPr lang="en-US" altLang="en-US" sz="1400"/>
          </a:p>
          <a:p>
            <a:pPr eaLnBrk="1" hangingPunct="1">
              <a:spcBef>
                <a:spcPct val="20000"/>
              </a:spcBef>
            </a:pPr>
            <a:r>
              <a:rPr lang="en-US" altLang="en-US" sz="2000">
                <a:solidFill>
                  <a:srgbClr val="0000FF"/>
                </a:solidFill>
              </a:rPr>
              <a:t>E-mail: nmetz@hws.edu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000">
                <a:solidFill>
                  <a:srgbClr val="0000FF"/>
                </a:solidFill>
              </a:rPr>
              <a:t>Binghamton Workshop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000">
                <a:solidFill>
                  <a:srgbClr val="0000FF"/>
                </a:solidFill>
              </a:rPr>
              <a:t>Support Provided By: NSF AGS-1258548 and REU Supplements 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000">
                <a:solidFill>
                  <a:srgbClr val="0000FF"/>
                </a:solidFill>
              </a:rPr>
              <a:t>23 September 2015</a:t>
            </a:r>
            <a:endParaRPr lang="en-US" altLang="en-US">
              <a:solidFill>
                <a:srgbClr val="0000FF"/>
              </a:solidFill>
            </a:endParaRPr>
          </a:p>
        </p:txBody>
      </p:sp>
      <p:pic>
        <p:nvPicPr>
          <p:cNvPr id="14339" name="Picture 5" descr="owle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6050"/>
            <a:ext cx="1976438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" descr="Screen Shot 2015-03-03 at 2.54.1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4"/>
          <a:stretch>
            <a:fillRect/>
          </a:stretch>
        </p:blipFill>
        <p:spPr bwMode="auto">
          <a:xfrm>
            <a:off x="7227888" y="3648075"/>
            <a:ext cx="1916112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" descr="Screen Shot 2015-09-19 at 2.25.49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900" y="4699000"/>
            <a:ext cx="8509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 txBox="1">
            <a:spLocks noChangeArrowheads="1"/>
          </p:cNvSpPr>
          <p:nvPr/>
        </p:nvSpPr>
        <p:spPr bwMode="auto">
          <a:xfrm>
            <a:off x="0" y="255588"/>
            <a:ext cx="914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3800">
                <a:solidFill>
                  <a:schemeClr val="tx2"/>
                </a:solidFill>
              </a:rPr>
              <a:t>Type D: Rounding Long-Wave Trough</a:t>
            </a:r>
          </a:p>
        </p:txBody>
      </p:sp>
      <p:sp>
        <p:nvSpPr>
          <p:cNvPr id="24579" name="TextBox 19"/>
          <p:cNvSpPr txBox="1">
            <a:spLocks noChangeArrowheads="1"/>
          </p:cNvSpPr>
          <p:nvPr/>
        </p:nvSpPr>
        <p:spPr bwMode="auto">
          <a:xfrm>
            <a:off x="622300" y="4775200"/>
            <a:ext cx="1892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FF"/>
                </a:solidFill>
              </a:rPr>
              <a:t>0900 UTC</a:t>
            </a:r>
          </a:p>
        </p:txBody>
      </p:sp>
      <p:sp>
        <p:nvSpPr>
          <p:cNvPr id="24580" name="TextBox 20"/>
          <p:cNvSpPr txBox="1">
            <a:spLocks noChangeArrowheads="1"/>
          </p:cNvSpPr>
          <p:nvPr/>
        </p:nvSpPr>
        <p:spPr bwMode="auto">
          <a:xfrm>
            <a:off x="3609975" y="4775200"/>
            <a:ext cx="1892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FF"/>
                </a:solidFill>
              </a:rPr>
              <a:t>2100 UTC</a:t>
            </a:r>
          </a:p>
        </p:txBody>
      </p:sp>
      <p:sp>
        <p:nvSpPr>
          <p:cNvPr id="24581" name="TextBox 21"/>
          <p:cNvSpPr txBox="1">
            <a:spLocks noChangeArrowheads="1"/>
          </p:cNvSpPr>
          <p:nvPr/>
        </p:nvSpPr>
        <p:spPr bwMode="auto">
          <a:xfrm>
            <a:off x="6734175" y="4775200"/>
            <a:ext cx="1892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FF"/>
                </a:solidFill>
              </a:rPr>
              <a:t>0900 UTC</a:t>
            </a:r>
          </a:p>
        </p:txBody>
      </p:sp>
      <p:sp>
        <p:nvSpPr>
          <p:cNvPr id="24582" name="TextBox 22"/>
          <p:cNvSpPr txBox="1">
            <a:spLocks noChangeArrowheads="1"/>
          </p:cNvSpPr>
          <p:nvPr/>
        </p:nvSpPr>
        <p:spPr bwMode="auto">
          <a:xfrm>
            <a:off x="3263900" y="5613400"/>
            <a:ext cx="2695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FF"/>
                </a:solidFill>
              </a:rPr>
              <a:t>7–8 December 2011</a:t>
            </a:r>
          </a:p>
        </p:txBody>
      </p: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0" y="1835150"/>
            <a:ext cx="9153144" cy="2752825"/>
            <a:chOff x="3810" y="8829115"/>
            <a:chExt cx="12188190" cy="2839009"/>
          </a:xfrm>
          <a:solidFill>
            <a:schemeClr val="bg2"/>
          </a:solidFill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9" t="9955" r="2565" b="1580"/>
            <a:stretch/>
          </p:blipFill>
          <p:spPr>
            <a:xfrm>
              <a:off x="3810" y="8829115"/>
              <a:ext cx="4109722" cy="2839009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0" t="10010" r="2200" b="1916"/>
            <a:stretch/>
          </p:blipFill>
          <p:spPr>
            <a:xfrm>
              <a:off x="4121828" y="8829116"/>
              <a:ext cx="3896752" cy="283845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8" t="10095" r="2254" b="1781"/>
            <a:stretch/>
          </p:blipFill>
          <p:spPr>
            <a:xfrm>
              <a:off x="8025846" y="8829116"/>
              <a:ext cx="4166154" cy="283845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</p:pic>
        <p:cxnSp>
          <p:nvCxnSpPr>
            <p:cNvPr id="28" name="Straight Connector 27"/>
            <p:cNvCxnSpPr/>
            <p:nvPr/>
          </p:nvCxnSpPr>
          <p:spPr>
            <a:xfrm flipH="1">
              <a:off x="914399" y="9686329"/>
              <a:ext cx="1233805" cy="1260072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prstDash val="lg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5790081" y="9450628"/>
              <a:ext cx="363776" cy="1783235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prstDash val="lg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0810875" y="9411808"/>
              <a:ext cx="1197487" cy="1300080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prstDash val="lg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 txBox="1">
            <a:spLocks noChangeArrowheads="1"/>
          </p:cNvSpPr>
          <p:nvPr/>
        </p:nvSpPr>
        <p:spPr bwMode="auto">
          <a:xfrm>
            <a:off x="0" y="255588"/>
            <a:ext cx="914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3800">
                <a:solidFill>
                  <a:schemeClr val="tx2"/>
                </a:solidFill>
              </a:rPr>
              <a:t>Type E: Cutoff Low</a:t>
            </a:r>
          </a:p>
        </p:txBody>
      </p:sp>
      <p:sp>
        <p:nvSpPr>
          <p:cNvPr id="25603" name="TextBox 19"/>
          <p:cNvSpPr txBox="1">
            <a:spLocks noChangeArrowheads="1"/>
          </p:cNvSpPr>
          <p:nvPr/>
        </p:nvSpPr>
        <p:spPr bwMode="auto">
          <a:xfrm>
            <a:off x="622300" y="4775200"/>
            <a:ext cx="1892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FF"/>
                </a:solidFill>
              </a:rPr>
              <a:t>1500 UTC</a:t>
            </a:r>
          </a:p>
        </p:txBody>
      </p:sp>
      <p:sp>
        <p:nvSpPr>
          <p:cNvPr id="25604" name="TextBox 20"/>
          <p:cNvSpPr txBox="1">
            <a:spLocks noChangeArrowheads="1"/>
          </p:cNvSpPr>
          <p:nvPr/>
        </p:nvSpPr>
        <p:spPr bwMode="auto">
          <a:xfrm>
            <a:off x="3609975" y="4775200"/>
            <a:ext cx="1892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FF"/>
                </a:solidFill>
              </a:rPr>
              <a:t>2100 UTC</a:t>
            </a:r>
          </a:p>
        </p:txBody>
      </p:sp>
      <p:sp>
        <p:nvSpPr>
          <p:cNvPr id="25605" name="TextBox 21"/>
          <p:cNvSpPr txBox="1">
            <a:spLocks noChangeArrowheads="1"/>
          </p:cNvSpPr>
          <p:nvPr/>
        </p:nvSpPr>
        <p:spPr bwMode="auto">
          <a:xfrm>
            <a:off x="6734175" y="4775200"/>
            <a:ext cx="1892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FF"/>
                </a:solidFill>
              </a:rPr>
              <a:t>0300 UTC</a:t>
            </a:r>
          </a:p>
        </p:txBody>
      </p:sp>
      <p:sp>
        <p:nvSpPr>
          <p:cNvPr id="25606" name="TextBox 22"/>
          <p:cNvSpPr txBox="1">
            <a:spLocks noChangeArrowheads="1"/>
          </p:cNvSpPr>
          <p:nvPr/>
        </p:nvSpPr>
        <p:spPr bwMode="auto">
          <a:xfrm>
            <a:off x="3263900" y="5613400"/>
            <a:ext cx="2695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FF"/>
                </a:solidFill>
              </a:rPr>
              <a:t>2–3 October 2009</a:t>
            </a:r>
          </a:p>
        </p:txBody>
      </p:sp>
      <p:grpSp>
        <p:nvGrpSpPr>
          <p:cNvPr id="15" name="Group 9"/>
          <p:cNvGrpSpPr>
            <a:grpSpLocks noChangeAspect="1"/>
          </p:cNvGrpSpPr>
          <p:nvPr/>
        </p:nvGrpSpPr>
        <p:grpSpPr bwMode="auto">
          <a:xfrm>
            <a:off x="14288" y="1857376"/>
            <a:ext cx="9153144" cy="2738811"/>
            <a:chOff x="-16938" y="11792336"/>
            <a:chExt cx="12225876" cy="2897946"/>
          </a:xfrm>
          <a:solidFill>
            <a:schemeClr val="bg2"/>
          </a:solidFill>
        </p:grpSpPr>
        <p:pic>
          <p:nvPicPr>
            <p:cNvPr id="16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" t="9912" r="2489"/>
            <a:stretch>
              <a:fillRect/>
            </a:stretch>
          </p:blipFill>
          <p:spPr bwMode="auto">
            <a:xfrm>
              <a:off x="-16938" y="11792336"/>
              <a:ext cx="4113533" cy="289794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</p:pic>
        <p:pic>
          <p:nvPicPr>
            <p:cNvPr id="17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7" t="9592" r="2069"/>
            <a:stretch>
              <a:fillRect/>
            </a:stretch>
          </p:blipFill>
          <p:spPr bwMode="auto">
            <a:xfrm>
              <a:off x="4121828" y="11792337"/>
              <a:ext cx="3896752" cy="28979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</p:pic>
        <p:pic>
          <p:nvPicPr>
            <p:cNvPr id="18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2" t="9435" r="1875" b="2815"/>
            <a:stretch>
              <a:fillRect/>
            </a:stretch>
          </p:blipFill>
          <p:spPr bwMode="auto">
            <a:xfrm>
              <a:off x="8035518" y="11792338"/>
              <a:ext cx="4173420" cy="289794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 txBox="1">
            <a:spLocks noChangeArrowheads="1"/>
          </p:cNvSpPr>
          <p:nvPr/>
        </p:nvSpPr>
        <p:spPr bwMode="auto">
          <a:xfrm>
            <a:off x="0" y="255588"/>
            <a:ext cx="914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3800">
                <a:solidFill>
                  <a:schemeClr val="tx2"/>
                </a:solidFill>
              </a:rPr>
              <a:t>Short-Wave Troughs by Type</a:t>
            </a:r>
          </a:p>
        </p:txBody>
      </p:sp>
      <p:pic>
        <p:nvPicPr>
          <p:cNvPr id="26627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4"/>
          <a:stretch>
            <a:fillRect/>
          </a:stretch>
        </p:blipFill>
        <p:spPr bwMode="auto">
          <a:xfrm>
            <a:off x="906463" y="933450"/>
            <a:ext cx="6916737" cy="53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8" name="TextBox 30"/>
          <p:cNvSpPr txBox="1">
            <a:spLocks noChangeArrowheads="1"/>
          </p:cNvSpPr>
          <p:nvPr/>
        </p:nvSpPr>
        <p:spPr bwMode="auto">
          <a:xfrm>
            <a:off x="1870075" y="6337300"/>
            <a:ext cx="5295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FF"/>
                </a:solidFill>
              </a:rPr>
              <a:t>Average Per Year Shown Above Each Bar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 txBox="1">
            <a:spLocks noChangeArrowheads="1"/>
          </p:cNvSpPr>
          <p:nvPr/>
        </p:nvSpPr>
        <p:spPr bwMode="auto">
          <a:xfrm>
            <a:off x="0" y="255588"/>
            <a:ext cx="914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3800">
                <a:solidFill>
                  <a:schemeClr val="tx2"/>
                </a:solidFill>
              </a:rPr>
              <a:t>Short-Wave Troughs by Year</a:t>
            </a:r>
          </a:p>
        </p:txBody>
      </p:sp>
      <p:pic>
        <p:nvPicPr>
          <p:cNvPr id="27651" name="Picture 6" descr="https://lh6.googleusercontent.com/IxMpValGYDtISAwFdSBxy5mFkQcJ1E24W3V8L2i6nV5nxySzOrvvjSeRYga84ZEDSO6zVhP9eOEW5ecGvUeKD4_f8HfTPbNCwXMDT6irTBYS30WR-44NXL0EyW8241bR8kh2ag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0"/>
          <a:stretch>
            <a:fillRect/>
          </a:stretch>
        </p:blipFill>
        <p:spPr bwMode="auto">
          <a:xfrm>
            <a:off x="1647825" y="1071563"/>
            <a:ext cx="5740400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 txBox="1">
            <a:spLocks noChangeArrowheads="1"/>
          </p:cNvSpPr>
          <p:nvPr/>
        </p:nvSpPr>
        <p:spPr bwMode="auto">
          <a:xfrm>
            <a:off x="0" y="255588"/>
            <a:ext cx="914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3800">
                <a:solidFill>
                  <a:schemeClr val="tx2"/>
                </a:solidFill>
              </a:rPr>
              <a:t>Mean Short-Wave Troughs by Month</a:t>
            </a:r>
          </a:p>
        </p:txBody>
      </p:sp>
      <p:sp>
        <p:nvSpPr>
          <p:cNvPr id="28675" name="TextBox 30"/>
          <p:cNvSpPr txBox="1">
            <a:spLocks noChangeArrowheads="1"/>
          </p:cNvSpPr>
          <p:nvPr/>
        </p:nvSpPr>
        <p:spPr bwMode="auto">
          <a:xfrm>
            <a:off x="1870075" y="6337300"/>
            <a:ext cx="5295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FF"/>
                </a:solidFill>
              </a:rPr>
              <a:t>Average Per Month Shown Above Each Bar</a:t>
            </a:r>
          </a:p>
        </p:txBody>
      </p:sp>
      <p:pic>
        <p:nvPicPr>
          <p:cNvPr id="28676" name="Content Placeholder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0"/>
          <a:stretch>
            <a:fillRect/>
          </a:stretch>
        </p:blipFill>
        <p:spPr bwMode="auto">
          <a:xfrm>
            <a:off x="1731963" y="965200"/>
            <a:ext cx="5354637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 txBox="1">
            <a:spLocks noChangeArrowheads="1"/>
          </p:cNvSpPr>
          <p:nvPr/>
        </p:nvSpPr>
        <p:spPr bwMode="auto">
          <a:xfrm>
            <a:off x="0" y="255588"/>
            <a:ext cx="914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3800">
                <a:solidFill>
                  <a:schemeClr val="tx2"/>
                </a:solidFill>
              </a:rPr>
              <a:t>Short-Wave Trough Duration</a:t>
            </a:r>
          </a:p>
        </p:txBody>
      </p:sp>
      <p:grpSp>
        <p:nvGrpSpPr>
          <p:cNvPr id="29699" name="Group 6"/>
          <p:cNvGrpSpPr>
            <a:grpSpLocks noChangeAspect="1"/>
          </p:cNvGrpSpPr>
          <p:nvPr/>
        </p:nvGrpSpPr>
        <p:grpSpPr bwMode="auto">
          <a:xfrm>
            <a:off x="0" y="1690688"/>
            <a:ext cx="9112250" cy="3628025"/>
            <a:chOff x="1097280" y="1829639"/>
            <a:chExt cx="10065264" cy="4008682"/>
          </a:xfrm>
        </p:grpSpPr>
        <p:pic>
          <p:nvPicPr>
            <p:cNvPr id="29700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280" y="1832073"/>
              <a:ext cx="5200652" cy="4006248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701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7932" y="1829639"/>
              <a:ext cx="4864612" cy="400868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1097280" y="5457040"/>
              <a:ext cx="1094203" cy="37407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>
                  <a:solidFill>
                    <a:prstClr val="black"/>
                  </a:solidFill>
                  <a:latin typeface="Arial" charset="0"/>
                  <a:ea typeface="ＭＳ Ｐゴシック" charset="0"/>
                </a:rPr>
                <a:t>n = 696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298251" y="5451777"/>
              <a:ext cx="959123" cy="374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>
                  <a:solidFill>
                    <a:prstClr val="black"/>
                  </a:solidFill>
                  <a:latin typeface="Arial" charset="0"/>
                  <a:ea typeface="ＭＳ Ｐゴシック" charset="0"/>
                </a:rPr>
                <a:t>n = 696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7"/>
          <p:cNvSpPr txBox="1">
            <a:spLocks noChangeArrowheads="1"/>
          </p:cNvSpPr>
          <p:nvPr/>
        </p:nvSpPr>
        <p:spPr bwMode="auto">
          <a:xfrm>
            <a:off x="522288" y="481013"/>
            <a:ext cx="82565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 b="1" i="1">
                <a:solidFill>
                  <a:schemeClr val="bg1"/>
                </a:solidFill>
              </a:rPr>
              <a:t>Summary</a:t>
            </a:r>
            <a:endParaRPr lang="en-US" altLang="en-US" sz="2000" b="1" i="1">
              <a:solidFill>
                <a:srgbClr val="FFFF99"/>
              </a:solidFill>
            </a:endParaRPr>
          </a:p>
        </p:txBody>
      </p:sp>
      <p:sp>
        <p:nvSpPr>
          <p:cNvPr id="69634" name="Content Placeholder 2"/>
          <p:cNvSpPr txBox="1">
            <a:spLocks/>
          </p:cNvSpPr>
          <p:nvPr/>
        </p:nvSpPr>
        <p:spPr bwMode="auto">
          <a:xfrm>
            <a:off x="463550" y="1295400"/>
            <a:ext cx="8316913" cy="447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25463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Type A </a:t>
            </a:r>
            <a:r>
              <a:rPr lang="en-US" altLang="en-US" dirty="0" smtClean="0"/>
              <a:t>(from West) short-wave </a:t>
            </a:r>
            <a:r>
              <a:rPr lang="en-US" altLang="en-US" dirty="0"/>
              <a:t>troughs occur most frequently in this eight-year climatology</a:t>
            </a:r>
          </a:p>
          <a:p>
            <a:pPr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November through February had similar frequencies of short-wave troughs while October and March had somewhat fewer cases</a:t>
            </a:r>
          </a:p>
          <a:p>
            <a:pPr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Most cold </a:t>
            </a:r>
            <a:r>
              <a:rPr lang="en-US" altLang="en-US" dirty="0" smtClean="0"/>
              <a:t>seasons </a:t>
            </a:r>
            <a:r>
              <a:rPr lang="en-US" altLang="en-US" dirty="0"/>
              <a:t>had 81–90 short-wave troughs but there was inter-annual variability of up to 50%</a:t>
            </a:r>
          </a:p>
          <a:p>
            <a:pPr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Type E </a:t>
            </a:r>
            <a:r>
              <a:rPr lang="en-US" altLang="en-US" dirty="0" smtClean="0"/>
              <a:t>(cut-off Low) had </a:t>
            </a:r>
            <a:r>
              <a:rPr lang="en-US" altLang="en-US" dirty="0"/>
              <a:t>the greatest median duration in the Great Lakes Region (49.5 hours) while the overall median duration was 24 hours.</a:t>
            </a:r>
          </a:p>
          <a:p>
            <a:pPr algn="l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2200" dirty="0">
              <a:solidFill>
                <a:srgbClr val="0000FF"/>
              </a:solidFill>
            </a:endParaRPr>
          </a:p>
          <a:p>
            <a:pPr algn="l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2200" dirty="0">
              <a:solidFill>
                <a:srgbClr val="0000FF"/>
              </a:solidFill>
            </a:endParaRPr>
          </a:p>
          <a:p>
            <a:pPr algn="l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2200" dirty="0"/>
          </a:p>
          <a:p>
            <a:pPr algn="l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2000" b="1" dirty="0">
              <a:solidFill>
                <a:srgbClr val="0000FF"/>
              </a:solidFill>
            </a:endParaRPr>
          </a:p>
          <a:p>
            <a:pPr algn="l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1800" dirty="0"/>
          </a:p>
        </p:txBody>
      </p:sp>
      <p:sp>
        <p:nvSpPr>
          <p:cNvPr id="30723" name="Rectangle 2"/>
          <p:cNvSpPr txBox="1">
            <a:spLocks noChangeArrowheads="1"/>
          </p:cNvSpPr>
          <p:nvPr/>
        </p:nvSpPr>
        <p:spPr bwMode="auto">
          <a:xfrm>
            <a:off x="685800" y="255588"/>
            <a:ext cx="77724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3800" dirty="0">
                <a:solidFill>
                  <a:schemeClr val="tx2"/>
                </a:solidFill>
              </a:rPr>
              <a:t>Conclusions – Part I</a:t>
            </a:r>
          </a:p>
          <a:p>
            <a:pPr eaLnBrk="1" hangingPunct="1">
              <a:spcBef>
                <a:spcPct val="0"/>
              </a:spcBef>
            </a:pPr>
            <a:endParaRPr lang="en-US" altLang="en-US" sz="3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720725" y="2492375"/>
            <a:ext cx="7508875" cy="1143000"/>
          </a:xfrm>
        </p:spPr>
        <p:txBody>
          <a:bodyPr/>
          <a:lstStyle/>
          <a:p>
            <a:r>
              <a:rPr lang="en-US" altLang="en-US" dirty="0" smtClean="0"/>
              <a:t>Part II: </a:t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Climatology of </a:t>
            </a:r>
            <a:br>
              <a:rPr lang="en-US" altLang="en-US" dirty="0" smtClean="0"/>
            </a:br>
            <a:r>
              <a:rPr lang="en-US" altLang="en-US" dirty="0" smtClean="0"/>
              <a:t>Shortwave Trough Interactions with</a:t>
            </a:r>
            <a:br>
              <a:rPr lang="en-US" altLang="en-US" dirty="0" smtClean="0"/>
            </a:br>
            <a:r>
              <a:rPr lang="en-US" altLang="en-US" dirty="0" smtClean="0"/>
              <a:t>Lake Ontario Type 1 </a:t>
            </a:r>
            <a:br>
              <a:rPr lang="en-US" altLang="en-US" dirty="0" smtClean="0"/>
            </a:br>
            <a:r>
              <a:rPr lang="en-US" altLang="en-US" dirty="0" smtClean="0"/>
              <a:t>Lake-Effect Bands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4724400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altLang="en-US" sz="2400" dirty="0" smtClean="0"/>
              <a:t>Identified Lake Ontario Type 1 lake-effect bands during cold seasons (October–March of 2007/2008 – 2014/2015) using WSR-88D radar data from Buffalo and Montague</a:t>
            </a:r>
          </a:p>
          <a:p>
            <a:pPr>
              <a:spcAft>
                <a:spcPts val="1800"/>
              </a:spcAft>
            </a:pPr>
            <a:r>
              <a:rPr lang="en-US" altLang="en-US" sz="2400" dirty="0" smtClean="0"/>
              <a:t>Information collected from 3-hrs before short-wave trough, during trough passage, and 3-hrs after:</a:t>
            </a:r>
          </a:p>
          <a:p>
            <a:pPr lvl="1">
              <a:spcAft>
                <a:spcPts val="1800"/>
              </a:spcAft>
            </a:pPr>
            <a:r>
              <a:rPr lang="en-US" altLang="en-US" sz="2000" dirty="0" smtClean="0">
                <a:solidFill>
                  <a:srgbClr val="FF0000"/>
                </a:solidFill>
              </a:rPr>
              <a:t>Lake-effect Snow Band Orientation</a:t>
            </a:r>
          </a:p>
          <a:p>
            <a:pPr lvl="1">
              <a:spcAft>
                <a:spcPts val="1800"/>
              </a:spcAft>
            </a:pPr>
            <a:r>
              <a:rPr lang="en-US" altLang="en-US" sz="2000" dirty="0" smtClean="0">
                <a:solidFill>
                  <a:srgbClr val="FF0000"/>
                </a:solidFill>
              </a:rPr>
              <a:t>Meridional Position</a:t>
            </a:r>
          </a:p>
          <a:p>
            <a:pPr lvl="1">
              <a:spcAft>
                <a:spcPts val="1800"/>
              </a:spcAft>
            </a:pPr>
            <a:r>
              <a:rPr lang="en-US" altLang="en-US" sz="2000" dirty="0" smtClean="0">
                <a:solidFill>
                  <a:srgbClr val="FF0000"/>
                </a:solidFill>
              </a:rPr>
              <a:t>Maximum Intensity</a:t>
            </a:r>
          </a:p>
          <a:p>
            <a:pPr lvl="1">
              <a:spcAft>
                <a:spcPts val="1800"/>
              </a:spcAft>
            </a:pPr>
            <a:r>
              <a:rPr lang="en-US" altLang="en-US" sz="2000" dirty="0" smtClean="0">
                <a:solidFill>
                  <a:srgbClr val="FF0000"/>
                </a:solidFill>
              </a:rPr>
              <a:t>Inland Extent</a:t>
            </a:r>
          </a:p>
          <a:p>
            <a:pPr lvl="1">
              <a:spcAft>
                <a:spcPts val="1800"/>
              </a:spcAft>
            </a:pPr>
            <a:endParaRPr lang="en-US" altLang="en-US" sz="2000" dirty="0" smtClean="0"/>
          </a:p>
          <a:p>
            <a:pPr lvl="1">
              <a:spcAft>
                <a:spcPts val="1800"/>
              </a:spcAft>
            </a:pPr>
            <a:endParaRPr lang="en-US" altLang="en-US" sz="2000" dirty="0" smtClean="0"/>
          </a:p>
          <a:p>
            <a:pPr>
              <a:spcAft>
                <a:spcPts val="1800"/>
              </a:spcAft>
            </a:pPr>
            <a:endParaRPr lang="en-US" altLang="en-US" sz="2400" dirty="0" smtClean="0"/>
          </a:p>
          <a:p>
            <a:pPr lvl="1">
              <a:spcAft>
                <a:spcPts val="1800"/>
              </a:spcAft>
            </a:pPr>
            <a:endParaRPr lang="en-US" altLang="en-US" sz="2000" dirty="0" smtClean="0"/>
          </a:p>
          <a:p>
            <a:pPr>
              <a:spcAft>
                <a:spcPts val="1800"/>
              </a:spcAft>
              <a:buFontTx/>
              <a:buNone/>
            </a:pPr>
            <a:endParaRPr lang="en-US" altLang="en-US" dirty="0" smtClean="0"/>
          </a:p>
          <a:p>
            <a:pPr>
              <a:spcAft>
                <a:spcPts val="1800"/>
              </a:spcAft>
            </a:pPr>
            <a:endParaRPr lang="en-US" altLang="en-US" dirty="0" smtClean="0"/>
          </a:p>
        </p:txBody>
      </p:sp>
      <p:sp>
        <p:nvSpPr>
          <p:cNvPr id="32770" name="Rectangle 2"/>
          <p:cNvSpPr txBox="1">
            <a:spLocks noChangeArrowheads="1"/>
          </p:cNvSpPr>
          <p:nvPr/>
        </p:nvSpPr>
        <p:spPr bwMode="auto">
          <a:xfrm>
            <a:off x="685800" y="255588"/>
            <a:ext cx="77724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3800">
                <a:solidFill>
                  <a:schemeClr val="tx2"/>
                </a:solidFill>
              </a:rPr>
              <a:t>Methodology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740400"/>
            <a:ext cx="8382000" cy="914400"/>
          </a:xfrm>
        </p:spPr>
        <p:txBody>
          <a:bodyPr>
            <a:noAutofit/>
          </a:bodyPr>
          <a:lstStyle/>
          <a:p>
            <a:r>
              <a:rPr lang="en-US" altLang="en-US" sz="2400" smtClean="0"/>
              <a:t>63 events over eight cold seasons – 32 of which had snow during all three times evaluated</a:t>
            </a:r>
          </a:p>
          <a:p>
            <a:pPr lvl="1"/>
            <a:endParaRPr lang="en-US" altLang="en-US" sz="2000" smtClean="0"/>
          </a:p>
          <a:p>
            <a:pPr lvl="1"/>
            <a:endParaRPr lang="en-US" altLang="en-US" sz="2000" smtClean="0"/>
          </a:p>
          <a:p>
            <a:endParaRPr lang="en-US" altLang="en-US" sz="2400" smtClean="0"/>
          </a:p>
          <a:p>
            <a:pPr lvl="1"/>
            <a:endParaRPr lang="en-US" altLang="en-US" sz="2000" smtClean="0"/>
          </a:p>
          <a:p>
            <a:pPr>
              <a:buFontTx/>
              <a:buNone/>
            </a:pPr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33794" name="Rectangle 2"/>
          <p:cNvSpPr txBox="1">
            <a:spLocks noChangeArrowheads="1"/>
          </p:cNvSpPr>
          <p:nvPr/>
        </p:nvSpPr>
        <p:spPr bwMode="auto">
          <a:xfrm>
            <a:off x="685800" y="255588"/>
            <a:ext cx="77724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3800">
                <a:solidFill>
                  <a:schemeClr val="tx2"/>
                </a:solidFill>
              </a:rPr>
              <a:t>Type 1 Bands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62013" y="933450"/>
            <a:ext cx="7354887" cy="4705350"/>
            <a:chOff x="862013" y="933450"/>
            <a:chExt cx="7354887" cy="4705350"/>
          </a:xfrm>
        </p:grpSpPr>
        <p:pic>
          <p:nvPicPr>
            <p:cNvPr id="33795" name="Picture 7" descr="https://lh5.googleusercontent.com/BnIKtj6IadO0P48qSwxwMCidYjYdpRb3Ofq9f92rjx5wOkyUIXH9OnriwsV7d2zqbQaqqn2D8SB-RSPZhbQ2g05A28SDmicF3PU3Bmd4z94vQ3AmkIxhGGjDKUnc882wcy9YvUc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013" y="933450"/>
              <a:ext cx="7354887" cy="4705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892292" y="3305449"/>
              <a:ext cx="1009243" cy="30777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l" eaLnBrk="1" hangingPunct="1"/>
              <a:r>
                <a:rPr lang="en-US" sz="700" dirty="0" smtClean="0"/>
                <a:t>LES From Time </a:t>
              </a:r>
              <a:br>
                <a:rPr lang="en-US" sz="700" dirty="0" smtClean="0"/>
              </a:br>
              <a:r>
                <a:rPr lang="en-US" sz="700" dirty="0" smtClean="0"/>
                <a:t>T-3h to 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88828" y="3717622"/>
              <a:ext cx="1009243" cy="30777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l" eaLnBrk="1" hangingPunct="1"/>
              <a:r>
                <a:rPr lang="en-US" sz="700" dirty="0" smtClean="0"/>
                <a:t>LES From Time </a:t>
              </a:r>
              <a:br>
                <a:rPr lang="en-US" sz="700" dirty="0" smtClean="0"/>
              </a:br>
              <a:r>
                <a:rPr lang="en-US" sz="700" dirty="0" smtClean="0"/>
                <a:t>T to T+3h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ontent Placeholder 2"/>
          <p:cNvSpPr txBox="1">
            <a:spLocks/>
          </p:cNvSpPr>
          <p:nvPr/>
        </p:nvSpPr>
        <p:spPr bwMode="auto">
          <a:xfrm>
            <a:off x="625476" y="1255713"/>
            <a:ext cx="8146736" cy="480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en-US" altLang="en-US" b="1" dirty="0">
                <a:solidFill>
                  <a:srgbClr val="0000FF"/>
                </a:solidFill>
              </a:rPr>
              <a:t>Goal: </a:t>
            </a:r>
            <a:endParaRPr lang="en-US" altLang="en-US" b="1" dirty="0" smtClean="0">
              <a:solidFill>
                <a:srgbClr val="0000FF"/>
              </a:solidFill>
            </a:endParaRPr>
          </a:p>
          <a:p>
            <a:pPr algn="l" eaLnBrk="1" hangingPunct="1">
              <a:spcBef>
                <a:spcPct val="20000"/>
              </a:spcBef>
            </a:pPr>
            <a:r>
              <a:rPr lang="en-US" altLang="en-US" b="1" dirty="0">
                <a:solidFill>
                  <a:srgbClr val="0000FF"/>
                </a:solidFill>
              </a:rPr>
              <a:t>	</a:t>
            </a:r>
            <a:r>
              <a:rPr lang="en-US" altLang="en-US" b="1" dirty="0" smtClean="0">
                <a:solidFill>
                  <a:srgbClr val="0000FF"/>
                </a:solidFill>
              </a:rPr>
              <a:t>Determine </a:t>
            </a:r>
            <a:r>
              <a:rPr lang="en-US" altLang="en-US" b="1" dirty="0">
                <a:solidFill>
                  <a:srgbClr val="0000FF"/>
                </a:solidFill>
              </a:rPr>
              <a:t>the frequency of short-wave troughs in the Great Lakes region and the influence that synoptic- and mesoscale shortwaves have on </a:t>
            </a:r>
            <a:r>
              <a:rPr lang="en-US" altLang="en-US" b="1" dirty="0" smtClean="0">
                <a:solidFill>
                  <a:srgbClr val="0000FF"/>
                </a:solidFill>
              </a:rPr>
              <a:t/>
            </a:r>
            <a:br>
              <a:rPr lang="en-US" altLang="en-US" b="1" dirty="0" smtClean="0">
                <a:solidFill>
                  <a:srgbClr val="0000FF"/>
                </a:solidFill>
              </a:rPr>
            </a:br>
            <a:r>
              <a:rPr lang="en-US" altLang="en-US" b="1" dirty="0" smtClean="0">
                <a:solidFill>
                  <a:srgbClr val="0000FF"/>
                </a:solidFill>
              </a:rPr>
              <a:t>lake-effect </a:t>
            </a:r>
            <a:r>
              <a:rPr lang="en-US" altLang="en-US" b="1" dirty="0">
                <a:solidFill>
                  <a:srgbClr val="0000FF"/>
                </a:solidFill>
              </a:rPr>
              <a:t>snow bands</a:t>
            </a:r>
          </a:p>
          <a:p>
            <a:pPr algn="l" eaLnBrk="1" hangingPunct="1">
              <a:spcBef>
                <a:spcPct val="20000"/>
              </a:spcBef>
            </a:pPr>
            <a:endParaRPr lang="en-US" altLang="en-US" dirty="0"/>
          </a:p>
          <a:p>
            <a:pPr lvl="1" algn="l" eaLnBrk="1" hangingPunct="1">
              <a:spcBef>
                <a:spcPct val="20000"/>
              </a:spcBef>
              <a:buFontTx/>
              <a:buChar char="–"/>
            </a:pPr>
            <a:r>
              <a:rPr lang="en-US" altLang="en-US" dirty="0"/>
              <a:t>The large-scale dynamics can complement lake boundary layer environment leading to change in position and snowfall of snow band</a:t>
            </a:r>
          </a:p>
          <a:p>
            <a:pPr lvl="1" algn="l" eaLnBrk="1" hangingPunct="1">
              <a:spcBef>
                <a:spcPct val="20000"/>
              </a:spcBef>
              <a:buFontTx/>
              <a:buChar char="–"/>
            </a:pPr>
            <a:endParaRPr lang="en-US" altLang="en-US" dirty="0"/>
          </a:p>
          <a:p>
            <a:pPr lvl="1" algn="l" eaLnBrk="1" hangingPunct="1">
              <a:spcBef>
                <a:spcPct val="20000"/>
              </a:spcBef>
              <a:buFontTx/>
              <a:buChar char="–"/>
            </a:pPr>
            <a:r>
              <a:rPr lang="en-US" altLang="en-US" dirty="0">
                <a:solidFill>
                  <a:srgbClr val="FF0000"/>
                </a:solidFill>
              </a:rPr>
              <a:t>Not an initial </a:t>
            </a:r>
            <a:r>
              <a:rPr lang="en-US" altLang="en-US" dirty="0" smtClean="0">
                <a:solidFill>
                  <a:srgbClr val="FF0000"/>
                </a:solidFill>
              </a:rPr>
              <a:t>OWLeS project objective; however while in the field </a:t>
            </a:r>
            <a:r>
              <a:rPr lang="en-US" altLang="en-US" dirty="0">
                <a:solidFill>
                  <a:srgbClr val="FF0000"/>
                </a:solidFill>
              </a:rPr>
              <a:t>saw </a:t>
            </a:r>
            <a:r>
              <a:rPr lang="en-US" altLang="en-US" dirty="0" smtClean="0">
                <a:solidFill>
                  <a:srgbClr val="FF0000"/>
                </a:solidFill>
              </a:rPr>
              <a:t>first-hand </a:t>
            </a:r>
            <a:r>
              <a:rPr lang="en-US" altLang="en-US" dirty="0">
                <a:solidFill>
                  <a:srgbClr val="FF0000"/>
                </a:solidFill>
              </a:rPr>
              <a:t>the difficulty these interactions posed in the forecasting process</a:t>
            </a:r>
          </a:p>
          <a:p>
            <a:pPr lvl="1" algn="l" eaLnBrk="1" hangingPunct="1">
              <a:spcBef>
                <a:spcPct val="20000"/>
              </a:spcBef>
            </a:pPr>
            <a:endParaRPr lang="en-US" altLang="en-US" sz="1800" dirty="0">
              <a:solidFill>
                <a:srgbClr val="006600"/>
              </a:solidFill>
            </a:endParaRPr>
          </a:p>
          <a:p>
            <a:pPr algn="l" eaLnBrk="1" hangingPunct="1">
              <a:spcBef>
                <a:spcPct val="20000"/>
              </a:spcBef>
            </a:pPr>
            <a:endParaRPr lang="en-US" altLang="en-US" sz="1800" b="1" dirty="0">
              <a:solidFill>
                <a:srgbClr val="006600"/>
              </a:solidFill>
            </a:endParaRPr>
          </a:p>
        </p:txBody>
      </p:sp>
      <p:sp>
        <p:nvSpPr>
          <p:cNvPr id="16386" name="Rectangle 2"/>
          <p:cNvSpPr txBox="1">
            <a:spLocks noChangeArrowheads="1"/>
          </p:cNvSpPr>
          <p:nvPr/>
        </p:nvSpPr>
        <p:spPr bwMode="auto">
          <a:xfrm>
            <a:off x="685800" y="255588"/>
            <a:ext cx="77724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3800">
                <a:solidFill>
                  <a:schemeClr val="tx2"/>
                </a:solidFill>
              </a:rPr>
              <a:t>Purpose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 txBox="1">
            <a:spLocks noChangeArrowheads="1"/>
          </p:cNvSpPr>
          <p:nvPr/>
        </p:nvSpPr>
        <p:spPr bwMode="auto">
          <a:xfrm>
            <a:off x="0" y="255588"/>
            <a:ext cx="914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3800" dirty="0" smtClean="0">
                <a:solidFill>
                  <a:schemeClr val="tx2"/>
                </a:solidFill>
              </a:rPr>
              <a:t>Orientation</a:t>
            </a:r>
            <a:endParaRPr lang="en-US" altLang="en-US" sz="3800" dirty="0">
              <a:solidFill>
                <a:schemeClr val="tx2"/>
              </a:solidFill>
            </a:endParaRPr>
          </a:p>
        </p:txBody>
      </p:sp>
      <p:sp>
        <p:nvSpPr>
          <p:cNvPr id="34819" name="TextBox 19"/>
          <p:cNvSpPr txBox="1">
            <a:spLocks noChangeArrowheads="1"/>
          </p:cNvSpPr>
          <p:nvPr/>
        </p:nvSpPr>
        <p:spPr bwMode="auto">
          <a:xfrm>
            <a:off x="622300" y="4775200"/>
            <a:ext cx="1892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FF"/>
                </a:solidFill>
              </a:rPr>
              <a:t>Band Orientation</a:t>
            </a:r>
          </a:p>
        </p:txBody>
      </p:sp>
      <p:sp>
        <p:nvSpPr>
          <p:cNvPr id="34820" name="TextBox 20"/>
          <p:cNvSpPr txBox="1">
            <a:spLocks noChangeArrowheads="1"/>
          </p:cNvSpPr>
          <p:nvPr/>
        </p:nvSpPr>
        <p:spPr bwMode="auto">
          <a:xfrm>
            <a:off x="3441700" y="4775200"/>
            <a:ext cx="226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FF"/>
                </a:solidFill>
              </a:rPr>
              <a:t>Change in Band Orientation</a:t>
            </a:r>
          </a:p>
        </p:txBody>
      </p:sp>
      <p:sp>
        <p:nvSpPr>
          <p:cNvPr id="34821" name="TextBox 21"/>
          <p:cNvSpPr txBox="1">
            <a:spLocks noChangeArrowheads="1"/>
          </p:cNvSpPr>
          <p:nvPr/>
        </p:nvSpPr>
        <p:spPr bwMode="auto">
          <a:xfrm>
            <a:off x="6629400" y="4775200"/>
            <a:ext cx="21209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FF"/>
                </a:solidFill>
              </a:rPr>
              <a:t>Post Short-Wave Change in Orientation</a:t>
            </a:r>
          </a:p>
        </p:txBody>
      </p:sp>
      <p:grpSp>
        <p:nvGrpSpPr>
          <p:cNvPr id="34822" name="Group 19"/>
          <p:cNvGrpSpPr>
            <a:grpSpLocks noChangeAspect="1"/>
          </p:cNvGrpSpPr>
          <p:nvPr/>
        </p:nvGrpSpPr>
        <p:grpSpPr bwMode="auto">
          <a:xfrm>
            <a:off x="-9525" y="1835150"/>
            <a:ext cx="9153525" cy="2560638"/>
            <a:chOff x="0" y="2373313"/>
            <a:chExt cx="12118975" cy="3390900"/>
          </a:xfrm>
        </p:grpSpPr>
        <p:pic>
          <p:nvPicPr>
            <p:cNvPr id="34823" name="Picture 15" descr="https://lh3.googleusercontent.com/fUpx_xsUsosHVb-RKFd7IsH3F0Egny84IrQwWP3GDLH2rFoTxlm-F-8-LhJbDR6wj7TTFcudZS7vOaACxGBMWI9EW1iE1l36rFC1s8BBc6rAW-ft40aqCFBHvpkM9rAjp7H_Mfk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5775" y="2373313"/>
              <a:ext cx="4013200" cy="3390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824" name="TextBox 2"/>
            <p:cNvSpPr txBox="1">
              <a:spLocks noChangeArrowheads="1"/>
            </p:cNvSpPr>
            <p:nvPr/>
          </p:nvSpPr>
          <p:spPr bwMode="auto">
            <a:xfrm>
              <a:off x="8873663" y="4062413"/>
              <a:ext cx="737063" cy="611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Calibri" panose="020F0502020204030204" pitchFamily="34" charset="0"/>
                </a:rPr>
                <a:t>12</a:t>
              </a:r>
            </a:p>
          </p:txBody>
        </p:sp>
        <p:sp>
          <p:nvSpPr>
            <p:cNvPr id="34825" name="TextBox 8"/>
            <p:cNvSpPr txBox="1">
              <a:spLocks noChangeArrowheads="1"/>
            </p:cNvSpPr>
            <p:nvPr/>
          </p:nvSpPr>
          <p:spPr bwMode="auto">
            <a:xfrm>
              <a:off x="11042650" y="4062413"/>
              <a:ext cx="756838" cy="611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Calibri" panose="020F0502020204030204" pitchFamily="34" charset="0"/>
                </a:rPr>
                <a:t>13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 flipH="1">
              <a:off x="10126469" y="3205797"/>
              <a:ext cx="4204" cy="2171606"/>
            </a:xfrm>
            <a:prstGeom prst="line">
              <a:avLst/>
            </a:prstGeom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0508997" y="3205797"/>
              <a:ext cx="0" cy="2171606"/>
            </a:xfrm>
            <a:prstGeom prst="line">
              <a:avLst/>
            </a:prstGeom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828" name="Picture 11" descr="https://lh4.googleusercontent.com/z2-5VDaA3tMkK0iwMUK_lsKapmczYLzqt79BAt0RYiSnwx18P7Kq7Agn-jcPfkmDrwT6ls3m80ztVO9BAw-LQx-_0cgf4gkQbuC5G56V8JNehU9SfZ1TsRcc-JgUD_fLVi5jz7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73313"/>
              <a:ext cx="4013200" cy="337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829" name="Picture 13" descr="https://lh4.googleusercontent.com/V8Kzp3Ub2-8V95Yv0lXvFyjyJBPzb_nhonAoaipetgfV2qSwK0CBCZmve8tRsempZk8HbFrFssf8gZjyo0FlyRW5jP354v1OifEX2_9MO62v04O0-IqSCvcYgWrUb8I58eDQ6g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4950" y="2373313"/>
              <a:ext cx="4013200" cy="337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 txBox="1">
            <a:spLocks noChangeArrowheads="1"/>
          </p:cNvSpPr>
          <p:nvPr/>
        </p:nvSpPr>
        <p:spPr bwMode="auto">
          <a:xfrm>
            <a:off x="0" y="255588"/>
            <a:ext cx="914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3800" dirty="0" smtClean="0">
                <a:solidFill>
                  <a:schemeClr val="tx2"/>
                </a:solidFill>
              </a:rPr>
              <a:t>Meridional Position</a:t>
            </a:r>
            <a:endParaRPr lang="en-US" altLang="en-US" sz="3800" dirty="0">
              <a:solidFill>
                <a:schemeClr val="tx2"/>
              </a:solidFill>
            </a:endParaRPr>
          </a:p>
        </p:txBody>
      </p:sp>
      <p:sp>
        <p:nvSpPr>
          <p:cNvPr id="35843" name="TextBox 19"/>
          <p:cNvSpPr txBox="1">
            <a:spLocks noChangeArrowheads="1"/>
          </p:cNvSpPr>
          <p:nvPr/>
        </p:nvSpPr>
        <p:spPr bwMode="auto">
          <a:xfrm>
            <a:off x="825500" y="5613400"/>
            <a:ext cx="279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FF"/>
                </a:solidFill>
              </a:rPr>
              <a:t>Change in Band Latitude</a:t>
            </a:r>
          </a:p>
        </p:txBody>
      </p:sp>
      <p:sp>
        <p:nvSpPr>
          <p:cNvPr id="35844" name="TextBox 20"/>
          <p:cNvSpPr txBox="1">
            <a:spLocks noChangeArrowheads="1"/>
          </p:cNvSpPr>
          <p:nvPr/>
        </p:nvSpPr>
        <p:spPr bwMode="auto">
          <a:xfrm>
            <a:off x="5994400" y="5613400"/>
            <a:ext cx="226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FF"/>
                </a:solidFill>
              </a:rPr>
              <a:t>Total Latitudinal Shift in Band</a:t>
            </a:r>
          </a:p>
        </p:txBody>
      </p:sp>
      <p:sp>
        <p:nvSpPr>
          <p:cNvPr id="35845" name="TextBox 22"/>
          <p:cNvSpPr txBox="1">
            <a:spLocks noChangeArrowheads="1"/>
          </p:cNvSpPr>
          <p:nvPr/>
        </p:nvSpPr>
        <p:spPr bwMode="auto">
          <a:xfrm>
            <a:off x="3263900" y="5613400"/>
            <a:ext cx="2695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000">
              <a:solidFill>
                <a:srgbClr val="0000FF"/>
              </a:solidFill>
            </a:endParaRPr>
          </a:p>
        </p:txBody>
      </p:sp>
      <p:grpSp>
        <p:nvGrpSpPr>
          <p:cNvPr id="35846" name="Group 1"/>
          <p:cNvGrpSpPr>
            <a:grpSpLocks noChangeAspect="1"/>
          </p:cNvGrpSpPr>
          <p:nvPr/>
        </p:nvGrpSpPr>
        <p:grpSpPr bwMode="auto">
          <a:xfrm>
            <a:off x="-9525" y="1482725"/>
            <a:ext cx="9153525" cy="3802063"/>
            <a:chOff x="936625" y="1927225"/>
            <a:chExt cx="10480675" cy="4352925"/>
          </a:xfrm>
        </p:grpSpPr>
        <p:pic>
          <p:nvPicPr>
            <p:cNvPr id="35847" name="Picture 6" descr="https://lh6.googleusercontent.com/9UuAAIa12Qbm3ZMewv0rHSOXAr64Mx-Ae5hEfRczu2K9LaNTQQEokKO4fx3-kkokPzxaQticjkJi-PhsV8YePoxovxIrp2JnhCP5KZk7WRLWiUW64HapmEWCiV70nRL7l15RyNc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625" y="1927225"/>
              <a:ext cx="5032375" cy="435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48" name="Picture 8" descr="https://lh5.googleusercontent.com/PJeOsIpJQfE5ftDWUq-4I8zCYd-0i3QocKfYwn3ahyWGBLaJ6BZZihKKRCl5mAaD9pMR4ab5sWJ69-0uDFcZHoZEjAfXO_Yt24wt-Ka6_iCZiihvSKBi3XjPhNWY5M1wAfhqaR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925" y="1927225"/>
              <a:ext cx="5032375" cy="435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 txBox="1">
            <a:spLocks noChangeArrowheads="1"/>
          </p:cNvSpPr>
          <p:nvPr/>
        </p:nvSpPr>
        <p:spPr bwMode="auto">
          <a:xfrm>
            <a:off x="0" y="255588"/>
            <a:ext cx="914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3800" dirty="0" smtClean="0">
                <a:solidFill>
                  <a:schemeClr val="tx2"/>
                </a:solidFill>
              </a:rPr>
              <a:t>Maximum </a:t>
            </a:r>
            <a:r>
              <a:rPr lang="en-US" altLang="en-US" sz="3800" dirty="0">
                <a:solidFill>
                  <a:schemeClr val="tx2"/>
                </a:solidFill>
              </a:rPr>
              <a:t>Intensity</a:t>
            </a:r>
          </a:p>
        </p:txBody>
      </p:sp>
      <p:sp>
        <p:nvSpPr>
          <p:cNvPr id="36867" name="TextBox 19"/>
          <p:cNvSpPr txBox="1">
            <a:spLocks noChangeArrowheads="1"/>
          </p:cNvSpPr>
          <p:nvPr/>
        </p:nvSpPr>
        <p:spPr bwMode="auto">
          <a:xfrm>
            <a:off x="622300" y="4775200"/>
            <a:ext cx="1892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FF"/>
                </a:solidFill>
              </a:rPr>
              <a:t>Band Intensity</a:t>
            </a:r>
          </a:p>
        </p:txBody>
      </p:sp>
      <p:sp>
        <p:nvSpPr>
          <p:cNvPr id="36868" name="TextBox 20"/>
          <p:cNvSpPr txBox="1">
            <a:spLocks noChangeArrowheads="1"/>
          </p:cNvSpPr>
          <p:nvPr/>
        </p:nvSpPr>
        <p:spPr bwMode="auto">
          <a:xfrm>
            <a:off x="3441700" y="4775200"/>
            <a:ext cx="2260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FF"/>
                </a:solidFill>
              </a:rPr>
              <a:t>Pre Short-Wave Change in Intensity</a:t>
            </a:r>
          </a:p>
        </p:txBody>
      </p:sp>
      <p:sp>
        <p:nvSpPr>
          <p:cNvPr id="36869" name="TextBox 21"/>
          <p:cNvSpPr txBox="1">
            <a:spLocks noChangeArrowheads="1"/>
          </p:cNvSpPr>
          <p:nvPr/>
        </p:nvSpPr>
        <p:spPr bwMode="auto">
          <a:xfrm>
            <a:off x="6629400" y="4775200"/>
            <a:ext cx="21209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FF"/>
                </a:solidFill>
              </a:rPr>
              <a:t>Post Short-Wave Change in Intensity</a:t>
            </a:r>
          </a:p>
        </p:txBody>
      </p:sp>
      <p:grpSp>
        <p:nvGrpSpPr>
          <p:cNvPr id="36870" name="Group 14"/>
          <p:cNvGrpSpPr>
            <a:grpSpLocks noChangeAspect="1"/>
          </p:cNvGrpSpPr>
          <p:nvPr/>
        </p:nvGrpSpPr>
        <p:grpSpPr bwMode="auto">
          <a:xfrm>
            <a:off x="0" y="1835150"/>
            <a:ext cx="9153525" cy="2638425"/>
            <a:chOff x="95250" y="2170113"/>
            <a:chExt cx="11936413" cy="3440112"/>
          </a:xfrm>
        </p:grpSpPr>
        <p:pic>
          <p:nvPicPr>
            <p:cNvPr id="36871" name="Picture 7" descr="https://lh4.googleusercontent.com/X-GInTzMA1IvY1VwETW4sPrY-fu3NrllFlTggyi1k-oRE5Ny3zEW2eu2ylaz6-34uJqfIKlIW4oV9dnEVJv8r0WYZjk_tWbzH7BabNsbCfQ4w4uz-f7fOK8wCmQP3K5O5v0jfG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50" y="2170113"/>
              <a:ext cx="3884613" cy="3440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72" name="Picture 9" descr="https://lh4.googleusercontent.com/_lma-JiesQem6d7ZKqyaFqmj2TP5GbU8bmRJw87Wcl3KJ0Q52d8VBQYm7jfDQwy24y5441LPEYTQ4LyGES584JOYH-tqE95WtF-D_hq3kwhsHxvou_KNKsxXfbdrlwpwwARVGs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1150" y="2170113"/>
              <a:ext cx="3884613" cy="3440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873" name="Picture 11" descr="https://lh6.googleusercontent.com/g9tZPmNvJrlxZtc7dABX6mX5p_DZSw8dxXDXueyweUOht5WHsBv4S31trvTTGBDolOP9QkDcju2ejAy35RW4NlB_f2sVfQcmqtxV_260CtUtoDJTfAEBc58w-w6pGXpa76z1qvU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7050" y="2170113"/>
              <a:ext cx="3884613" cy="3440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 txBox="1">
            <a:spLocks noChangeArrowheads="1"/>
          </p:cNvSpPr>
          <p:nvPr/>
        </p:nvSpPr>
        <p:spPr bwMode="auto">
          <a:xfrm>
            <a:off x="0" y="255588"/>
            <a:ext cx="914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3800" dirty="0" smtClean="0">
                <a:solidFill>
                  <a:schemeClr val="tx2"/>
                </a:solidFill>
              </a:rPr>
              <a:t>Inland </a:t>
            </a:r>
            <a:r>
              <a:rPr lang="en-US" altLang="en-US" sz="3800" dirty="0">
                <a:solidFill>
                  <a:schemeClr val="tx2"/>
                </a:solidFill>
              </a:rPr>
              <a:t>Extent</a:t>
            </a:r>
          </a:p>
        </p:txBody>
      </p:sp>
      <p:sp>
        <p:nvSpPr>
          <p:cNvPr id="37891" name="TextBox 19"/>
          <p:cNvSpPr txBox="1">
            <a:spLocks noChangeArrowheads="1"/>
          </p:cNvSpPr>
          <p:nvPr/>
        </p:nvSpPr>
        <p:spPr bwMode="auto">
          <a:xfrm>
            <a:off x="622300" y="4775200"/>
            <a:ext cx="1892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FF"/>
                </a:solidFill>
              </a:rPr>
              <a:t>Change in Inland Extent</a:t>
            </a:r>
          </a:p>
        </p:txBody>
      </p:sp>
      <p:sp>
        <p:nvSpPr>
          <p:cNvPr id="37892" name="TextBox 20"/>
          <p:cNvSpPr txBox="1">
            <a:spLocks noChangeArrowheads="1"/>
          </p:cNvSpPr>
          <p:nvPr/>
        </p:nvSpPr>
        <p:spPr bwMode="auto">
          <a:xfrm>
            <a:off x="3441700" y="4775200"/>
            <a:ext cx="2260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FF"/>
                </a:solidFill>
              </a:rPr>
              <a:t>Pre Short-Wave Change in Inland Extent</a:t>
            </a:r>
          </a:p>
        </p:txBody>
      </p:sp>
      <p:sp>
        <p:nvSpPr>
          <p:cNvPr id="37893" name="TextBox 21"/>
          <p:cNvSpPr txBox="1">
            <a:spLocks noChangeArrowheads="1"/>
          </p:cNvSpPr>
          <p:nvPr/>
        </p:nvSpPr>
        <p:spPr bwMode="auto">
          <a:xfrm>
            <a:off x="6629400" y="4775200"/>
            <a:ext cx="21209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FF"/>
                </a:solidFill>
              </a:rPr>
              <a:t>Post Short-Wave Change in Inland Extent</a:t>
            </a:r>
          </a:p>
        </p:txBody>
      </p:sp>
      <p:grpSp>
        <p:nvGrpSpPr>
          <p:cNvPr id="37894" name="Group 10"/>
          <p:cNvGrpSpPr>
            <a:grpSpLocks noChangeAspect="1"/>
          </p:cNvGrpSpPr>
          <p:nvPr/>
        </p:nvGrpSpPr>
        <p:grpSpPr bwMode="auto">
          <a:xfrm>
            <a:off x="0" y="1835150"/>
            <a:ext cx="9153525" cy="2613025"/>
            <a:chOff x="88900" y="2171700"/>
            <a:chExt cx="12047538" cy="3438525"/>
          </a:xfrm>
        </p:grpSpPr>
        <p:pic>
          <p:nvPicPr>
            <p:cNvPr id="37895" name="Picture 7" descr="https://lh5.googleusercontent.com/81-U25tNRfqubri_kKgrFTMQttl5NI7nEqLM_vrHWuoSmrdnW8ozkxAp0OsZaTiB5naxAQVSyYgdsQ8rAfvBsHCZ31QgLUit0l30ThyzD9hJeQXxBYGU55kJKnQaUbeBSTsQzv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00" y="2171700"/>
              <a:ext cx="3935413" cy="3438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896" name="Picture 9" descr="https://lh5.googleusercontent.com/9-SP9IUJ68POKvb4_dDDNM1Ini1du3j_IL-tvG5RzlbvB_XelI4Ujn_25JdmFdQ7ohZQka0305SurnXAQGJ7e3DFAqcU1NeToEZfScxqShYTUFKVr54Hd7E5pZXZxohUrx4pO0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4963" y="2171700"/>
              <a:ext cx="3935412" cy="3438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897" name="Picture 15" descr="https://lh5.googleusercontent.com/lHM6MGgB4799HOwPwD3kwOkH6YChKdhYCC0fVKa7ES35pagEiHSQkLF2L-YLZqrov8so7YUhIlZRmdhR6Qr18xP-_I0rvXMdLDuCcaDVuUHL4ZynI38viJJIiTQYDXhyVJkmRDk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1025" y="2171700"/>
              <a:ext cx="3935413" cy="3438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85287"/>
            <a:ext cx="8382000" cy="4991100"/>
          </a:xfrm>
        </p:spPr>
        <p:txBody>
          <a:bodyPr>
            <a:noAutofit/>
          </a:bodyPr>
          <a:lstStyle/>
          <a:p>
            <a:pPr eaLnBrk="1" hangingPunct="1">
              <a:spcAft>
                <a:spcPts val="1200"/>
              </a:spcAft>
              <a:buFont typeface="Arial"/>
              <a:buChar char="•"/>
              <a:defRPr/>
            </a:pPr>
            <a:r>
              <a:rPr lang="en-US" sz="2400" dirty="0">
                <a:ea typeface="MS PGothic" charset="0"/>
                <a:cs typeface="Arial"/>
              </a:rPr>
              <a:t>As a short-wave trough </a:t>
            </a:r>
            <a:r>
              <a:rPr lang="en-US" sz="2400" b="1" dirty="0" smtClean="0">
                <a:ea typeface="MS PGothic" charset="0"/>
                <a:cs typeface="Arial"/>
              </a:rPr>
              <a:t>APPROACHS</a:t>
            </a:r>
            <a:r>
              <a:rPr lang="en-US" sz="2400" dirty="0" smtClean="0">
                <a:ea typeface="MS PGothic" charset="0"/>
                <a:cs typeface="Arial"/>
              </a:rPr>
              <a:t> an established </a:t>
            </a:r>
            <a:br>
              <a:rPr lang="en-US" sz="2400" dirty="0" smtClean="0">
                <a:ea typeface="MS PGothic" charset="0"/>
                <a:cs typeface="Arial"/>
              </a:rPr>
            </a:br>
            <a:r>
              <a:rPr lang="en-US" sz="2400" dirty="0" smtClean="0">
                <a:ea typeface="MS PGothic" charset="0"/>
                <a:cs typeface="Arial"/>
              </a:rPr>
              <a:t>Type 1 </a:t>
            </a:r>
            <a:r>
              <a:rPr lang="en-US" sz="2400" dirty="0">
                <a:ea typeface="MS PGothic" charset="0"/>
                <a:cs typeface="Arial"/>
              </a:rPr>
              <a:t>lake-effect band typical changes </a:t>
            </a:r>
            <a:r>
              <a:rPr lang="en-US" sz="2400" dirty="0" smtClean="0">
                <a:ea typeface="MS PGothic" charset="0"/>
                <a:cs typeface="Arial"/>
              </a:rPr>
              <a:t>involve a(n):</a:t>
            </a:r>
            <a:endParaRPr lang="en-US" sz="2400" dirty="0">
              <a:ea typeface="MS PGothic" charset="0"/>
              <a:cs typeface="Arial"/>
            </a:endParaRPr>
          </a:p>
          <a:p>
            <a:pPr lvl="1">
              <a:spcAft>
                <a:spcPts val="1200"/>
              </a:spcAft>
              <a:defRPr/>
            </a:pPr>
            <a:r>
              <a:rPr lang="en-US" altLang="en-US" sz="2000" dirty="0" smtClean="0">
                <a:solidFill>
                  <a:srgbClr val="FF0000"/>
                </a:solidFill>
                <a:ea typeface="+mn-ea"/>
              </a:rPr>
              <a:t>Clockwise rotation in orientation</a:t>
            </a:r>
          </a:p>
          <a:p>
            <a:pPr lvl="1">
              <a:spcAft>
                <a:spcPts val="1200"/>
              </a:spcAft>
              <a:defRPr/>
            </a:pPr>
            <a:r>
              <a:rPr lang="en-US" altLang="en-US" sz="2000" dirty="0" smtClean="0">
                <a:solidFill>
                  <a:srgbClr val="FF0000"/>
                </a:solidFill>
                <a:ea typeface="+mn-ea"/>
              </a:rPr>
              <a:t>Southward shift in position</a:t>
            </a:r>
          </a:p>
          <a:p>
            <a:pPr lvl="1">
              <a:spcAft>
                <a:spcPts val="1200"/>
              </a:spcAft>
              <a:defRPr/>
            </a:pPr>
            <a:r>
              <a:rPr lang="en-US" altLang="en-US" sz="2000" dirty="0" smtClean="0">
                <a:solidFill>
                  <a:srgbClr val="FF0000"/>
                </a:solidFill>
                <a:ea typeface="+mn-ea"/>
              </a:rPr>
              <a:t>Intensification of maximum radar reflectivity</a:t>
            </a:r>
          </a:p>
          <a:p>
            <a:pPr lvl="1">
              <a:spcAft>
                <a:spcPts val="1200"/>
              </a:spcAft>
              <a:defRPr/>
            </a:pPr>
            <a:r>
              <a:rPr lang="en-US" altLang="en-US" sz="2000" dirty="0" smtClean="0">
                <a:solidFill>
                  <a:srgbClr val="FF0000"/>
                </a:solidFill>
                <a:ea typeface="+mn-ea"/>
              </a:rPr>
              <a:t>Increase in inland extent</a:t>
            </a:r>
          </a:p>
          <a:p>
            <a:pPr lvl="1">
              <a:spcAft>
                <a:spcPts val="1200"/>
              </a:spcAft>
              <a:defRPr/>
            </a:pPr>
            <a:endParaRPr lang="en-US" altLang="en-US" sz="2000" dirty="0">
              <a:ea typeface="+mn-ea"/>
            </a:endParaRPr>
          </a:p>
          <a:p>
            <a:pPr eaLnBrk="1" hangingPunct="1">
              <a:spcAft>
                <a:spcPts val="1200"/>
              </a:spcAft>
              <a:buFont typeface="Arial"/>
              <a:buChar char="•"/>
              <a:defRPr/>
            </a:pPr>
            <a:r>
              <a:rPr lang="en-US" sz="2400" dirty="0" smtClean="0">
                <a:ea typeface="MS PGothic" charset="0"/>
                <a:cs typeface="Arial"/>
              </a:rPr>
              <a:t>As a short-wave trough </a:t>
            </a:r>
            <a:r>
              <a:rPr lang="en-US" sz="2400" b="1" dirty="0" smtClean="0">
                <a:ea typeface="MS PGothic" charset="0"/>
                <a:cs typeface="Arial"/>
              </a:rPr>
              <a:t>PASSES</a:t>
            </a:r>
            <a:r>
              <a:rPr lang="en-US" sz="2400" dirty="0" smtClean="0">
                <a:ea typeface="MS PGothic" charset="0"/>
                <a:cs typeface="Arial"/>
              </a:rPr>
              <a:t> an established </a:t>
            </a:r>
            <a:br>
              <a:rPr lang="en-US" sz="2400" dirty="0" smtClean="0">
                <a:ea typeface="MS PGothic" charset="0"/>
                <a:cs typeface="Arial"/>
              </a:rPr>
            </a:br>
            <a:r>
              <a:rPr lang="en-US" sz="2400" dirty="0" smtClean="0">
                <a:ea typeface="MS PGothic" charset="0"/>
                <a:cs typeface="Arial"/>
              </a:rPr>
              <a:t>Type 1 lake-effect band changes are more varied</a:t>
            </a:r>
          </a:p>
          <a:p>
            <a:pPr>
              <a:defRPr/>
            </a:pPr>
            <a:endParaRPr lang="en-US" altLang="en-US" sz="2400" dirty="0" smtClean="0">
              <a:ea typeface="+mn-ea"/>
            </a:endParaRPr>
          </a:p>
          <a:p>
            <a:pPr lvl="1">
              <a:defRPr/>
            </a:pPr>
            <a:endParaRPr lang="en-US" altLang="en-US" sz="2000" dirty="0" smtClean="0">
              <a:ea typeface="+mn-ea"/>
            </a:endParaRPr>
          </a:p>
          <a:p>
            <a:pPr marL="0" indent="0">
              <a:buFontTx/>
              <a:buNone/>
              <a:defRPr/>
            </a:pPr>
            <a:endParaRPr lang="en-US" altLang="en-US" dirty="0" smtClean="0">
              <a:ea typeface="+mn-ea"/>
            </a:endParaRPr>
          </a:p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38914" name="Rectangle 2"/>
          <p:cNvSpPr txBox="1">
            <a:spLocks noChangeArrowheads="1"/>
          </p:cNvSpPr>
          <p:nvPr/>
        </p:nvSpPr>
        <p:spPr bwMode="auto">
          <a:xfrm>
            <a:off x="685800" y="255588"/>
            <a:ext cx="77724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3800" dirty="0">
                <a:solidFill>
                  <a:schemeClr val="tx2"/>
                </a:solidFill>
              </a:rPr>
              <a:t>Conclusions – Part </a:t>
            </a:r>
            <a:r>
              <a:rPr lang="en-US" altLang="en-US" sz="3800" dirty="0" smtClean="0">
                <a:solidFill>
                  <a:schemeClr val="tx2"/>
                </a:solidFill>
              </a:rPr>
              <a:t>II</a:t>
            </a:r>
            <a:endParaRPr lang="en-US" altLang="en-US" sz="3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472440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altLang="en-US" sz="2400" dirty="0" smtClean="0"/>
              <a:t>Very limited reference in the literature on the impacts of short-wave troughs on lake-effect snow events</a:t>
            </a:r>
          </a:p>
          <a:p>
            <a:pPr lvl="1">
              <a:spcAft>
                <a:spcPts val="1200"/>
              </a:spcAft>
            </a:pPr>
            <a:r>
              <a:rPr lang="en-US" altLang="en-US" sz="2000" dirty="0" smtClean="0">
                <a:solidFill>
                  <a:srgbClr val="FF0000"/>
                </a:solidFill>
              </a:rPr>
              <a:t>Niziol (1987) states, “the existence of a secondary trough embedded in large-scale flow has been shown to enhance lake effect snow activity”</a:t>
            </a:r>
          </a:p>
          <a:p>
            <a:pPr lvl="1">
              <a:spcAft>
                <a:spcPts val="1200"/>
              </a:spcAft>
            </a:pPr>
            <a:endParaRPr lang="en-US" altLang="en-US" sz="2000" dirty="0" smtClean="0">
              <a:solidFill>
                <a:srgbClr val="FF0000"/>
              </a:solidFill>
            </a:endParaRPr>
          </a:p>
          <a:p>
            <a:pPr>
              <a:spcAft>
                <a:spcPts val="1200"/>
              </a:spcAft>
            </a:pPr>
            <a:r>
              <a:rPr lang="en-US" altLang="en-US" sz="2400" dirty="0" smtClean="0"/>
              <a:t>Differential cyclonic vorticity advection (CVA) ahead of a short-wave trough can produce forcing for ascent and atmospheric destabilization</a:t>
            </a:r>
          </a:p>
          <a:p>
            <a:pPr lvl="1">
              <a:spcAft>
                <a:spcPts val="1200"/>
              </a:spcAft>
            </a:pPr>
            <a:r>
              <a:rPr lang="en-US" altLang="en-US" sz="2000" dirty="0" smtClean="0">
                <a:solidFill>
                  <a:srgbClr val="FF0000"/>
                </a:solidFill>
              </a:rPr>
              <a:t>Boundary-layer inversion heights can increase ahead of a </a:t>
            </a:r>
            <a:br>
              <a:rPr lang="en-US" altLang="en-US" sz="2000" dirty="0" smtClean="0">
                <a:solidFill>
                  <a:srgbClr val="FF0000"/>
                </a:solidFill>
              </a:rPr>
            </a:br>
            <a:r>
              <a:rPr lang="en-US" altLang="en-US" sz="2000" dirty="0" smtClean="0">
                <a:solidFill>
                  <a:srgbClr val="FF0000"/>
                </a:solidFill>
              </a:rPr>
              <a:t>short-wave trough</a:t>
            </a:r>
          </a:p>
          <a:p>
            <a:pPr lvl="1">
              <a:spcAft>
                <a:spcPts val="1200"/>
              </a:spcAft>
              <a:buFontTx/>
              <a:buNone/>
            </a:pPr>
            <a:endParaRPr lang="en-US" altLang="en-US" dirty="0" smtClean="0"/>
          </a:p>
          <a:p>
            <a:pPr>
              <a:spcAft>
                <a:spcPts val="1200"/>
              </a:spcAft>
              <a:buFontTx/>
              <a:buNone/>
            </a:pPr>
            <a:endParaRPr lang="en-US" altLang="en-US" dirty="0" smtClean="0"/>
          </a:p>
          <a:p>
            <a:pPr>
              <a:spcAft>
                <a:spcPts val="1200"/>
              </a:spcAft>
            </a:pPr>
            <a:endParaRPr lang="en-US" altLang="en-US" dirty="0" smtClean="0"/>
          </a:p>
        </p:txBody>
      </p:sp>
      <p:sp>
        <p:nvSpPr>
          <p:cNvPr id="17410" name="Rectangle 2"/>
          <p:cNvSpPr txBox="1">
            <a:spLocks noChangeArrowheads="1"/>
          </p:cNvSpPr>
          <p:nvPr/>
        </p:nvSpPr>
        <p:spPr bwMode="auto">
          <a:xfrm>
            <a:off x="685800" y="255588"/>
            <a:ext cx="77724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3800">
                <a:solidFill>
                  <a:schemeClr val="tx2"/>
                </a:solidFill>
              </a:rPr>
              <a:t>Background/Motivation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720725" y="2492375"/>
            <a:ext cx="7508875" cy="1143000"/>
          </a:xfrm>
        </p:spPr>
        <p:txBody>
          <a:bodyPr/>
          <a:lstStyle/>
          <a:p>
            <a:r>
              <a:rPr lang="en-US" altLang="en-US" dirty="0" smtClean="0"/>
              <a:t>Part I: </a:t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Climatology of </a:t>
            </a:r>
            <a:br>
              <a:rPr lang="en-US" altLang="en-US" dirty="0" smtClean="0"/>
            </a:br>
            <a:r>
              <a:rPr lang="en-US" altLang="en-US" dirty="0" smtClean="0"/>
              <a:t>Short-Wave Troughs in the Great Lakes Region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50539"/>
            <a:ext cx="8382000" cy="4724400"/>
          </a:xfrm>
        </p:spPr>
        <p:txBody>
          <a:bodyPr>
            <a:noAutofit/>
          </a:bodyPr>
          <a:lstStyle/>
          <a:p>
            <a:r>
              <a:rPr lang="en-US" altLang="en-US" sz="2400" dirty="0" smtClean="0"/>
              <a:t>Short-wave trough criteria</a:t>
            </a:r>
          </a:p>
          <a:p>
            <a:pPr lvl="1">
              <a:spcAft>
                <a:spcPts val="1200"/>
              </a:spcAft>
            </a:pPr>
            <a:r>
              <a:rPr lang="en-US" altLang="en-US" sz="2000" dirty="0" smtClean="0">
                <a:solidFill>
                  <a:srgbClr val="FF0000"/>
                </a:solidFill>
              </a:rPr>
              <a:t>Visible curvature in the 500-hPa height and wind fields</a:t>
            </a:r>
          </a:p>
          <a:p>
            <a:pPr lvl="1">
              <a:spcAft>
                <a:spcPts val="1200"/>
              </a:spcAft>
            </a:pPr>
            <a:r>
              <a:rPr lang="en-US" altLang="en-US" sz="2000" dirty="0" smtClean="0">
                <a:solidFill>
                  <a:srgbClr val="FF0000"/>
                </a:solidFill>
              </a:rPr>
              <a:t>Vorticity maximum of at least 18 × 10</a:t>
            </a:r>
            <a:r>
              <a:rPr lang="en-US" altLang="en-US" sz="2000" baseline="30000" dirty="0" smtClean="0">
                <a:solidFill>
                  <a:srgbClr val="FF0000"/>
                </a:solidFill>
              </a:rPr>
              <a:t>−5</a:t>
            </a:r>
            <a:r>
              <a:rPr lang="en-US" altLang="en-US" sz="2000" dirty="0" smtClean="0">
                <a:solidFill>
                  <a:srgbClr val="FF0000"/>
                </a:solidFill>
              </a:rPr>
              <a:t> s</a:t>
            </a:r>
            <a:r>
              <a:rPr lang="en-US" altLang="en-US" sz="2000" baseline="30000" dirty="0" smtClean="0">
                <a:solidFill>
                  <a:srgbClr val="FF0000"/>
                </a:solidFill>
              </a:rPr>
              <a:t>−1 </a:t>
            </a:r>
            <a:br>
              <a:rPr lang="en-US" altLang="en-US" sz="2000" baseline="30000" dirty="0" smtClean="0">
                <a:solidFill>
                  <a:srgbClr val="FF0000"/>
                </a:solidFill>
              </a:rPr>
            </a:br>
            <a:r>
              <a:rPr lang="en-US" altLang="en-US" sz="2000" dirty="0" smtClean="0">
                <a:solidFill>
                  <a:srgbClr val="FF0000"/>
                </a:solidFill>
              </a:rPr>
              <a:t>located within the curvature</a:t>
            </a:r>
          </a:p>
          <a:p>
            <a:pPr lvl="1">
              <a:spcAft>
                <a:spcPts val="1200"/>
              </a:spcAft>
            </a:pPr>
            <a:r>
              <a:rPr lang="en-US" altLang="en-US" sz="2000" dirty="0" smtClean="0">
                <a:solidFill>
                  <a:srgbClr val="FF0000"/>
                </a:solidFill>
              </a:rPr>
              <a:t>Maximum curvature width of 1500 Km </a:t>
            </a:r>
            <a:br>
              <a:rPr lang="en-US" altLang="en-US" sz="2000" dirty="0" smtClean="0">
                <a:solidFill>
                  <a:srgbClr val="FF0000"/>
                </a:solidFill>
              </a:rPr>
            </a:br>
            <a:r>
              <a:rPr lang="en-US" altLang="en-US" sz="2000" dirty="0" smtClean="0">
                <a:solidFill>
                  <a:srgbClr val="FF0000"/>
                </a:solidFill>
              </a:rPr>
              <a:t>(e.g., Tuttle and Davis 2013)</a:t>
            </a:r>
          </a:p>
          <a:p>
            <a:pPr lvl="1">
              <a:spcAft>
                <a:spcPts val="1200"/>
              </a:spcAft>
            </a:pPr>
            <a:r>
              <a:rPr lang="en-US" altLang="en-US" sz="2000" dirty="0" smtClean="0">
                <a:solidFill>
                  <a:srgbClr val="FF0000"/>
                </a:solidFill>
              </a:rPr>
              <a:t>Minimum duration of 6 hours (three consecutive 3-hr periods) </a:t>
            </a:r>
            <a:br>
              <a:rPr lang="en-US" altLang="en-US" sz="2000" dirty="0" smtClean="0">
                <a:solidFill>
                  <a:srgbClr val="FF0000"/>
                </a:solidFill>
              </a:rPr>
            </a:br>
            <a:r>
              <a:rPr lang="en-US" altLang="en-US" sz="2000" dirty="0" smtClean="0">
                <a:solidFill>
                  <a:srgbClr val="FF0000"/>
                </a:solidFill>
              </a:rPr>
              <a:t>in the Great Lakes region</a:t>
            </a:r>
          </a:p>
          <a:p>
            <a:pPr>
              <a:spcAft>
                <a:spcPts val="1200"/>
              </a:spcAft>
            </a:pPr>
            <a:r>
              <a:rPr lang="en-US" altLang="en-US" sz="2400" dirty="0" smtClean="0"/>
              <a:t>Over eight cold seasons </a:t>
            </a:r>
            <a:br>
              <a:rPr lang="en-US" altLang="en-US" sz="2400" dirty="0" smtClean="0"/>
            </a:br>
            <a:r>
              <a:rPr lang="en-US" altLang="en-US" sz="2400" dirty="0" smtClean="0"/>
              <a:t>(October–March of 2007/2008 – 2014/2015) </a:t>
            </a:r>
          </a:p>
          <a:p>
            <a:pPr>
              <a:spcAft>
                <a:spcPts val="1200"/>
              </a:spcAft>
            </a:pPr>
            <a:r>
              <a:rPr lang="en-US" altLang="en-US" sz="2400" dirty="0" smtClean="0"/>
              <a:t>698 unique short-wave troughs were identified</a:t>
            </a:r>
          </a:p>
          <a:p>
            <a:endParaRPr lang="en-US" altLang="en-US" sz="2400" dirty="0" smtClean="0"/>
          </a:p>
          <a:p>
            <a:pPr lvl="1"/>
            <a:endParaRPr lang="en-US" altLang="en-US" sz="2000" dirty="0" smtClean="0"/>
          </a:p>
          <a:p>
            <a:pPr>
              <a:buFontTx/>
              <a:buNone/>
            </a:pPr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19458" name="Rectangle 2"/>
          <p:cNvSpPr txBox="1">
            <a:spLocks noChangeArrowheads="1"/>
          </p:cNvSpPr>
          <p:nvPr/>
        </p:nvSpPr>
        <p:spPr bwMode="auto">
          <a:xfrm>
            <a:off x="685800" y="255588"/>
            <a:ext cx="77724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3800">
                <a:solidFill>
                  <a:schemeClr val="tx2"/>
                </a:solidFill>
              </a:rPr>
              <a:t>Methodology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 txBox="1">
            <a:spLocks noChangeArrowheads="1"/>
          </p:cNvSpPr>
          <p:nvPr/>
        </p:nvSpPr>
        <p:spPr bwMode="auto">
          <a:xfrm>
            <a:off x="685800" y="255588"/>
            <a:ext cx="77724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3800">
                <a:solidFill>
                  <a:schemeClr val="tx2"/>
                </a:solidFill>
              </a:rPr>
              <a:t>Great Lakes Region</a:t>
            </a:r>
          </a:p>
        </p:txBody>
      </p:sp>
      <p:pic>
        <p:nvPicPr>
          <p:cNvPr id="20482" name="Picture 2" descr="https://lh5.googleusercontent.com/AvweWRgWK59LA9yQnTnAFABdu5LNg2jcdrzGt6_D7rjJe97GvWjheOaVnz_gdvBB4P7dg_WQuMIr60hsjZv3-JpwzYyJUWnw_cbh1VR4K7N9gKXsCi-MhTV8j9klzRGxnj_w4V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28"/>
          <a:stretch>
            <a:fillRect/>
          </a:stretch>
        </p:blipFill>
        <p:spPr bwMode="auto">
          <a:xfrm>
            <a:off x="769938" y="890588"/>
            <a:ext cx="7496175" cy="529431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TextBox 1"/>
          <p:cNvSpPr txBox="1">
            <a:spLocks noChangeArrowheads="1"/>
          </p:cNvSpPr>
          <p:nvPr/>
        </p:nvSpPr>
        <p:spPr bwMode="auto">
          <a:xfrm>
            <a:off x="342900" y="6172200"/>
            <a:ext cx="8458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FF"/>
                </a:solidFill>
              </a:rPr>
              <a:t>Pettersen and Calabrese (1959), Bates et al (1994), Cortinas (2000), and Payer et al. (2011)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 txBox="1">
            <a:spLocks noChangeArrowheads="1"/>
          </p:cNvSpPr>
          <p:nvPr/>
        </p:nvSpPr>
        <p:spPr bwMode="auto">
          <a:xfrm>
            <a:off x="0" y="255588"/>
            <a:ext cx="914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3800" dirty="0">
                <a:solidFill>
                  <a:schemeClr val="tx2"/>
                </a:solidFill>
              </a:rPr>
              <a:t>Type A: From West </a:t>
            </a:r>
            <a:r>
              <a:rPr lang="en-US" altLang="en-US" sz="3200" dirty="0">
                <a:solidFill>
                  <a:schemeClr val="tx2"/>
                </a:solidFill>
              </a:rPr>
              <a:t>(</a:t>
            </a:r>
            <a:r>
              <a:rPr lang="en-US" altLang="en-US" sz="3200" dirty="0" smtClean="0">
                <a:solidFill>
                  <a:schemeClr val="tx2"/>
                </a:solidFill>
              </a:rPr>
              <a:t>247.5°– 292.5</a:t>
            </a:r>
            <a:r>
              <a:rPr lang="en-US" altLang="en-US" sz="3200" dirty="0">
                <a:solidFill>
                  <a:schemeClr val="tx2"/>
                </a:solidFill>
              </a:rPr>
              <a:t>°)</a:t>
            </a:r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0" y="1835150"/>
            <a:ext cx="9145324" cy="2746292"/>
            <a:chOff x="-1" y="558"/>
            <a:chExt cx="12208971" cy="2946396"/>
          </a:xfrm>
          <a:solidFill>
            <a:schemeClr val="bg2"/>
          </a:solidFill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1" t="10859" r="2403"/>
            <a:stretch/>
          </p:blipFill>
          <p:spPr>
            <a:xfrm>
              <a:off x="4121828" y="6805"/>
              <a:ext cx="3896757" cy="2940149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4" t="9979" r="2560"/>
            <a:stretch/>
          </p:blipFill>
          <p:spPr>
            <a:xfrm>
              <a:off x="-1" y="10816"/>
              <a:ext cx="4113533" cy="2929332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0" t="9881" r="1668"/>
            <a:stretch/>
          </p:blipFill>
          <p:spPr>
            <a:xfrm>
              <a:off x="8042812" y="558"/>
              <a:ext cx="4166158" cy="2940148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</p:pic>
        <p:cxnSp>
          <p:nvCxnSpPr>
            <p:cNvPr id="17" name="Straight Connector 16"/>
            <p:cNvCxnSpPr/>
            <p:nvPr/>
          </p:nvCxnSpPr>
          <p:spPr>
            <a:xfrm flipH="1">
              <a:off x="320040" y="23354"/>
              <a:ext cx="1192688" cy="1371851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prstDash val="lg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5074920" y="68794"/>
              <a:ext cx="995284" cy="1519976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prstDash val="lg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9635754" y="68794"/>
              <a:ext cx="896991" cy="1575469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prstDash val="lg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508" name="TextBox 19"/>
          <p:cNvSpPr txBox="1">
            <a:spLocks noChangeArrowheads="1"/>
          </p:cNvSpPr>
          <p:nvPr/>
        </p:nvSpPr>
        <p:spPr bwMode="auto">
          <a:xfrm>
            <a:off x="622300" y="4775200"/>
            <a:ext cx="1892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FF"/>
                </a:solidFill>
              </a:rPr>
              <a:t>0600 UTC</a:t>
            </a:r>
          </a:p>
        </p:txBody>
      </p:sp>
      <p:sp>
        <p:nvSpPr>
          <p:cNvPr id="21509" name="TextBox 20"/>
          <p:cNvSpPr txBox="1">
            <a:spLocks noChangeArrowheads="1"/>
          </p:cNvSpPr>
          <p:nvPr/>
        </p:nvSpPr>
        <p:spPr bwMode="auto">
          <a:xfrm>
            <a:off x="3609975" y="4775200"/>
            <a:ext cx="1892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FF"/>
                </a:solidFill>
              </a:rPr>
              <a:t>1200 UTC</a:t>
            </a:r>
          </a:p>
        </p:txBody>
      </p:sp>
      <p:sp>
        <p:nvSpPr>
          <p:cNvPr id="21510" name="TextBox 21"/>
          <p:cNvSpPr txBox="1">
            <a:spLocks noChangeArrowheads="1"/>
          </p:cNvSpPr>
          <p:nvPr/>
        </p:nvSpPr>
        <p:spPr bwMode="auto">
          <a:xfrm>
            <a:off x="6734175" y="4775200"/>
            <a:ext cx="1892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FF"/>
                </a:solidFill>
              </a:rPr>
              <a:t>1800 UTC</a:t>
            </a:r>
          </a:p>
        </p:txBody>
      </p:sp>
      <p:sp>
        <p:nvSpPr>
          <p:cNvPr id="21511" name="TextBox 22"/>
          <p:cNvSpPr txBox="1">
            <a:spLocks noChangeArrowheads="1"/>
          </p:cNvSpPr>
          <p:nvPr/>
        </p:nvSpPr>
        <p:spPr bwMode="auto">
          <a:xfrm>
            <a:off x="3263900" y="5613400"/>
            <a:ext cx="2695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FF"/>
                </a:solidFill>
              </a:rPr>
              <a:t>1 December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 txBox="1">
            <a:spLocks noChangeArrowheads="1"/>
          </p:cNvSpPr>
          <p:nvPr/>
        </p:nvSpPr>
        <p:spPr bwMode="auto">
          <a:xfrm>
            <a:off x="0" y="255588"/>
            <a:ext cx="914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3800" dirty="0">
                <a:solidFill>
                  <a:schemeClr val="tx2"/>
                </a:solidFill>
              </a:rPr>
              <a:t>Type B: From Northwest </a:t>
            </a:r>
            <a:r>
              <a:rPr lang="en-US" altLang="en-US" sz="3200" dirty="0">
                <a:solidFill>
                  <a:schemeClr val="tx2"/>
                </a:solidFill>
              </a:rPr>
              <a:t>(292.5</a:t>
            </a:r>
            <a:r>
              <a:rPr lang="en-US" altLang="en-US" sz="3200" dirty="0" smtClean="0">
                <a:solidFill>
                  <a:schemeClr val="tx2"/>
                </a:solidFill>
              </a:rPr>
              <a:t>°– 337.5</a:t>
            </a:r>
            <a:r>
              <a:rPr lang="en-US" altLang="en-US" sz="3200" dirty="0">
                <a:solidFill>
                  <a:schemeClr val="tx2"/>
                </a:solidFill>
              </a:rPr>
              <a:t>°)</a:t>
            </a:r>
          </a:p>
        </p:txBody>
      </p:sp>
      <p:sp>
        <p:nvSpPr>
          <p:cNvPr id="22531" name="TextBox 19"/>
          <p:cNvSpPr txBox="1">
            <a:spLocks noChangeArrowheads="1"/>
          </p:cNvSpPr>
          <p:nvPr/>
        </p:nvSpPr>
        <p:spPr bwMode="auto">
          <a:xfrm>
            <a:off x="622300" y="4775200"/>
            <a:ext cx="1892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FF"/>
                </a:solidFill>
              </a:rPr>
              <a:t>0300 UTC</a:t>
            </a:r>
          </a:p>
        </p:txBody>
      </p:sp>
      <p:sp>
        <p:nvSpPr>
          <p:cNvPr id="22532" name="TextBox 20"/>
          <p:cNvSpPr txBox="1">
            <a:spLocks noChangeArrowheads="1"/>
          </p:cNvSpPr>
          <p:nvPr/>
        </p:nvSpPr>
        <p:spPr bwMode="auto">
          <a:xfrm>
            <a:off x="3609975" y="4775200"/>
            <a:ext cx="1892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FF"/>
                </a:solidFill>
              </a:rPr>
              <a:t>1500 UTC</a:t>
            </a:r>
          </a:p>
        </p:txBody>
      </p:sp>
      <p:sp>
        <p:nvSpPr>
          <p:cNvPr id="22533" name="TextBox 21"/>
          <p:cNvSpPr txBox="1">
            <a:spLocks noChangeArrowheads="1"/>
          </p:cNvSpPr>
          <p:nvPr/>
        </p:nvSpPr>
        <p:spPr bwMode="auto">
          <a:xfrm>
            <a:off x="6734175" y="4775200"/>
            <a:ext cx="1892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FF"/>
                </a:solidFill>
              </a:rPr>
              <a:t>0300 UTC</a:t>
            </a:r>
          </a:p>
        </p:txBody>
      </p:sp>
      <p:sp>
        <p:nvSpPr>
          <p:cNvPr id="22534" name="TextBox 22"/>
          <p:cNvSpPr txBox="1">
            <a:spLocks noChangeArrowheads="1"/>
          </p:cNvSpPr>
          <p:nvPr/>
        </p:nvSpPr>
        <p:spPr bwMode="auto">
          <a:xfrm>
            <a:off x="3263900" y="5613400"/>
            <a:ext cx="2695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FF"/>
                </a:solidFill>
              </a:rPr>
              <a:t>11–12 January 2010</a:t>
            </a:r>
          </a:p>
        </p:txBody>
      </p: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0" y="1835150"/>
            <a:ext cx="9153144" cy="2760562"/>
            <a:chOff x="-3810" y="3038475"/>
            <a:chExt cx="12220064" cy="2812087"/>
          </a:xfrm>
          <a:solidFill>
            <a:schemeClr val="bg2"/>
          </a:solidFill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2" t="10096" r="2074" b="1313"/>
            <a:stretch/>
          </p:blipFill>
          <p:spPr>
            <a:xfrm>
              <a:off x="8035572" y="3047240"/>
              <a:ext cx="4180682" cy="2803322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0" t="10064" r="2219" b="1374"/>
            <a:stretch/>
          </p:blipFill>
          <p:spPr>
            <a:xfrm>
              <a:off x="4128056" y="3038475"/>
              <a:ext cx="3890524" cy="2797274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8" t="10276" r="2488" b="2205"/>
            <a:stretch/>
          </p:blipFill>
          <p:spPr>
            <a:xfrm>
              <a:off x="-3810" y="3040733"/>
              <a:ext cx="4117342" cy="2795015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</p:pic>
        <p:cxnSp>
          <p:nvCxnSpPr>
            <p:cNvPr id="28" name="Straight Connector 27"/>
            <p:cNvCxnSpPr/>
            <p:nvPr/>
          </p:nvCxnSpPr>
          <p:spPr>
            <a:xfrm flipH="1">
              <a:off x="657225" y="3348990"/>
              <a:ext cx="1092835" cy="1352006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prstDash val="lg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5074920" y="3728042"/>
              <a:ext cx="1375869" cy="1262537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prstDash val="lg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9710515" y="3979878"/>
              <a:ext cx="1513745" cy="1010701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prstDash val="lg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 txBox="1">
            <a:spLocks noChangeArrowheads="1"/>
          </p:cNvSpPr>
          <p:nvPr/>
        </p:nvSpPr>
        <p:spPr bwMode="auto">
          <a:xfrm>
            <a:off x="0" y="255588"/>
            <a:ext cx="914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3800" dirty="0">
                <a:solidFill>
                  <a:schemeClr val="tx2"/>
                </a:solidFill>
              </a:rPr>
              <a:t>Type C: From Southwest </a:t>
            </a:r>
            <a:r>
              <a:rPr lang="en-US" altLang="en-US" sz="3200" dirty="0">
                <a:solidFill>
                  <a:schemeClr val="tx2"/>
                </a:solidFill>
              </a:rPr>
              <a:t>(212.5°–247.5°)</a:t>
            </a:r>
          </a:p>
        </p:txBody>
      </p:sp>
      <p:sp>
        <p:nvSpPr>
          <p:cNvPr id="23555" name="TextBox 19"/>
          <p:cNvSpPr txBox="1">
            <a:spLocks noChangeArrowheads="1"/>
          </p:cNvSpPr>
          <p:nvPr/>
        </p:nvSpPr>
        <p:spPr bwMode="auto">
          <a:xfrm>
            <a:off x="622300" y="4775200"/>
            <a:ext cx="1892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FF"/>
                </a:solidFill>
              </a:rPr>
              <a:t>1800 UTC</a:t>
            </a:r>
          </a:p>
        </p:txBody>
      </p:sp>
      <p:sp>
        <p:nvSpPr>
          <p:cNvPr id="23556" name="TextBox 20"/>
          <p:cNvSpPr txBox="1">
            <a:spLocks noChangeArrowheads="1"/>
          </p:cNvSpPr>
          <p:nvPr/>
        </p:nvSpPr>
        <p:spPr bwMode="auto">
          <a:xfrm>
            <a:off x="3609975" y="4775200"/>
            <a:ext cx="1892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FF"/>
                </a:solidFill>
              </a:rPr>
              <a:t>2100 UTC</a:t>
            </a:r>
          </a:p>
        </p:txBody>
      </p:sp>
      <p:sp>
        <p:nvSpPr>
          <p:cNvPr id="23557" name="TextBox 21"/>
          <p:cNvSpPr txBox="1">
            <a:spLocks noChangeArrowheads="1"/>
          </p:cNvSpPr>
          <p:nvPr/>
        </p:nvSpPr>
        <p:spPr bwMode="auto">
          <a:xfrm>
            <a:off x="6734175" y="4775200"/>
            <a:ext cx="1892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FF"/>
                </a:solidFill>
              </a:rPr>
              <a:t>0000 UTC</a:t>
            </a:r>
          </a:p>
        </p:txBody>
      </p:sp>
      <p:sp>
        <p:nvSpPr>
          <p:cNvPr id="23558" name="TextBox 22"/>
          <p:cNvSpPr txBox="1">
            <a:spLocks noChangeArrowheads="1"/>
          </p:cNvSpPr>
          <p:nvPr/>
        </p:nvSpPr>
        <p:spPr bwMode="auto">
          <a:xfrm>
            <a:off x="3263900" y="5613400"/>
            <a:ext cx="2695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FF"/>
                </a:solidFill>
              </a:rPr>
              <a:t>17–18 February 2008</a:t>
            </a: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-9144" y="1835150"/>
            <a:ext cx="9153144" cy="2758624"/>
            <a:chOff x="131804" y="2302179"/>
            <a:chExt cx="12222491" cy="2788341"/>
          </a:xfrm>
          <a:solidFill>
            <a:schemeClr val="bg2"/>
          </a:solidFill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0" t="10091" r="2135"/>
            <a:stretch/>
          </p:blipFill>
          <p:spPr>
            <a:xfrm>
              <a:off x="131804" y="2302179"/>
              <a:ext cx="4119675" cy="277547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4" t="9159" r="1737"/>
            <a:stretch/>
          </p:blipFill>
          <p:spPr>
            <a:xfrm>
              <a:off x="4259860" y="2305503"/>
              <a:ext cx="3896333" cy="2772143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6" t="9335" r="1406"/>
            <a:stretch/>
          </p:blipFill>
          <p:spPr>
            <a:xfrm>
              <a:off x="8173607" y="2311909"/>
              <a:ext cx="4180688" cy="2778611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</p:pic>
        <p:cxnSp>
          <p:nvCxnSpPr>
            <p:cNvPr id="19" name="Straight Connector 18"/>
            <p:cNvCxnSpPr/>
            <p:nvPr/>
          </p:nvCxnSpPr>
          <p:spPr>
            <a:xfrm>
              <a:off x="1168125" y="3002406"/>
              <a:ext cx="782831" cy="1542042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prstDash val="lg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364252" y="2921387"/>
              <a:ext cx="1036299" cy="1418416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prstDash val="lg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9698715" y="2872912"/>
              <a:ext cx="1433789" cy="1121825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prstDash val="lg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Custom 4">
      <a:dk1>
        <a:srgbClr val="FFFFFF"/>
      </a:dk1>
      <a:lt1>
        <a:srgbClr val="000000"/>
      </a:lt1>
      <a:dk2>
        <a:srgbClr val="F1FFD6"/>
      </a:dk2>
      <a:lt2>
        <a:srgbClr val="FF0000"/>
      </a:lt2>
      <a:accent1>
        <a:srgbClr val="3366CC"/>
      </a:accent1>
      <a:accent2>
        <a:srgbClr val="00B000"/>
      </a:accent2>
      <a:accent3>
        <a:srgbClr val="AAAAB7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48" charset="0"/>
            <a:ea typeface="ＭＳ Ｐゴシック" pitchFamily="48" charset="-128"/>
            <a:cs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48" charset="0"/>
            <a:ea typeface="ＭＳ Ｐゴシック" pitchFamily="48" charset="-128"/>
            <a:cs typeface="ＭＳ Ｐゴシック" pitchFamily="48" charset="-128"/>
          </a:defRPr>
        </a:defPPr>
      </a:lstStyle>
    </a:lnDef>
    <a:txDef>
      <a:spPr/>
      <a:bodyPr/>
      <a:lstStyle>
        <a:defPPr eaLnBrk="1" hangingPunct="1">
          <a:defRPr sz="3800" dirty="0" smtClean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24474</TotalTime>
  <Words>539</Words>
  <Application>Microsoft Office PowerPoint</Application>
  <PresentationFormat>On-screen Show (4:3)</PresentationFormat>
  <Paragraphs>129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Blank Presentation</vt:lpstr>
      <vt:lpstr>Short-Wave Troughs in the Great Lakes Region and their Impacts on Lake-Effect Snow Bands</vt:lpstr>
      <vt:lpstr>PowerPoint Presentation</vt:lpstr>
      <vt:lpstr>PowerPoint Presentation</vt:lpstr>
      <vt:lpstr>Part I:   Climatology of  Short-Wave Troughs in the Great Lakes Region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 II:   Climatology of  Shortwave Trough Interactions with Lake Ontario Type 1  Lake-Effect Bands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Kevin Tyle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Severe Weather Outbreak Associated with a Great Lakes Cutoff Cyclone</dc:title>
  <dc:creator>Kevin Tyle</dc:creator>
  <cp:lastModifiedBy>Michael Evans</cp:lastModifiedBy>
  <cp:revision>978</cp:revision>
  <cp:lastPrinted>2015-09-21T14:46:15Z</cp:lastPrinted>
  <dcterms:created xsi:type="dcterms:W3CDTF">2011-07-25T12:26:02Z</dcterms:created>
  <dcterms:modified xsi:type="dcterms:W3CDTF">2015-09-21T17:30:48Z</dcterms:modified>
</cp:coreProperties>
</file>