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46" r:id="rId2"/>
    <p:sldId id="356" r:id="rId3"/>
    <p:sldId id="368" r:id="rId4"/>
    <p:sldId id="381" r:id="rId5"/>
    <p:sldId id="384" r:id="rId6"/>
    <p:sldId id="355" r:id="rId7"/>
    <p:sldId id="377" r:id="rId8"/>
    <p:sldId id="386" r:id="rId9"/>
    <p:sldId id="385" r:id="rId10"/>
    <p:sldId id="378" r:id="rId11"/>
    <p:sldId id="387" r:id="rId12"/>
    <p:sldId id="379" r:id="rId13"/>
    <p:sldId id="382" r:id="rId14"/>
    <p:sldId id="380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UDET, LAURIANA" initials="G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CC3300"/>
    <a:srgbClr val="FFFF99"/>
    <a:srgbClr val="DDEE00"/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203" autoAdjust="0"/>
  </p:normalViewPr>
  <p:slideViewPr>
    <p:cSldViewPr snapToGrid="0">
      <p:cViewPr>
        <p:scale>
          <a:sx n="90" d="100"/>
          <a:sy n="90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9146-24C0-4664-BC52-853EFE0BBFF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2A9D-A613-4568-80E0-8FF02072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2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2A9D-A613-4568-80E0-8FF02072E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4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8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0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FF0C-8063-43B0-9841-8A8ED6D62A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577F-BB39-4E1C-AC22-1337DE453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U0ZZ9jaPj6s/UqRs9dLwMDI/AAAAAAAAZdM/55igHK29Dl4/s1600/DSC00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1359" r="12091" b="10421"/>
          <a:stretch/>
        </p:blipFill>
        <p:spPr bwMode="auto">
          <a:xfrm>
            <a:off x="67864" y="296787"/>
            <a:ext cx="9076136" cy="65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22008" y="417513"/>
            <a:ext cx="8823579" cy="505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lvl="0" algn="ctr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09600" y="1304739"/>
            <a:ext cx="84391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bg1"/>
                </a:solidFill>
              </a:rPr>
              <a:t>Kelley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Murphy </a:t>
            </a:r>
            <a:r>
              <a:rPr lang="en-US" altLang="en-US" sz="2000" b="1" i="1" dirty="0">
                <a:solidFill>
                  <a:schemeClr val="bg1"/>
                </a:solidFill>
              </a:rPr>
              <a:t>	</a:t>
            </a:r>
            <a:r>
              <a:rPr lang="en-US" altLang="en-US" sz="2400" i="1" dirty="0">
                <a:solidFill>
                  <a:schemeClr val="bg1"/>
                </a:solidFill>
              </a:rPr>
              <a:t>		</a:t>
            </a:r>
            <a:r>
              <a:rPr lang="en-US" altLang="en-US" sz="2400" b="1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Earth &amp; Atmospheric Sciences Department</a:t>
            </a:r>
          </a:p>
          <a:p>
            <a:pPr>
              <a:spcBef>
                <a:spcPct val="0"/>
              </a:spcBef>
              <a:buNone/>
            </a:pPr>
            <a:r>
              <a:rPr lang="en-US" sz="1400" i="1" dirty="0">
                <a:solidFill>
                  <a:schemeClr val="bg1"/>
                </a:solidFill>
              </a:rPr>
              <a:t>State University of New York at </a:t>
            </a:r>
            <a:r>
              <a:rPr lang="en-US" sz="1400" i="1" dirty="0" smtClean="0">
                <a:solidFill>
                  <a:schemeClr val="bg1"/>
                </a:solidFill>
              </a:rPr>
              <a:t>Oneonta	</a:t>
            </a:r>
            <a:r>
              <a:rPr lang="en-US" altLang="en-US" sz="1400" i="1" dirty="0" smtClean="0">
                <a:solidFill>
                  <a:schemeClr val="bg1"/>
                </a:solidFill>
              </a:rPr>
              <a:t>Photo </a:t>
            </a:r>
            <a:r>
              <a:rPr lang="en-US" altLang="en-US" sz="1400" i="1" dirty="0">
                <a:solidFill>
                  <a:schemeClr val="bg1"/>
                </a:solidFill>
              </a:rPr>
              <a:t>of </a:t>
            </a:r>
            <a:r>
              <a:rPr lang="en-US" altLang="en-US" sz="1400" i="1" dirty="0" smtClean="0">
                <a:solidFill>
                  <a:schemeClr val="bg1"/>
                </a:solidFill>
              </a:rPr>
              <a:t>snow crystals collected by Univ. of Utah during </a:t>
            </a:r>
            <a:r>
              <a:rPr lang="en-US" altLang="en-US" sz="1400" b="1" i="1" dirty="0">
                <a:solidFill>
                  <a:schemeClr val="bg1"/>
                </a:solidFill>
              </a:rPr>
              <a:t>	 	</a:t>
            </a:r>
            <a:r>
              <a:rPr lang="en-US" altLang="en-US" sz="1400" b="1" i="1" dirty="0" smtClean="0">
                <a:solidFill>
                  <a:schemeClr val="bg1"/>
                </a:solidFill>
              </a:rPr>
              <a:t>			</a:t>
            </a:r>
            <a:r>
              <a:rPr lang="en-US" altLang="en-US" sz="1400" i="1" dirty="0" smtClean="0">
                <a:solidFill>
                  <a:schemeClr val="bg1"/>
                </a:solidFill>
              </a:rPr>
              <a:t>the </a:t>
            </a:r>
            <a:r>
              <a:rPr lang="en-US" altLang="en-US" sz="1400" i="1" dirty="0">
                <a:solidFill>
                  <a:schemeClr val="bg1"/>
                </a:solidFill>
              </a:rPr>
              <a:t>Ontario </a:t>
            </a:r>
            <a:r>
              <a:rPr lang="en-US" altLang="en-US" sz="1400" i="1" dirty="0" smtClean="0">
                <a:solidFill>
                  <a:schemeClr val="bg1"/>
                </a:solidFill>
              </a:rPr>
              <a:t>Winter Lake-effect Systems (OWLeS) project</a:t>
            </a:r>
            <a:r>
              <a:rPr lang="en-US" altLang="en-US" sz="1400" b="1" i="1" dirty="0">
                <a:solidFill>
                  <a:schemeClr val="bg1"/>
                </a:solidFill>
              </a:rPr>
              <a:t>	</a:t>
            </a:r>
            <a:r>
              <a:rPr lang="en-US" altLang="en-US" sz="800" b="1" i="1" dirty="0">
                <a:solidFill>
                  <a:schemeClr val="bg1"/>
                </a:solidFill>
              </a:rPr>
              <a:t>	                      			 			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chemeClr val="bg1"/>
                </a:solidFill>
              </a:rPr>
              <a:t>Stephen </a:t>
            </a:r>
            <a:r>
              <a:rPr lang="en-US" altLang="en-US" sz="2000" b="1" i="1" dirty="0" err="1">
                <a:solidFill>
                  <a:schemeClr val="bg1"/>
                </a:solidFill>
              </a:rPr>
              <a:t>VanHoesen</a:t>
            </a:r>
            <a:r>
              <a:rPr lang="en-US" altLang="en-US" sz="2400" b="1" i="1" dirty="0">
                <a:solidFill>
                  <a:schemeClr val="bg1"/>
                </a:solidFill>
              </a:rPr>
              <a:t>				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Department of Geoscience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Hobart &amp; William Smith Colleges</a:t>
            </a:r>
          </a:p>
          <a:p>
            <a:pPr>
              <a:spcBef>
                <a:spcPct val="0"/>
              </a:spcBef>
              <a:buNone/>
            </a:pPr>
            <a:endParaRPr lang="en-US" altLang="en-US" sz="14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14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bg1"/>
                </a:solidFill>
              </a:rPr>
              <a:t>Neil Laird </a:t>
            </a:r>
            <a:r>
              <a:rPr lang="en-US" altLang="en-US" sz="1600" i="1" dirty="0">
                <a:solidFill>
                  <a:schemeClr val="bg1"/>
                </a:solidFill>
              </a:rPr>
              <a:t>	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</a:rPr>
              <a:t>Department </a:t>
            </a:r>
            <a:r>
              <a:rPr lang="en-US" altLang="en-US" sz="1400" i="1" dirty="0">
                <a:solidFill>
                  <a:schemeClr val="bg1"/>
                </a:solidFill>
              </a:rPr>
              <a:t>of </a:t>
            </a:r>
            <a:r>
              <a:rPr lang="en-US" altLang="en-US" sz="1400" i="1" dirty="0" smtClean="0">
                <a:solidFill>
                  <a:schemeClr val="bg1"/>
                </a:solidFill>
              </a:rPr>
              <a:t>Geoscience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</a:rPr>
              <a:t>Hobart </a:t>
            </a:r>
            <a:r>
              <a:rPr lang="en-US" altLang="en-US" sz="1400" i="1" dirty="0">
                <a:solidFill>
                  <a:schemeClr val="bg1"/>
                </a:solidFill>
              </a:rPr>
              <a:t>&amp; William Smith Colleges</a:t>
            </a:r>
          </a:p>
          <a:p>
            <a:pPr>
              <a:spcBef>
                <a:spcPct val="0"/>
              </a:spcBef>
              <a:buNone/>
            </a:pPr>
            <a:endParaRPr lang="en-US" altLang="en-US" sz="14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14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chemeClr val="bg1"/>
                </a:solidFill>
              </a:rPr>
              <a:t>Nick Metz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	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Department of Geoscience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</a:rPr>
              <a:t>Hobart &amp; William Smith Colleges</a:t>
            </a:r>
            <a:r>
              <a:rPr lang="en-US" altLang="en-US" sz="1600" i="1" dirty="0">
                <a:solidFill>
                  <a:schemeClr val="bg1"/>
                </a:solidFill>
              </a:rPr>
              <a:t>		</a:t>
            </a:r>
            <a:endParaRPr lang="en-US" altLang="en-US" sz="16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		  		         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400" b="1" i="1" dirty="0" smtClean="0">
                <a:solidFill>
                  <a:schemeClr val="bg1"/>
                </a:solidFill>
              </a:rPr>
              <a:t>This </a:t>
            </a:r>
            <a:r>
              <a:rPr lang="en-US" sz="1400" b="1" i="1" dirty="0">
                <a:solidFill>
                  <a:schemeClr val="bg1"/>
                </a:solidFill>
              </a:rPr>
              <a:t>research was conducted during the </a:t>
            </a:r>
            <a:r>
              <a:rPr lang="en-US" sz="1400" b="1" i="1" dirty="0" smtClean="0">
                <a:solidFill>
                  <a:schemeClr val="bg1"/>
                </a:solidFill>
              </a:rPr>
              <a:t>2015 </a:t>
            </a:r>
            <a:r>
              <a:rPr lang="en-US" sz="1400" b="1" i="1" dirty="0">
                <a:solidFill>
                  <a:schemeClr val="bg1"/>
                </a:solidFill>
              </a:rPr>
              <a:t>undergraduate </a:t>
            </a:r>
            <a:r>
              <a:rPr lang="en-US" sz="1400" b="1" i="1" dirty="0" smtClean="0">
                <a:solidFill>
                  <a:schemeClr val="bg1"/>
                </a:solidFill>
              </a:rPr>
              <a:t>summer research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400" b="1" i="1" dirty="0" smtClean="0">
                <a:solidFill>
                  <a:schemeClr val="bg1"/>
                </a:solidFill>
              </a:rPr>
              <a:t>program </a:t>
            </a:r>
            <a:r>
              <a:rPr lang="en-US" sz="1400" b="1" i="1" dirty="0">
                <a:solidFill>
                  <a:schemeClr val="bg1"/>
                </a:solidFill>
              </a:rPr>
              <a:t>at Hobart &amp; William Smith (HWS) Colleges. </a:t>
            </a:r>
            <a:r>
              <a:rPr lang="en-US" altLang="en-US" sz="1400" b="1" i="1" dirty="0">
                <a:solidFill>
                  <a:schemeClr val="bg1"/>
                </a:solidFill>
              </a:rPr>
              <a:t>Funding for this project was </a:t>
            </a:r>
            <a:endParaRPr lang="en-US" altLang="en-US" sz="1400" b="1" i="1" dirty="0" smtClean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schemeClr val="bg1"/>
                </a:solidFill>
              </a:rPr>
              <a:t>provided by the National Science Foundation and the HWS Provost's Office. </a:t>
            </a:r>
            <a:endParaRPr lang="en-US" alt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9" name="Picture 15" descr="http://www-tep.ucsd.edu/_images/noyce/nsf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5999378"/>
            <a:ext cx="766762" cy="77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819366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 Dendritic Growth Zones in Lake-effect, Lake-enhanced </a:t>
            </a:r>
            <a:br>
              <a:rPr lang="en-US" altLang="en-US" sz="2000" b="1" i="1" dirty="0" smtClean="0">
                <a:solidFill>
                  <a:schemeClr val="bg1"/>
                </a:solidFill>
              </a:rPr>
            </a:br>
            <a:r>
              <a:rPr lang="en-US" altLang="en-US" sz="2000" b="1" i="1" dirty="0" smtClean="0">
                <a:solidFill>
                  <a:schemeClr val="bg1"/>
                </a:solidFill>
              </a:rPr>
              <a:t>&amp; Synoptic Snowstorms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93"/>
          <p:cNvPicPr preferRelativeResize="0"/>
          <p:nvPr/>
        </p:nvPicPr>
        <p:blipFill rotWithShape="1">
          <a:blip r:embed="rId2">
            <a:alphaModFix/>
          </a:blip>
          <a:srcRect l="1668" b="6641"/>
          <a:stretch/>
        </p:blipFill>
        <p:spPr>
          <a:xfrm>
            <a:off x="299992" y="1377950"/>
            <a:ext cx="4764377" cy="407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74"/>
          <p:cNvPicPr preferRelativeResize="0"/>
          <p:nvPr/>
        </p:nvPicPr>
        <p:blipFill rotWithShape="1">
          <a:blip r:embed="rId3">
            <a:alphaModFix/>
          </a:blip>
          <a:srcRect l="1842" r="24555"/>
          <a:stretch/>
        </p:blipFill>
        <p:spPr>
          <a:xfrm>
            <a:off x="4589584" y="1377950"/>
            <a:ext cx="4486644" cy="428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RESULTS: Base Height of DGZs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hape 114"/>
          <p:cNvSpPr txBox="1"/>
          <p:nvPr/>
        </p:nvSpPr>
        <p:spPr>
          <a:xfrm>
            <a:off x="875420" y="1312682"/>
            <a:ext cx="880799" cy="404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N=653</a:t>
            </a:r>
          </a:p>
        </p:txBody>
      </p:sp>
    </p:spTree>
    <p:extLst>
      <p:ext uri="{BB962C8B-B14F-4D97-AF65-F5344CB8AC3E}">
        <p14:creationId xmlns:p14="http://schemas.microsoft.com/office/powerpoint/2010/main" val="14580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4"/>
          <p:cNvPicPr preferRelativeResize="0"/>
          <p:nvPr/>
        </p:nvPicPr>
        <p:blipFill rotWithShape="1">
          <a:blip r:embed="rId2">
            <a:alphaModFix/>
          </a:blip>
          <a:srcRect l="1476" t="9254" b="6482"/>
          <a:stretch/>
        </p:blipFill>
        <p:spPr>
          <a:xfrm>
            <a:off x="313509" y="1288870"/>
            <a:ext cx="4754880" cy="43020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hape 114"/>
          <p:cNvSpPr txBox="1"/>
          <p:nvPr/>
        </p:nvSpPr>
        <p:spPr>
          <a:xfrm>
            <a:off x="918965" y="1330100"/>
            <a:ext cx="880799" cy="404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N=653</a:t>
            </a:r>
          </a:p>
        </p:txBody>
      </p:sp>
      <p:pic>
        <p:nvPicPr>
          <p:cNvPr id="1026" name="Picture 2" descr="https://lh6.googleusercontent.com/9UzKebeSo6r4bpt4XTUpa5bOdgusf-XXvS5R-zEVbhcwd5ev81cwAqbsP3OOCTWh4JUbJtC-4M7tGMb46nGAl2PQ5qZDssEKQicPh7Aso2TKMb5D6IMf3sPvXqiqHW51xaGYJ2mAf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" r="24124" b="1"/>
          <a:stretch/>
        </p:blipFill>
        <p:spPr bwMode="auto">
          <a:xfrm>
            <a:off x="4465508" y="914400"/>
            <a:ext cx="4696075" cy="49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57005" y="470639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RESULTS: Depth of DGZs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8764" y="1367576"/>
            <a:ext cx="1635369" cy="30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RESULTS: Mean Temperature within DGZs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9" name="Shape 85"/>
          <p:cNvPicPr preferRelativeResize="0"/>
          <p:nvPr/>
        </p:nvPicPr>
        <p:blipFill rotWithShape="1">
          <a:blip r:embed="rId3">
            <a:alphaModFix/>
          </a:blip>
          <a:srcRect l="2325" b="6511"/>
          <a:stretch/>
        </p:blipFill>
        <p:spPr>
          <a:xfrm>
            <a:off x="400593" y="1271451"/>
            <a:ext cx="4641670" cy="4336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4"/>
          <p:cNvSpPr txBox="1"/>
          <p:nvPr/>
        </p:nvSpPr>
        <p:spPr>
          <a:xfrm>
            <a:off x="867330" y="1338190"/>
            <a:ext cx="880799" cy="404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N=653</a:t>
            </a:r>
          </a:p>
        </p:txBody>
      </p:sp>
      <p:pic>
        <p:nvPicPr>
          <p:cNvPr id="11" name="Shape 167"/>
          <p:cNvPicPr preferRelativeResize="0"/>
          <p:nvPr/>
        </p:nvPicPr>
        <p:blipFill rotWithShape="1">
          <a:blip r:embed="rId4">
            <a:alphaModFix/>
          </a:blip>
          <a:srcRect l="1287" r="24108"/>
          <a:stretch/>
        </p:blipFill>
        <p:spPr>
          <a:xfrm>
            <a:off x="4811811" y="1293979"/>
            <a:ext cx="4218979" cy="450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5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12"/>
          <p:cNvPicPr preferRelativeResize="0"/>
          <p:nvPr/>
        </p:nvPicPr>
        <p:blipFill rotWithShape="1">
          <a:blip r:embed="rId3">
            <a:alphaModFix/>
          </a:blip>
          <a:srcRect l="1804" b="6641"/>
          <a:stretch/>
        </p:blipFill>
        <p:spPr>
          <a:xfrm>
            <a:off x="478971" y="1306286"/>
            <a:ext cx="4563292" cy="42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RESULTS: Mean Mixing Ratio in DGZs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Shape 114"/>
          <p:cNvSpPr txBox="1"/>
          <p:nvPr/>
        </p:nvSpPr>
        <p:spPr>
          <a:xfrm>
            <a:off x="910987" y="1381311"/>
            <a:ext cx="880799" cy="404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N=653</a:t>
            </a:r>
          </a:p>
        </p:txBody>
      </p:sp>
      <p:pic>
        <p:nvPicPr>
          <p:cNvPr id="10" name="Shape 181"/>
          <p:cNvPicPr preferRelativeResize="0"/>
          <p:nvPr/>
        </p:nvPicPr>
        <p:blipFill rotWithShape="1">
          <a:blip r:embed="rId4">
            <a:alphaModFix/>
          </a:blip>
          <a:srcRect l="1648" r="24359" b="2140"/>
          <a:stretch/>
        </p:blipFill>
        <p:spPr>
          <a:xfrm>
            <a:off x="4833257" y="1314724"/>
            <a:ext cx="4206239" cy="4415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4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02"/>
          <p:cNvPicPr preferRelativeResize="0"/>
          <p:nvPr/>
        </p:nvPicPr>
        <p:blipFill rotWithShape="1">
          <a:blip r:embed="rId2">
            <a:alphaModFix/>
          </a:blip>
          <a:srcRect l="2212" b="7320"/>
          <a:stretch/>
        </p:blipFill>
        <p:spPr>
          <a:xfrm>
            <a:off x="397125" y="1291852"/>
            <a:ext cx="4653846" cy="427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RESULTS: Mean Supersaturation (Ice) in DGZs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Shape 114"/>
          <p:cNvSpPr txBox="1"/>
          <p:nvPr/>
        </p:nvSpPr>
        <p:spPr>
          <a:xfrm>
            <a:off x="918888" y="1355915"/>
            <a:ext cx="880799" cy="404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N=653</a:t>
            </a:r>
          </a:p>
        </p:txBody>
      </p:sp>
      <p:pic>
        <p:nvPicPr>
          <p:cNvPr id="13" name="Shape 188"/>
          <p:cNvPicPr preferRelativeResize="0"/>
          <p:nvPr/>
        </p:nvPicPr>
        <p:blipFill rotWithShape="1">
          <a:blip r:embed="rId3">
            <a:alphaModFix/>
          </a:blip>
          <a:srcRect l="1726" r="24547" b="1772"/>
          <a:stretch/>
        </p:blipFill>
        <p:spPr>
          <a:xfrm>
            <a:off x="4724401" y="1288596"/>
            <a:ext cx="4297678" cy="4432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9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570" y="1042527"/>
            <a:ext cx="8737990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17303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Lake Effect</a:t>
            </a:r>
          </a:p>
          <a:p>
            <a:pPr marL="568325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DGZs reflect a dry environment with the passing of a cold front, high supersaturation values, and a short distance for dendrites to fall to the surface (low DGZ base height)</a:t>
            </a:r>
          </a:p>
          <a:p>
            <a:pPr marL="568325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Could indicate that lake-effect storms have the largest potential for rapid snowfall accumulation</a:t>
            </a:r>
            <a:endParaRPr lang="en-US" dirty="0">
              <a:cs typeface="Times New Roman" panose="02020603050405020304" pitchFamily="18" charset="0"/>
            </a:endParaRPr>
          </a:p>
          <a:p>
            <a:pPr marL="284163" indent="-17303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Lake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Enhanced</a:t>
            </a:r>
          </a:p>
          <a:p>
            <a:pPr marL="568325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DGZs reflect the greatest potential for dendritic growth (largest depth). Moisture, temperature, and supersaturation values fall between those of lake-effect and synoptic storms.</a:t>
            </a:r>
            <a:endParaRPr lang="en-US" dirty="0">
              <a:cs typeface="Times New Roman" panose="02020603050405020304" pitchFamily="18" charset="0"/>
            </a:endParaRPr>
          </a:p>
          <a:p>
            <a:pPr marL="284163" indent="-17303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Synoptic</a:t>
            </a:r>
          </a:p>
          <a:p>
            <a:pPr marL="568325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DGZs reflect a moist environment with largest distances from the surface to DGZ base. Supersaturation is consistently lower than lake-effect </a:t>
            </a:r>
            <a:r>
              <a:rPr lang="en-US" dirty="0">
                <a:cs typeface="Times New Roman" panose="02020603050405020304" pitchFamily="18" charset="0"/>
              </a:rPr>
              <a:t>DGZs.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284163" indent="-17303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Seasonality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68325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During the “peak” months of the cold season, DGZ base height drops and the variability of layer depth increases </a:t>
            </a:r>
          </a:p>
          <a:p>
            <a:pPr marL="568325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Supersaturation values for all snow events generally decreases across the cold season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SUMMARY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39216" y="6396335"/>
            <a:ext cx="562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Baxter, A. A., C. E. Graves, J. T. Moore, 2005: A Climatology of Snow-to-Liquid Ratio for the Contiguous United States. </a:t>
            </a:r>
            <a:r>
              <a:rPr lang="en-US" sz="1200" i="1" dirty="0" err="1"/>
              <a:t>Wea</a:t>
            </a:r>
            <a:r>
              <a:rPr lang="en-US" sz="1200" i="1" dirty="0"/>
              <a:t>. Forecasting</a:t>
            </a:r>
            <a:r>
              <a:rPr lang="en-US" sz="1200" dirty="0"/>
              <a:t>, </a:t>
            </a:r>
            <a:r>
              <a:rPr lang="en-US" sz="1200" b="1" dirty="0"/>
              <a:t>20</a:t>
            </a:r>
            <a:r>
              <a:rPr lang="en-US" sz="1200" dirty="0"/>
              <a:t>, 729–744.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INTRODUCTION</a:t>
            </a:r>
            <a:r>
              <a:rPr lang="en-US" altLang="en-US" sz="2000" b="1" i="1" dirty="0">
                <a:solidFill>
                  <a:schemeClr val="bg1"/>
                </a:solidFill>
              </a:rPr>
              <a:t>: </a:t>
            </a:r>
            <a:r>
              <a:rPr lang="en-US" sz="2000" b="1" i="1" dirty="0">
                <a:solidFill>
                  <a:schemeClr val="bg1"/>
                </a:solidFill>
              </a:rPr>
              <a:t>Snow-to-Liquid Ratio Climatology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03" t="1303" r="1840" b="3288"/>
          <a:stretch/>
        </p:blipFill>
        <p:spPr>
          <a:xfrm>
            <a:off x="372862" y="1051457"/>
            <a:ext cx="8708994" cy="527251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INTRODUCTION: Forecasting Snowfall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560" y="1644566"/>
            <a:ext cx="8342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NWP models do a better job at indicating the temporal and spatial distribution of forcing for precipitation, than they do forecasting the actual </a:t>
            </a:r>
            <a:r>
              <a:rPr lang="en-US" altLang="en-US" sz="2400" dirty="0" smtClean="0"/>
              <a:t>QPF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During </a:t>
            </a:r>
            <a:r>
              <a:rPr lang="en-US" altLang="en-US" sz="2400" dirty="0"/>
              <a:t>big snowfalls, much of the snow falls within a small time window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From an impact standpoint, forecasting these brief periods of intense snowfall are as important (and maybe more important) than forecasting the total </a:t>
            </a:r>
            <a:r>
              <a:rPr lang="en-US" altLang="en-US" sz="2400" dirty="0" smtClean="0"/>
              <a:t>amounts</a:t>
            </a:r>
            <a:endParaRPr lang="en-US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9216" y="6396335"/>
            <a:ext cx="67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Mahoney, </a:t>
            </a:r>
            <a:r>
              <a:rPr lang="en-US" altLang="en-US" sz="1200" dirty="0" err="1"/>
              <a:t>Waldstreicher</a:t>
            </a:r>
            <a:r>
              <a:rPr lang="en-US" altLang="en-US" sz="1200" dirty="0"/>
              <a:t>, and </a:t>
            </a:r>
            <a:r>
              <a:rPr lang="en-US" altLang="en-US" sz="1200" dirty="0" smtClean="0"/>
              <a:t>Niziol, 2003: </a:t>
            </a:r>
            <a:r>
              <a:rPr lang="en-US" altLang="en-US" sz="1200" dirty="0"/>
              <a:t>Using </a:t>
            </a:r>
            <a:r>
              <a:rPr lang="en-US" altLang="en-US" sz="1200" dirty="0" err="1"/>
              <a:t>Bufkit</a:t>
            </a:r>
            <a:r>
              <a:rPr lang="en-US" altLang="en-US" sz="1200" dirty="0"/>
              <a:t> to </a:t>
            </a:r>
            <a:r>
              <a:rPr lang="en-US" altLang="en-US" sz="1200" dirty="0" smtClean="0"/>
              <a:t>Visualize Precipitation </a:t>
            </a:r>
            <a:r>
              <a:rPr lang="en-US" altLang="en-US" sz="1200" dirty="0"/>
              <a:t>Amount and Type</a:t>
            </a:r>
            <a:r>
              <a:rPr lang="en-US" sz="1200" dirty="0" smtClean="0"/>
              <a:t>. Warning Decision Training Branch Presentation. Winter Weather Workshop</a:t>
            </a:r>
            <a:endParaRPr lang="en-US" sz="1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INTRODUCTION: Forecasted Omega &amp; Dendritic Growth Intersection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" y="1006807"/>
            <a:ext cx="7075504" cy="5360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216" y="6396335"/>
            <a:ext cx="67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Mahoney, </a:t>
            </a:r>
            <a:r>
              <a:rPr lang="en-US" altLang="en-US" sz="1200" dirty="0" err="1"/>
              <a:t>Waldstreicher</a:t>
            </a:r>
            <a:r>
              <a:rPr lang="en-US" altLang="en-US" sz="1200" dirty="0"/>
              <a:t>, and </a:t>
            </a:r>
            <a:r>
              <a:rPr lang="en-US" altLang="en-US" sz="1200" dirty="0" smtClean="0"/>
              <a:t>Niziol, 2003: </a:t>
            </a:r>
            <a:r>
              <a:rPr lang="en-US" altLang="en-US" sz="1200" dirty="0"/>
              <a:t>Using </a:t>
            </a:r>
            <a:r>
              <a:rPr lang="en-US" altLang="en-US" sz="1200" dirty="0" err="1"/>
              <a:t>Bufkit</a:t>
            </a:r>
            <a:r>
              <a:rPr lang="en-US" altLang="en-US" sz="1200" dirty="0"/>
              <a:t> to </a:t>
            </a:r>
            <a:r>
              <a:rPr lang="en-US" altLang="en-US" sz="1200" dirty="0" smtClean="0"/>
              <a:t>Visualize Precipitation </a:t>
            </a:r>
            <a:r>
              <a:rPr lang="en-US" altLang="en-US" sz="1200" dirty="0"/>
              <a:t>Amount and Type</a:t>
            </a:r>
            <a:r>
              <a:rPr lang="en-US" sz="1200" dirty="0" smtClean="0"/>
              <a:t>. Warning Decision Training Branch Presentation. Winter Weather Workshop</a:t>
            </a:r>
            <a:endParaRPr lang="en-US" sz="1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1538" y="481013"/>
            <a:ext cx="8531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INTRODUCTION: </a:t>
            </a:r>
            <a:r>
              <a:rPr lang="en-US" altLang="en-US" sz="1800" b="1" i="1" dirty="0" smtClean="0">
                <a:solidFill>
                  <a:schemeClr val="bg1"/>
                </a:solidFill>
              </a:rPr>
              <a:t>Ice Crystal relation to Temperature &amp; Supersaturation</a:t>
            </a:r>
            <a:endParaRPr lang="en-US" altLang="en-US" sz="1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94" y="6396335"/>
            <a:ext cx="240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Nakaya</a:t>
            </a:r>
            <a:r>
              <a:rPr lang="en-US" sz="1200" dirty="0" smtClean="0"/>
              <a:t>, U., (1954</a:t>
            </a:r>
            <a:r>
              <a:rPr lang="en-US" sz="1200" dirty="0"/>
              <a:t>):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Snow Crystals: Natural and Artificial</a:t>
            </a:r>
            <a:endParaRPr lang="en-US" sz="1200" dirty="0"/>
          </a:p>
        </p:txBody>
      </p:sp>
      <p:pic>
        <p:nvPicPr>
          <p:cNvPr id="2050" name="Picture 2" descr="http://www.buffaloflakes.com/NAKA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12493" r="12549" b="19052"/>
          <a:stretch/>
        </p:blipFill>
        <p:spPr bwMode="auto">
          <a:xfrm>
            <a:off x="4074852" y="1022957"/>
            <a:ext cx="5007006" cy="58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uffaloflakes.com/NAKA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2" t="1544" r="7442" b="86872"/>
          <a:stretch/>
        </p:blipFill>
        <p:spPr bwMode="auto">
          <a:xfrm>
            <a:off x="710214" y="1103160"/>
            <a:ext cx="3140475" cy="9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539" y="2681056"/>
            <a:ext cx="3417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Dendritic Ice Crystal Growth most often occurring with: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Temperature </a:t>
            </a:r>
            <a:r>
              <a:rPr lang="en-US" sz="2000" b="1" dirty="0">
                <a:solidFill>
                  <a:srgbClr val="0070C0"/>
                </a:solidFill>
              </a:rPr>
              <a:t>Range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-12°C to -18°C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Supersaturation </a:t>
            </a:r>
            <a:r>
              <a:rPr lang="en-US" sz="2000" b="1" dirty="0">
                <a:solidFill>
                  <a:srgbClr val="0070C0"/>
                </a:solidFill>
              </a:rPr>
              <a:t>w.r.t. Ice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&gt; 8%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459" y="1004311"/>
            <a:ext cx="848723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800" b="1" dirty="0" smtClean="0">
                <a:latin typeface="+mn-lt"/>
              </a:rPr>
              <a:t>Objective: </a:t>
            </a:r>
          </a:p>
          <a:p>
            <a:pPr marL="457200" indent="-228600">
              <a:defRPr/>
            </a:pP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Understand the </a:t>
            </a:r>
            <a:r>
              <a:rPr lang="en" sz="18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characteristics </a:t>
            </a: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of dendritic </a:t>
            </a:r>
            <a:r>
              <a:rPr lang="en" sz="18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growth zones (DGZs) </a:t>
            </a: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associated with different types </a:t>
            </a:r>
            <a:r>
              <a:rPr lang="en" sz="18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of snowfall </a:t>
            </a: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Calibri"/>
              </a:rPr>
              <a:t>events</a:t>
            </a: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endParaRPr lang="en-US" altLang="en-US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1800" b="1" dirty="0" smtClean="0">
                <a:latin typeface="+mn-lt"/>
              </a:rPr>
              <a:t>Data &amp; Methods:</a:t>
            </a:r>
          </a:p>
          <a:p>
            <a:pPr marL="457200" indent="-228600">
              <a:defRPr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Buffalo, NY region </a:t>
            </a:r>
          </a:p>
          <a:p>
            <a:pPr marL="457200" indent="-228600">
              <a:defRPr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October – March of 2010/2011 through 2014/2015 (5 cold seasons)</a:t>
            </a:r>
          </a:p>
          <a:p>
            <a:pPr marL="457200" indent="-228600">
              <a:defRPr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Identify Snowfall events</a:t>
            </a:r>
          </a:p>
          <a:p>
            <a:pPr marL="7461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22 – 02 UTC &amp; 10 – 14 UTC (4-hr periods centered on 00 &amp; 12 UTC soundings)</a:t>
            </a:r>
          </a:p>
          <a:p>
            <a:pPr marL="7461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Region within 167 km (100 mi) radius from KBUF</a:t>
            </a:r>
          </a:p>
          <a:p>
            <a:pPr marL="7461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SNODAS hourly snowfall product; &gt; trace LWE snowfall (NOHRSC)</a:t>
            </a:r>
          </a:p>
          <a:p>
            <a:pPr marL="7461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Archived surface, upper-air analyses, &amp; lake temperatures (UCAR; CSU; GLERL)</a:t>
            </a:r>
          </a:p>
          <a:p>
            <a:pPr marL="74612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Archived </a:t>
            </a:r>
            <a:r>
              <a:rPr lang="en-US" sz="1800" dirty="0" smtClean="0">
                <a:latin typeface="+mn-lt"/>
              </a:rPr>
              <a:t>KBUF WSR-88D radar </a:t>
            </a:r>
            <a:r>
              <a:rPr lang="en-US" sz="1800" dirty="0">
                <a:latin typeface="+mn-lt"/>
              </a:rPr>
              <a:t>data </a:t>
            </a:r>
            <a:r>
              <a:rPr lang="en-US" sz="1800" dirty="0" smtClean="0">
                <a:latin typeface="+mn-lt"/>
              </a:rPr>
              <a:t>(NCDC)</a:t>
            </a:r>
            <a:endParaRPr lang="en-US" sz="1800" baseline="30000" dirty="0">
              <a:latin typeface="+mn-lt"/>
            </a:endParaRPr>
          </a:p>
          <a:p>
            <a:pPr marL="457200" indent="-228600" eaLnBrk="1" hangingPunct="1">
              <a:defRPr/>
            </a:pPr>
            <a:endParaRPr lang="en-US" altLang="en-US" sz="18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228600" eaLnBrk="1" hangingPunct="1">
              <a:defRPr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DGZ analyses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+mn-lt"/>
              </a:rPr>
              <a:t>653</a:t>
            </a:r>
            <a:r>
              <a:rPr lang="en-US" sz="1800" dirty="0" smtClean="0">
                <a:latin typeface="+mn-lt"/>
              </a:rPr>
              <a:t> archived </a:t>
            </a:r>
            <a:r>
              <a:rPr lang="en-US" sz="1800" dirty="0">
                <a:latin typeface="+mn-lt"/>
              </a:rPr>
              <a:t>KBUF 00 UTC &amp; 12 UTC soundings (Univ. Wyoming)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SPSS statistical </a:t>
            </a:r>
            <a:r>
              <a:rPr lang="en-US" sz="1800" dirty="0" smtClean="0">
                <a:latin typeface="+mn-lt"/>
              </a:rPr>
              <a:t>software</a:t>
            </a:r>
            <a:endParaRPr lang="en-US" sz="1800" dirty="0">
              <a:latin typeface="+mn-lt"/>
            </a:endParaRPr>
          </a:p>
          <a:p>
            <a:pPr lvl="1" eaLnBrk="1" hangingPunct="1">
              <a:buFontTx/>
              <a:buNone/>
              <a:defRPr/>
            </a:pPr>
            <a:endParaRPr lang="en-US" altLang="en-US" sz="1000" dirty="0" smtClean="0"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RESEARCH OBJECTIVES &amp; METHODS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METHODS: Lake-effect, Lake-enhanced, &amp; Synoptic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9" name="Shape 65"/>
          <p:cNvPicPr preferRelativeResize="0"/>
          <p:nvPr/>
        </p:nvPicPr>
        <p:blipFill rotWithShape="1">
          <a:blip r:embed="rId3">
            <a:alphaModFix/>
          </a:blip>
          <a:srcRect l="28494" t="19756" r="22199" b="19294"/>
          <a:stretch/>
        </p:blipFill>
        <p:spPr>
          <a:xfrm>
            <a:off x="289320" y="1045858"/>
            <a:ext cx="4488043" cy="288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hape 71"/>
          <p:cNvPicPr preferRelativeResize="0"/>
          <p:nvPr/>
        </p:nvPicPr>
        <p:blipFill rotWithShape="1">
          <a:blip r:embed="rId4"/>
          <a:srcRect l="18760" t="23601" b="18602"/>
          <a:stretch/>
        </p:blipFill>
        <p:spPr>
          <a:xfrm>
            <a:off x="4646255" y="1026832"/>
            <a:ext cx="4506623" cy="293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hape 70"/>
          <p:cNvPicPr preferRelativeResize="0"/>
          <p:nvPr/>
        </p:nvPicPr>
        <p:blipFill rotWithShape="1">
          <a:blip r:embed="rId5">
            <a:alphaModFix/>
          </a:blip>
          <a:srcRect l="16304" t="18036" r="2278" b="24020"/>
          <a:stretch/>
        </p:blipFill>
        <p:spPr>
          <a:xfrm>
            <a:off x="308286" y="3915053"/>
            <a:ext cx="4476778" cy="287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10204" y="3994075"/>
            <a:ext cx="4245021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1400" b="1" dirty="0" smtClean="0"/>
              <a:t>LAKE-EFFECT: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dk1"/>
                </a:solidFill>
              </a:rPr>
              <a:t>temperature </a:t>
            </a:r>
            <a:r>
              <a:rPr lang="en-US" sz="1400" dirty="0">
                <a:solidFill>
                  <a:schemeClr val="dk1"/>
                </a:solidFill>
              </a:rPr>
              <a:t>difference of about 13°C or greater between the lake surface and 850 hPa. ex: cold front </a:t>
            </a:r>
            <a:r>
              <a:rPr lang="en-US" sz="1400" dirty="0" smtClean="0">
                <a:solidFill>
                  <a:schemeClr val="dk1"/>
                </a:solidFill>
              </a:rPr>
              <a:t>passes </a:t>
            </a:r>
            <a:r>
              <a:rPr lang="en-US" sz="1400" dirty="0">
                <a:solidFill>
                  <a:schemeClr val="dk1"/>
                </a:solidFill>
              </a:rPr>
              <a:t>through the </a:t>
            </a:r>
            <a:r>
              <a:rPr lang="en-US" sz="1400" dirty="0" smtClean="0">
                <a:solidFill>
                  <a:schemeClr val="dk1"/>
                </a:solidFill>
              </a:rPr>
              <a:t>region w/ </a:t>
            </a:r>
            <a:r>
              <a:rPr lang="en-US" sz="1400" dirty="0">
                <a:solidFill>
                  <a:schemeClr val="dk1"/>
                </a:solidFill>
              </a:rPr>
              <a:t>cold air </a:t>
            </a:r>
            <a:r>
              <a:rPr lang="en-US" sz="1400" dirty="0" smtClean="0">
                <a:solidFill>
                  <a:schemeClr val="dk1"/>
                </a:solidFill>
              </a:rPr>
              <a:t>moving over warm </a:t>
            </a:r>
            <a:r>
              <a:rPr lang="en-US" sz="1400" dirty="0">
                <a:solidFill>
                  <a:schemeClr val="dk1"/>
                </a:solidFill>
              </a:rPr>
              <a:t>lake, leading to </a:t>
            </a:r>
            <a:r>
              <a:rPr lang="en-US" sz="1400" dirty="0" smtClean="0">
                <a:solidFill>
                  <a:schemeClr val="dk1"/>
                </a:solidFill>
              </a:rPr>
              <a:t>precipitation bands</a:t>
            </a:r>
            <a:endParaRPr lang="en-US" sz="1400" dirty="0">
              <a:solidFill>
                <a:schemeClr val="dk1"/>
              </a:solidFill>
            </a:endParaRPr>
          </a:p>
          <a:p>
            <a:endParaRPr lang="en-US" sz="1400" dirty="0">
              <a:solidFill>
                <a:schemeClr val="dk1"/>
              </a:solidFill>
            </a:endParaRPr>
          </a:p>
          <a:p>
            <a:r>
              <a:rPr lang="en-US" sz="1400" b="1" dirty="0" smtClean="0"/>
              <a:t>LAKE-ENHANCED: </a:t>
            </a:r>
            <a:r>
              <a:rPr lang="en-US" sz="1400" dirty="0" smtClean="0">
                <a:solidFill>
                  <a:schemeClr val="dk1"/>
                </a:solidFill>
              </a:rPr>
              <a:t>lake-effect </a:t>
            </a:r>
            <a:r>
              <a:rPr lang="en-US" sz="1400" dirty="0">
                <a:solidFill>
                  <a:schemeClr val="dk1"/>
                </a:solidFill>
              </a:rPr>
              <a:t>band </a:t>
            </a:r>
            <a:r>
              <a:rPr lang="en-US" sz="1400" dirty="0" smtClean="0">
                <a:solidFill>
                  <a:schemeClr val="dk1"/>
                </a:solidFill>
              </a:rPr>
              <a:t>within </a:t>
            </a:r>
            <a:r>
              <a:rPr lang="en-US" sz="1400" dirty="0">
                <a:solidFill>
                  <a:schemeClr val="dk1"/>
                </a:solidFill>
              </a:rPr>
              <a:t>synoptic precipitation</a:t>
            </a:r>
          </a:p>
          <a:p>
            <a:endParaRPr lang="en-US" sz="1400" dirty="0"/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SYNOPTIC: </a:t>
            </a:r>
            <a:r>
              <a:rPr lang="en-US" sz="1400" dirty="0" smtClean="0">
                <a:solidFill>
                  <a:schemeClr val="dk1"/>
                </a:solidFill>
              </a:rPr>
              <a:t>solely </a:t>
            </a:r>
            <a:r>
              <a:rPr lang="en-US" sz="1400" dirty="0">
                <a:solidFill>
                  <a:schemeClr val="dk1"/>
                </a:solidFill>
              </a:rPr>
              <a:t>synoptic </a:t>
            </a:r>
            <a:r>
              <a:rPr lang="en-US" sz="1400" dirty="0" smtClean="0">
                <a:solidFill>
                  <a:schemeClr val="dk1"/>
                </a:solidFill>
              </a:rPr>
              <a:t>cyclone </a:t>
            </a:r>
            <a:r>
              <a:rPr lang="en-US" sz="1400" dirty="0">
                <a:solidFill>
                  <a:schemeClr val="dk1"/>
                </a:solidFill>
              </a:rPr>
              <a:t>moving through the </a:t>
            </a:r>
            <a:r>
              <a:rPr lang="en-US" sz="1400" dirty="0" smtClean="0">
                <a:solidFill>
                  <a:schemeClr val="dk1"/>
                </a:solidFill>
              </a:rPr>
              <a:t>region or </a:t>
            </a:r>
            <a:r>
              <a:rPr lang="en-US" sz="1400" dirty="0">
                <a:solidFill>
                  <a:schemeClr val="dk1"/>
                </a:solidFill>
              </a:rPr>
              <a:t>a passing </a:t>
            </a:r>
            <a:r>
              <a:rPr lang="en-US" sz="1400" dirty="0" smtClean="0">
                <a:solidFill>
                  <a:schemeClr val="dk1"/>
                </a:solidFill>
              </a:rPr>
              <a:t>front w/ precipitation ahead of or </a:t>
            </a:r>
            <a:r>
              <a:rPr lang="en-US" sz="1400" dirty="0">
                <a:solidFill>
                  <a:schemeClr val="dk1"/>
                </a:solidFill>
              </a:rPr>
              <a:t>along </a:t>
            </a:r>
            <a:r>
              <a:rPr lang="en-US" sz="1400" dirty="0" smtClean="0">
                <a:solidFill>
                  <a:schemeClr val="dk1"/>
                </a:solidFill>
              </a:rPr>
              <a:t>front, precipitation </a:t>
            </a:r>
            <a:r>
              <a:rPr lang="en-US" sz="1400" dirty="0">
                <a:solidFill>
                  <a:schemeClr val="dk1"/>
                </a:solidFill>
              </a:rPr>
              <a:t>is usually more wide-spread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083074"/>
            <a:ext cx="14007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LAKE-EFFECT</a:t>
            </a:r>
          </a:p>
          <a:p>
            <a:r>
              <a:rPr lang="en-US" sz="1400" b="1" dirty="0" smtClean="0"/>
              <a:t>18 Nov 2014</a:t>
            </a:r>
          </a:p>
          <a:p>
            <a:r>
              <a:rPr lang="en-US" sz="1400" b="1" dirty="0" smtClean="0"/>
              <a:t>12 UTC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2155" y="1084554"/>
            <a:ext cx="18133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LAKE-ENHANCED</a:t>
            </a:r>
          </a:p>
          <a:p>
            <a:r>
              <a:rPr lang="en-US" sz="1400" b="1" dirty="0" smtClean="0"/>
              <a:t>17 Dec 2014</a:t>
            </a:r>
          </a:p>
          <a:p>
            <a:r>
              <a:rPr lang="en-US" sz="1400" b="1" dirty="0" smtClean="0"/>
              <a:t>12 UTC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495" y="4021584"/>
            <a:ext cx="11365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SYNOPTIC</a:t>
            </a:r>
          </a:p>
          <a:p>
            <a:r>
              <a:rPr lang="en-US" sz="1400" b="1" dirty="0" smtClean="0"/>
              <a:t>6 Dec 2014</a:t>
            </a:r>
          </a:p>
          <a:p>
            <a:r>
              <a:rPr lang="en-US" sz="1400" b="1" dirty="0" smtClean="0"/>
              <a:t>12 UTC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37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69" y="1800558"/>
            <a:ext cx="4755120" cy="407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5" b="635"/>
          <a:stretch/>
        </p:blipFill>
        <p:spPr bwMode="auto">
          <a:xfrm>
            <a:off x="4847554" y="1818142"/>
            <a:ext cx="4159968" cy="37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METHODS: Lake-effect, Lake-enhanced, &amp; Synoptic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688" y="3383096"/>
            <a:ext cx="758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297</a:t>
            </a:r>
          </a:p>
          <a:p>
            <a:pPr algn="ctr"/>
            <a:r>
              <a:rPr lang="en-US" b="1" dirty="0" smtClean="0"/>
              <a:t>45.5%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06066" y="3383095"/>
            <a:ext cx="7649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300</a:t>
            </a:r>
          </a:p>
          <a:p>
            <a:pPr algn="ctr"/>
            <a:r>
              <a:rPr lang="en-US" b="1" dirty="0" smtClean="0"/>
              <a:t>45.9%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5872" y="4622774"/>
            <a:ext cx="647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56</a:t>
            </a:r>
          </a:p>
          <a:p>
            <a:pPr algn="ctr"/>
            <a:r>
              <a:rPr lang="en-US" b="1" dirty="0" smtClean="0"/>
              <a:t>8.6%</a:t>
            </a:r>
            <a:endParaRPr lang="en-US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769" r="74158" b="86307"/>
          <a:stretch/>
        </p:blipFill>
        <p:spPr bwMode="auto">
          <a:xfrm>
            <a:off x="5362027" y="1873573"/>
            <a:ext cx="1021187" cy="799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9400" y="396875"/>
            <a:ext cx="8864600" cy="5842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4175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48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bg1"/>
                </a:solidFill>
              </a:rPr>
              <a:t>METHODS: Dendritic Growth Zone (defined by T: -12°C to -18°C)</a:t>
            </a:r>
            <a:endParaRPr lang="en-US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31788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1552" y="1248365"/>
            <a:ext cx="8603436" cy="5365080"/>
            <a:chOff x="572932" y="1280733"/>
            <a:chExt cx="8603436" cy="5365080"/>
          </a:xfrm>
        </p:grpSpPr>
        <p:grpSp>
          <p:nvGrpSpPr>
            <p:cNvPr id="5" name="Group 4"/>
            <p:cNvGrpSpPr/>
            <p:nvPr/>
          </p:nvGrpSpPr>
          <p:grpSpPr>
            <a:xfrm>
              <a:off x="1513211" y="1280733"/>
              <a:ext cx="6931118" cy="4638675"/>
              <a:chOff x="1262358" y="1466850"/>
              <a:chExt cx="6931118" cy="4638675"/>
            </a:xfrm>
          </p:grpSpPr>
          <p:pic>
            <p:nvPicPr>
              <p:cNvPr id="7" name="Shape 49"/>
              <p:cNvPicPr preferRelativeResize="0"/>
              <p:nvPr/>
            </p:nvPicPr>
            <p:blipFill rotWithShape="1">
              <a:blip r:embed="rId3">
                <a:alphaModFix/>
              </a:blip>
              <a:srcRect l="54689" t="53510" r="29262" b="27382"/>
              <a:stretch/>
            </p:blipFill>
            <p:spPr>
              <a:xfrm>
                <a:off x="1266825" y="1466850"/>
                <a:ext cx="6925893" cy="4638675"/>
              </a:xfrm>
              <a:prstGeom prst="rect">
                <a:avLst/>
              </a:pr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262358" y="3517412"/>
                <a:ext cx="6925342" cy="173829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262358" y="2757559"/>
                <a:ext cx="6931118" cy="633004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-69007" y="3204446"/>
              <a:ext cx="1683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Pressure (hPa)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019" y="6245703"/>
              <a:ext cx="1962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Temperature (°C)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5785" y="1294727"/>
              <a:ext cx="652807" cy="467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400</a:t>
              </a:r>
            </a:p>
            <a:p>
              <a:pPr algn="r"/>
              <a:endParaRPr lang="en-US" sz="1600" dirty="0"/>
            </a:p>
            <a:p>
              <a:pPr algn="r"/>
              <a:endParaRPr lang="en-US" sz="1600" dirty="0" smtClean="0"/>
            </a:p>
            <a:p>
              <a:pPr algn="r"/>
              <a:endParaRPr lang="en-US" sz="1600" dirty="0"/>
            </a:p>
            <a:p>
              <a:pPr algn="r"/>
              <a:r>
                <a:rPr lang="en-US" dirty="0" smtClean="0"/>
                <a:t>500</a:t>
              </a:r>
            </a:p>
            <a:p>
              <a:pPr algn="r"/>
              <a:endParaRPr lang="en-US" sz="2000" dirty="0"/>
            </a:p>
            <a:p>
              <a:pPr algn="r"/>
              <a:endParaRPr lang="en-US" dirty="0" smtClean="0"/>
            </a:p>
            <a:p>
              <a:pPr algn="r"/>
              <a:r>
                <a:rPr lang="en-US" dirty="0" smtClean="0"/>
                <a:t>600</a:t>
              </a:r>
            </a:p>
            <a:p>
              <a:pPr algn="r"/>
              <a:endParaRPr lang="en-US" sz="1400" dirty="0" smtClean="0"/>
            </a:p>
            <a:p>
              <a:pPr algn="r"/>
              <a:endParaRPr lang="en-US" sz="1400" dirty="0"/>
            </a:p>
            <a:p>
              <a:pPr algn="r"/>
              <a:r>
                <a:rPr lang="en-US" dirty="0" smtClean="0"/>
                <a:t>700</a:t>
              </a:r>
            </a:p>
            <a:p>
              <a:pPr algn="r"/>
              <a:endParaRPr lang="en-US" sz="1100" dirty="0" smtClean="0"/>
            </a:p>
            <a:p>
              <a:pPr algn="r"/>
              <a:endParaRPr lang="en-US" sz="1100" dirty="0"/>
            </a:p>
            <a:p>
              <a:pPr algn="r"/>
              <a:r>
                <a:rPr lang="en-US" dirty="0" smtClean="0"/>
                <a:t>800</a:t>
              </a:r>
            </a:p>
            <a:p>
              <a:pPr algn="r"/>
              <a:endParaRPr lang="en-US" dirty="0" smtClean="0"/>
            </a:p>
            <a:p>
              <a:pPr algn="r"/>
              <a:r>
                <a:rPr lang="en-US" dirty="0" smtClean="0"/>
                <a:t>900</a:t>
              </a:r>
            </a:p>
            <a:p>
              <a:pPr algn="r"/>
              <a:endParaRPr lang="en-US" sz="1400" dirty="0"/>
            </a:p>
            <a:p>
              <a:pPr algn="r"/>
              <a:r>
                <a:rPr lang="en-US" dirty="0" smtClean="0"/>
                <a:t>1000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9989" y="5955738"/>
              <a:ext cx="7096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-40                   -30                    -20                   -10                     0                      10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8858482">
              <a:off x="4494994" y="5169613"/>
              <a:ext cx="542166" cy="23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8858482">
              <a:off x="5011377" y="5531874"/>
              <a:ext cx="446417" cy="23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8924989">
              <a:off x="4627794" y="4995126"/>
              <a:ext cx="734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-18°C</a:t>
              </a:r>
            </a:p>
            <a:p>
              <a:endParaRPr lang="en-US" sz="2000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-12°C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93781" y="2694648"/>
              <a:ext cx="78258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DGZ-b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 smtClean="0"/>
            </a:p>
            <a:p>
              <a:r>
                <a:rPr lang="en-US" b="1" dirty="0" smtClean="0"/>
                <a:t>DGZ-a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50541" y="1246174"/>
            <a:ext cx="24636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KBUF 7 December 2013 12 UTC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72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711</Words>
  <Application>Microsoft Office PowerPoint</Application>
  <PresentationFormat>On-screen Show (4:3)</PresentationFormat>
  <Paragraphs>140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Hobart &amp; William Smith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Lakes Lake-Effect Cloud Band Frequency</dc:title>
  <dc:creator>GRASMICK, COLTIN</dc:creator>
  <cp:lastModifiedBy>Michael Evans</cp:lastModifiedBy>
  <cp:revision>339</cp:revision>
  <dcterms:created xsi:type="dcterms:W3CDTF">2014-06-17T12:02:06Z</dcterms:created>
  <dcterms:modified xsi:type="dcterms:W3CDTF">2015-09-21T17:29:56Z</dcterms:modified>
</cp:coreProperties>
</file>