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presentationml.printerSettings"/>
  <Default Extension="png" ContentType="image/png"/>
  <Default Extension="jpg" ContentType="image/jpeg"/>
  <Default Extension="gif" ContentType="image/gi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rts/chart1.xml" ContentType="application/vnd.openxmlformats-officedocument.drawingml.chart+xml"/>
  <Override PartName="/ppt/notesSlides/notesSlide18.xml" ContentType="application/vnd.openxmlformats-officedocument.presentationml.notesSlide+xml"/>
  <Override PartName="/ppt/charts/chart2.xml" ContentType="application/vnd.openxmlformats-officedocument.drawingml.chart+xml"/>
  <Override PartName="/ppt/notesSlides/notesSlide19.xml" ContentType="application/vnd.openxmlformats-officedocument.presentationml.notesSlide+xml"/>
  <Override PartName="/ppt/charts/chart3.xml" ContentType="application/vnd.openxmlformats-officedocument.drawingml.chart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ppt/notesSlides/notesSlide20.xml" ContentType="application/vnd.openxmlformats-officedocument.presentationml.notesSlide+xml"/>
  <Override PartName="/ppt/charts/chart4.xml" ContentType="application/vnd.openxmlformats-officedocument.drawingml.chart+xml"/>
  <Override PartName="/ppt/theme/themeOverride2.xml" ContentType="application/vnd.openxmlformats-officedocument.themeOverride+xml"/>
  <Override PartName="/ppt/drawings/drawing2.xml" ContentType="application/vnd.openxmlformats-officedocument.drawingml.chartshapes+xml"/>
  <Override PartName="/ppt/notesSlides/notesSlide21.xml" ContentType="application/vnd.openxmlformats-officedocument.presentationml.notesSlide+xml"/>
  <Override PartName="/ppt/charts/chart5.xml" ContentType="application/vnd.openxmlformats-officedocument.drawingml.chart+xml"/>
  <Override PartName="/ppt/notesSlides/notesSlide22.xml" ContentType="application/vnd.openxmlformats-officedocument.presentationml.notesSlide+xml"/>
  <Override PartName="/ppt/charts/chart6.xml" ContentType="application/vnd.openxmlformats-officedocument.drawingml.chart+xml"/>
  <Override PartName="/ppt/notesSlides/notesSlide23.xml" ContentType="application/vnd.openxmlformats-officedocument.presentationml.notesSlide+xml"/>
  <Override PartName="/ppt/charts/chart7.xml" ContentType="application/vnd.openxmlformats-officedocument.drawingml.chart+xml"/>
  <Override PartName="/ppt/notesSlides/notesSlide24.xml" ContentType="application/vnd.openxmlformats-officedocument.presentationml.notesSlide+xml"/>
  <Override PartName="/ppt/charts/chart8.xml" ContentType="application/vnd.openxmlformats-officedocument.drawingml.chart+xml"/>
  <Override PartName="/ppt/notesSlides/notesSlide25.xml" ContentType="application/vnd.openxmlformats-officedocument.presentationml.notesSlide+xml"/>
  <Override PartName="/ppt/charts/chart9.xml" ContentType="application/vnd.openxmlformats-officedocument.drawingml.chart+xml"/>
  <Override PartName="/ppt/theme/themeOverride3.xml" ContentType="application/vnd.openxmlformats-officedocument.themeOverride+xml"/>
  <Override PartName="/ppt/drawings/drawing3.xml" ContentType="application/vnd.openxmlformats-officedocument.drawingml.chartshapes+xml"/>
  <Override PartName="/ppt/notesSlides/notesSlide2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7.xml" ContentType="application/vnd.openxmlformats-officedocument.presentationml.notesSlide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charts/chart13.xml" ContentType="application/vnd.openxmlformats-officedocument.drawingml.chart+xml"/>
  <Override PartName="/ppt/charts/chart14.xml" ContentType="application/vnd.openxmlformats-officedocument.drawingml.chart+xml"/>
  <Override PartName="/ppt/charts/chart15.xml" ContentType="application/vnd.openxmlformats-officedocument.drawingml.chart+xml"/>
  <Override PartName="/ppt/notesSlides/notesSlide28.xml" ContentType="application/vnd.openxmlformats-officedocument.presentationml.notesSlide+xml"/>
  <Override PartName="/ppt/charts/chart16.xml" ContentType="application/vnd.openxmlformats-officedocument.drawingml.chart+xml"/>
  <Override PartName="/ppt/notesSlides/notesSlide29.xml" ContentType="application/vnd.openxmlformats-officedocument.presentationml.notesSlide+xml"/>
  <Override PartName="/ppt/charts/chart17.xml" ContentType="application/vnd.openxmlformats-officedocument.drawingml.chart+xml"/>
  <Override PartName="/ppt/theme/themeOverride4.xml" ContentType="application/vnd.openxmlformats-officedocument.themeOverride+xml"/>
  <Override PartName="/ppt/charts/chart18.xml" ContentType="application/vnd.openxmlformats-officedocument.drawingml.chart+xml"/>
  <Override PartName="/ppt/charts/chart19.xml" ContentType="application/vnd.openxmlformats-officedocument.drawingml.chart+xml"/>
  <Override PartName="/ppt/charts/chart20.xml" ContentType="application/vnd.openxmlformats-officedocument.drawingml.chart+xml"/>
  <Override PartName="/ppt/charts/chart21.xml" ContentType="application/vnd.openxmlformats-officedocument.drawingml.chart+xml"/>
  <Override PartName="/ppt/charts/chart22.xml" ContentType="application/vnd.openxmlformats-officedocument.drawingml.chart+xml"/>
  <Override PartName="/ppt/theme/themeOverride5.xml" ContentType="application/vnd.openxmlformats-officedocument.themeOverride+xml"/>
  <Override PartName="/ppt/charts/chart23.xml" ContentType="application/vnd.openxmlformats-officedocument.drawingml.chart+xml"/>
  <Override PartName="/ppt/theme/themeOverride6.xml" ContentType="application/vnd.openxmlformats-officedocument.themeOverr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charts/chart24.xml" ContentType="application/vnd.openxmlformats-officedocument.drawingml.chart+xml"/>
  <Override PartName="/ppt/charts/chart25.xml" ContentType="application/vnd.openxmlformats-officedocument.drawingml.chart+xml"/>
  <Override PartName="/ppt/charts/chart26.xml" ContentType="application/vnd.openxmlformats-officedocument.drawingml.chart+xml"/>
  <Override PartName="/ppt/notesSlides/notesSlide37.xml" ContentType="application/vnd.openxmlformats-officedocument.presentationml.notesSlide+xml"/>
  <Override PartName="/ppt/charts/chart27.xml" ContentType="application/vnd.openxmlformats-officedocument.drawingml.chart+xml"/>
  <Override PartName="/ppt/theme/themeOverride7.xml" ContentType="application/vnd.openxmlformats-officedocument.themeOverride+xml"/>
  <Override PartName="/ppt/notesSlides/notesSlide38.xml" ContentType="application/vnd.openxmlformats-officedocument.presentationml.notesSlide+xml"/>
  <Override PartName="/ppt/charts/chart28.xml" ContentType="application/vnd.openxmlformats-officedocument.drawingml.chart+xml"/>
  <Override PartName="/ppt/drawings/drawing4.xml" ContentType="application/vnd.openxmlformats-officedocument.drawingml.chartshapes+xml"/>
  <Override PartName="/ppt/notesSlides/notesSlide39.xml" ContentType="application/vnd.openxmlformats-officedocument.presentationml.notesSlide+xml"/>
  <Override PartName="/ppt/charts/chart29.xml" ContentType="application/vnd.openxmlformats-officedocument.drawingml.chart+xml"/>
  <Override PartName="/ppt/drawings/drawing5.xml" ContentType="application/vnd.openxmlformats-officedocument.drawingml.chartshapes+xml"/>
  <Override PartName="/ppt/notesSlides/notesSlide40.xml" ContentType="application/vnd.openxmlformats-officedocument.presentationml.notesSlide+xml"/>
  <Override PartName="/ppt/charts/chart30.xml" ContentType="application/vnd.openxmlformats-officedocument.drawingml.chart+xml"/>
  <Override PartName="/ppt/drawings/drawing6.xml" ContentType="application/vnd.openxmlformats-officedocument.drawingml.chartshapes+xml"/>
  <Override PartName="/ppt/notesSlides/notesSlide41.xml" ContentType="application/vnd.openxmlformats-officedocument.presentationml.notesSlide+xml"/>
  <Override PartName="/ppt/charts/chart31.xml" ContentType="application/vnd.openxmlformats-officedocument.drawingml.chart+xml"/>
  <Override PartName="/ppt/drawings/drawing7.xml" ContentType="application/vnd.openxmlformats-officedocument.drawingml.chartshapes+xml"/>
  <Override PartName="/ppt/notesSlides/notesSlide42.xml" ContentType="application/vnd.openxmlformats-officedocument.presentationml.notesSlide+xml"/>
  <Override PartName="/ppt/charts/chart32.xml" ContentType="application/vnd.openxmlformats-officedocument.drawingml.chart+xml"/>
  <Override PartName="/ppt/notesSlides/notesSlide43.xml" ContentType="application/vnd.openxmlformats-officedocument.presentationml.notesSlide+xml"/>
  <Override PartName="/ppt/charts/chart33.xml" ContentType="application/vnd.openxmlformats-officedocument.drawingml.chart+xml"/>
  <Override PartName="/ppt/theme/themeOverride8.xml" ContentType="application/vnd.openxmlformats-officedocument.themeOverride+xml"/>
  <Override PartName="/ppt/notesSlides/notesSlide44.xml" ContentType="application/vnd.openxmlformats-officedocument.presentationml.notesSlide+xml"/>
  <Override PartName="/ppt/charts/chart34.xml" ContentType="application/vnd.openxmlformats-officedocument.drawingml.chart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charts/chart35.xml" ContentType="application/vnd.openxmlformats-officedocument.drawingml.chart+xml"/>
  <Override PartName="/ppt/charts/chart36.xml" ContentType="application/vnd.openxmlformats-officedocument.drawingml.chart+xml"/>
  <Override PartName="/ppt/charts/chart37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98"/>
  </p:notesMasterIdLst>
  <p:sldIdLst>
    <p:sldId id="389" r:id="rId2"/>
    <p:sldId id="333" r:id="rId3"/>
    <p:sldId id="505" r:id="rId4"/>
    <p:sldId id="261" r:id="rId5"/>
    <p:sldId id="334" r:id="rId6"/>
    <p:sldId id="321" r:id="rId7"/>
    <p:sldId id="420" r:id="rId8"/>
    <p:sldId id="425" r:id="rId9"/>
    <p:sldId id="436" r:id="rId10"/>
    <p:sldId id="477" r:id="rId11"/>
    <p:sldId id="434" r:id="rId12"/>
    <p:sldId id="435" r:id="rId13"/>
    <p:sldId id="430" r:id="rId14"/>
    <p:sldId id="431" r:id="rId15"/>
    <p:sldId id="433" r:id="rId16"/>
    <p:sldId id="432" r:id="rId17"/>
    <p:sldId id="319" r:id="rId18"/>
    <p:sldId id="478" r:id="rId19"/>
    <p:sldId id="417" r:id="rId20"/>
    <p:sldId id="418" r:id="rId21"/>
    <p:sldId id="424" r:id="rId22"/>
    <p:sldId id="502" r:id="rId23"/>
    <p:sldId id="347" r:id="rId24"/>
    <p:sldId id="481" r:id="rId25"/>
    <p:sldId id="413" r:id="rId26"/>
    <p:sldId id="529" r:id="rId27"/>
    <p:sldId id="530" r:id="rId28"/>
    <p:sldId id="531" r:id="rId29"/>
    <p:sldId id="534" r:id="rId30"/>
    <p:sldId id="532" r:id="rId31"/>
    <p:sldId id="476" r:id="rId32"/>
    <p:sldId id="511" r:id="rId33"/>
    <p:sldId id="512" r:id="rId34"/>
    <p:sldId id="513" r:id="rId35"/>
    <p:sldId id="533" r:id="rId36"/>
    <p:sldId id="514" r:id="rId37"/>
    <p:sldId id="515" r:id="rId38"/>
    <p:sldId id="516" r:id="rId39"/>
    <p:sldId id="517" r:id="rId40"/>
    <p:sldId id="518" r:id="rId41"/>
    <p:sldId id="519" r:id="rId42"/>
    <p:sldId id="520" r:id="rId43"/>
    <p:sldId id="525" r:id="rId44"/>
    <p:sldId id="522" r:id="rId45"/>
    <p:sldId id="523" r:id="rId46"/>
    <p:sldId id="524" r:id="rId47"/>
    <p:sldId id="526" r:id="rId48"/>
    <p:sldId id="535" r:id="rId49"/>
    <p:sldId id="503" r:id="rId50"/>
    <p:sldId id="504" r:id="rId51"/>
    <p:sldId id="484" r:id="rId52"/>
    <p:sldId id="489" r:id="rId53"/>
    <p:sldId id="414" r:id="rId54"/>
    <p:sldId id="488" r:id="rId55"/>
    <p:sldId id="416" r:id="rId56"/>
    <p:sldId id="387" r:id="rId57"/>
    <p:sldId id="388" r:id="rId58"/>
    <p:sldId id="466" r:id="rId59"/>
    <p:sldId id="437" r:id="rId60"/>
    <p:sldId id="438" r:id="rId61"/>
    <p:sldId id="439" r:id="rId62"/>
    <p:sldId id="471" r:id="rId63"/>
    <p:sldId id="492" r:id="rId64"/>
    <p:sldId id="491" r:id="rId65"/>
    <p:sldId id="493" r:id="rId66"/>
    <p:sldId id="443" r:id="rId67"/>
    <p:sldId id="458" r:id="rId68"/>
    <p:sldId id="459" r:id="rId69"/>
    <p:sldId id="460" r:id="rId70"/>
    <p:sldId id="461" r:id="rId71"/>
    <p:sldId id="462" r:id="rId72"/>
    <p:sldId id="444" r:id="rId73"/>
    <p:sldId id="445" r:id="rId74"/>
    <p:sldId id="494" r:id="rId75"/>
    <p:sldId id="446" r:id="rId76"/>
    <p:sldId id="495" r:id="rId77"/>
    <p:sldId id="447" r:id="rId78"/>
    <p:sldId id="496" r:id="rId79"/>
    <p:sldId id="448" r:id="rId80"/>
    <p:sldId id="449" r:id="rId81"/>
    <p:sldId id="450" r:id="rId82"/>
    <p:sldId id="497" r:id="rId83"/>
    <p:sldId id="451" r:id="rId84"/>
    <p:sldId id="452" r:id="rId85"/>
    <p:sldId id="498" r:id="rId86"/>
    <p:sldId id="453" r:id="rId87"/>
    <p:sldId id="454" r:id="rId88"/>
    <p:sldId id="455" r:id="rId89"/>
    <p:sldId id="456" r:id="rId90"/>
    <p:sldId id="468" r:id="rId91"/>
    <p:sldId id="467" r:id="rId92"/>
    <p:sldId id="506" r:id="rId93"/>
    <p:sldId id="507" r:id="rId94"/>
    <p:sldId id="501" r:id="rId95"/>
    <p:sldId id="499" r:id="rId96"/>
    <p:sldId id="500" r:id="rId9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FFF1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1740" autoAdjust="0"/>
  </p:normalViewPr>
  <p:slideViewPr>
    <p:cSldViewPr>
      <p:cViewPr varScale="1">
        <p:scale>
          <a:sx n="38" d="100"/>
          <a:sy n="38" d="100"/>
        </p:scale>
        <p:origin x="-1984" y="-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01" Type="http://schemas.openxmlformats.org/officeDocument/2006/relationships/viewProps" Target="viewProps.xml"/><Relationship Id="rId102" Type="http://schemas.openxmlformats.org/officeDocument/2006/relationships/theme" Target="theme/theme1.xml"/><Relationship Id="rId10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90" Type="http://schemas.openxmlformats.org/officeDocument/2006/relationships/slide" Target="slides/slide89.xml"/><Relationship Id="rId91" Type="http://schemas.openxmlformats.org/officeDocument/2006/relationships/slide" Target="slides/slide90.xml"/><Relationship Id="rId92" Type="http://schemas.openxmlformats.org/officeDocument/2006/relationships/slide" Target="slides/slide91.xml"/><Relationship Id="rId93" Type="http://schemas.openxmlformats.org/officeDocument/2006/relationships/slide" Target="slides/slide92.xml"/><Relationship Id="rId94" Type="http://schemas.openxmlformats.org/officeDocument/2006/relationships/slide" Target="slides/slide93.xml"/><Relationship Id="rId95" Type="http://schemas.openxmlformats.org/officeDocument/2006/relationships/slide" Target="slides/slide94.xml"/><Relationship Id="rId96" Type="http://schemas.openxmlformats.org/officeDocument/2006/relationships/slide" Target="slides/slide95.xml"/><Relationship Id="rId97" Type="http://schemas.openxmlformats.org/officeDocument/2006/relationships/slide" Target="slides/slide96.xml"/><Relationship Id="rId98" Type="http://schemas.openxmlformats.org/officeDocument/2006/relationships/notesMaster" Target="notesMasters/notesMaster1.xml"/><Relationship Id="rId99" Type="http://schemas.openxmlformats.org/officeDocument/2006/relationships/printerSettings" Target="printerSettings/printerSettings1.bin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100" Type="http://schemas.openxmlformats.org/officeDocument/2006/relationships/presProps" Target="presProps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mvaughan:Documents:1980-2013NEscoreslinearregressionType1_fixed.xlsx" TargetMode="Externa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mvaughan:Documents:thebook.xlsx" TargetMode="External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mvaughan:Documents:thebook.xlsx" TargetMode="External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mvaughan:Documents:thebook.xlsx" TargetMode="External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mvaughan:Documents:thebook.xlsx" TargetMode="External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mvaughan:Documents:thebook.xlsx" TargetMode="External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mvaughan:Documents:thebook.xlsx" TargetMode="External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mvaughan:Documents:thebook.xlsx" TargetMode="External"/></Relationships>
</file>

<file path=ppt/charts/_rels/chart17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4.xml"/><Relationship Id="rId2" Type="http://schemas.openxmlformats.org/officeDocument/2006/relationships/oleObject" Target="Macintosh%20HD:Users:mvaughan:Documents:thebook.xlsx" TargetMode="External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mvaughan:Documents:thebook.xlsx" TargetMode="External"/></Relationships>
</file>

<file path=ppt/charts/_rels/chart19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mvaughan:Documents:thebook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mvaughan:Documents:1980-2013NEscoreslinearregressionType1_fixed.xlsx" TargetMode="External"/></Relationships>
</file>

<file path=ppt/charts/_rels/chart20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mvaughan:Documents:thebook.xlsx" TargetMode="External"/></Relationships>
</file>

<file path=ppt/charts/_rels/chart21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mvaughan:Documents:thebook.xlsx" TargetMode="External"/></Relationships>
</file>

<file path=ppt/charts/_rels/chart22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5.xml"/><Relationship Id="rId2" Type="http://schemas.openxmlformats.org/officeDocument/2006/relationships/oleObject" Target="Macintosh%20HD:Users:mvaughan:Documents:thebook.xlsx" TargetMode="External"/></Relationships>
</file>

<file path=ppt/charts/_rels/chart23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6.xml"/><Relationship Id="rId2" Type="http://schemas.openxmlformats.org/officeDocument/2006/relationships/oleObject" Target="Macintosh%20HD:Users:mvaughan:Documents:thebook.xlsx" TargetMode="External"/></Relationships>
</file>

<file path=ppt/charts/_rels/chart24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mvaughan:Documents:1980-2013NEscoreslinearregressionType1_fixed.xlsx" TargetMode="External"/></Relationships>
</file>

<file path=ppt/charts/_rels/chart25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mvaughan:Documents:1980-2013NEscoresannualworkingcopyType1.xlsx" TargetMode="External"/></Relationships>
</file>

<file path=ppt/charts/_rels/chart26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mvaughan:Documents:1980-2013NEscoreslinearregressionType1_fixed.xlsx" TargetMode="External"/></Relationships>
</file>

<file path=ppt/charts/_rels/chart27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7.xml"/><Relationship Id="rId2" Type="http://schemas.openxmlformats.org/officeDocument/2006/relationships/oleObject" Target="Macintosh%20HD:Users:mvaughan:Desktop:ATM_401:fun%20plots.xlsx" TargetMode="External"/></Relationships>
</file>

<file path=ppt/charts/_rels/chart28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mvaughan:Documents:Updated_Type%201%201999-2012.xlsx" TargetMode="External"/><Relationship Id="rId2" Type="http://schemas.openxmlformats.org/officeDocument/2006/relationships/chartUserShapes" Target="../drawings/drawing4.xml"/></Relationships>
</file>

<file path=ppt/charts/_rels/chart29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mvaughan:Documents:Updated_Type%201%201999-2012.xlsx" TargetMode="External"/><Relationship Id="rId2" Type="http://schemas.openxmlformats.org/officeDocument/2006/relationships/chartUserShapes" Target="../drawings/drawing5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.xml"/><Relationship Id="rId2" Type="http://schemas.openxmlformats.org/officeDocument/2006/relationships/oleObject" Target="Macintosh%20HD:Users:mvaughan:Documents:1980-2013NEscoreslinearregressionType1_fixed.xlsx" TargetMode="External"/><Relationship Id="rId3" Type="http://schemas.openxmlformats.org/officeDocument/2006/relationships/chartUserShapes" Target="../drawings/drawing1.xml"/></Relationships>
</file>

<file path=ppt/charts/_rels/chart30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mvaughan:Documents:Updated_Type%201%201999-2012.xlsx" TargetMode="External"/><Relationship Id="rId2" Type="http://schemas.openxmlformats.org/officeDocument/2006/relationships/chartUserShapes" Target="../drawings/drawing6.xml"/></Relationships>
</file>

<file path=ppt/charts/_rels/chart31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mvaughan:Documents:Updated_Type%201%201999-2012.xlsx" TargetMode="External"/><Relationship Id="rId2" Type="http://schemas.openxmlformats.org/officeDocument/2006/relationships/chartUserShapes" Target="../drawings/drawing7.xml"/></Relationships>
</file>

<file path=ppt/charts/_rels/chart32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mvaughan:Documents:Updated_Type%201%201999-2012.xlsx" TargetMode="External"/></Relationships>
</file>

<file path=ppt/charts/_rels/chart33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8.xml"/><Relationship Id="rId2" Type="http://schemas.openxmlformats.org/officeDocument/2006/relationships/oleObject" Target="Macintosh%20HD:Users:mvaughan:Desktop:ATM_401:fun%20plots.xlsx" TargetMode="External"/></Relationships>
</file>

<file path=ppt/charts/_rels/chart34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mvaughan:Documents:1980-2013NEscoreslinearregressionType1_fixed.xlsx" TargetMode="External"/></Relationships>
</file>

<file path=ppt/charts/_rels/chart35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mvaughan:Documents:1980-2013NEscoreslinearregressionType1_fixed.xlsx" TargetMode="External"/></Relationships>
</file>

<file path=ppt/charts/_rels/chart36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mvaughan:Documents:1980-2013NEscoresannualworkingcopyType1.xlsx" TargetMode="External"/></Relationships>
</file>

<file path=ppt/charts/_rels/chart37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mvaughan:Documents:1980-2013NEscoreslinearregressionType1_fixed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2.xml"/><Relationship Id="rId2" Type="http://schemas.openxmlformats.org/officeDocument/2006/relationships/oleObject" Target="Macintosh%20HD:Users:mvaughan:Documents:1980-2013NEscoreslinearregressionType1_fixed.xlsx" TargetMode="External"/><Relationship Id="rId3" Type="http://schemas.openxmlformats.org/officeDocument/2006/relationships/chartUserShapes" Target="../drawings/drawing2.xm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mvaughan:Documents:1980-2013NEscoreslinearregressionType1_fixed%20(version%201).xlsx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mvaughan:Documents:thebook.xlsx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mvaughan:Documents:1980-2013NEscoreslinearregressionType1_fixed.xlsx" TargetMode="Externa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mvaughan:Documents:thebook.xlsx" TargetMode="Externa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3.xml"/><Relationship Id="rId2" Type="http://schemas.openxmlformats.org/officeDocument/2006/relationships/oleObject" Target="Macintosh%20HD:Users:mvaughan:Documents:thebook.xlsx" TargetMode="External"/><Relationship Id="rId3" Type="http://schemas.openxmlformats.org/officeDocument/2006/relationships/chartUserShapes" Target="../drawings/drawing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sz="2000" b="1" i="0" baseline="0" dirty="0" smtClean="0">
                <a:solidFill>
                  <a:schemeClr val="tx1"/>
                </a:solidFill>
                <a:effectLst/>
              </a:rPr>
              <a:t>Severe Impact Area per Slight Risk Event</a:t>
            </a:r>
            <a:endParaRPr lang="en-US" sz="2000" dirty="0">
              <a:solidFill>
                <a:schemeClr val="tx1"/>
              </a:solidFill>
              <a:effectLst/>
            </a:endParaRPr>
          </a:p>
        </c:rich>
      </c:tx>
      <c:layout/>
      <c:overlay val="0"/>
    </c:title>
    <c:autoTitleDeleted val="0"/>
    <c:plotArea>
      <c:layout/>
      <c:lineChart>
        <c:grouping val="standard"/>
        <c:varyColors val="0"/>
        <c:ser>
          <c:idx val="0"/>
          <c:order val="0"/>
          <c:tx>
            <c:v>Area affected per SLIGHT Risk Event</c:v>
          </c:tx>
          <c:trendline>
            <c:trendlineType val="linear"/>
            <c:dispRSqr val="0"/>
            <c:dispEq val="0"/>
          </c:trendline>
          <c:errBars>
            <c:errDir val="y"/>
            <c:errBarType val="both"/>
            <c:errValType val="cust"/>
            <c:noEndCap val="0"/>
            <c:plus>
              <c:numRef>
                <c:f>Sheet2!$S$2:$S$35</c:f>
                <c:numCache>
                  <c:formatCode>General</c:formatCode>
                  <c:ptCount val="34"/>
                  <c:pt idx="0">
                    <c:v>18.5</c:v>
                  </c:pt>
                  <c:pt idx="1">
                    <c:v>17.0</c:v>
                  </c:pt>
                  <c:pt idx="2">
                    <c:v>11.0</c:v>
                  </c:pt>
                  <c:pt idx="3">
                    <c:v>27.5</c:v>
                  </c:pt>
                  <c:pt idx="4">
                    <c:v>16.0</c:v>
                  </c:pt>
                  <c:pt idx="5">
                    <c:v>19.25</c:v>
                  </c:pt>
                  <c:pt idx="6">
                    <c:v>22.0</c:v>
                  </c:pt>
                  <c:pt idx="7">
                    <c:v>27.0</c:v>
                  </c:pt>
                  <c:pt idx="8">
                    <c:v>45.5</c:v>
                  </c:pt>
                  <c:pt idx="9">
                    <c:v>16.0</c:v>
                  </c:pt>
                  <c:pt idx="10">
                    <c:v>49.0</c:v>
                  </c:pt>
                  <c:pt idx="11">
                    <c:v>29.5</c:v>
                  </c:pt>
                  <c:pt idx="12">
                    <c:v>31.0</c:v>
                  </c:pt>
                  <c:pt idx="13">
                    <c:v>43.0</c:v>
                  </c:pt>
                  <c:pt idx="14">
                    <c:v>28.0</c:v>
                  </c:pt>
                  <c:pt idx="15">
                    <c:v>26.0</c:v>
                  </c:pt>
                  <c:pt idx="16">
                    <c:v>25.5</c:v>
                  </c:pt>
                  <c:pt idx="17">
                    <c:v>45.0</c:v>
                  </c:pt>
                  <c:pt idx="18">
                    <c:v>60.25</c:v>
                  </c:pt>
                  <c:pt idx="19">
                    <c:v>40.25</c:v>
                  </c:pt>
                  <c:pt idx="20">
                    <c:v>36.25</c:v>
                  </c:pt>
                  <c:pt idx="21">
                    <c:v>49.0</c:v>
                  </c:pt>
                  <c:pt idx="22">
                    <c:v>32.5</c:v>
                  </c:pt>
                  <c:pt idx="23">
                    <c:v>23.25</c:v>
                  </c:pt>
                  <c:pt idx="24">
                    <c:v>46.5</c:v>
                  </c:pt>
                  <c:pt idx="25">
                    <c:v>38.75</c:v>
                  </c:pt>
                  <c:pt idx="26">
                    <c:v>55.5</c:v>
                  </c:pt>
                  <c:pt idx="27">
                    <c:v>57.0</c:v>
                  </c:pt>
                  <c:pt idx="28">
                    <c:v>52.5</c:v>
                  </c:pt>
                  <c:pt idx="29">
                    <c:v>49.0</c:v>
                  </c:pt>
                  <c:pt idx="30">
                    <c:v>30.5</c:v>
                  </c:pt>
                  <c:pt idx="31">
                    <c:v>34.0</c:v>
                  </c:pt>
                  <c:pt idx="32">
                    <c:v>57.5</c:v>
                  </c:pt>
                  <c:pt idx="33">
                    <c:v>78.5</c:v>
                  </c:pt>
                </c:numCache>
              </c:numRef>
            </c:plus>
            <c:minus>
              <c:numRef>
                <c:f>Sheet2!$R$2:$R$35</c:f>
                <c:numCache>
                  <c:formatCode>General</c:formatCode>
                  <c:ptCount val="34"/>
                  <c:pt idx="0">
                    <c:v>11.0</c:v>
                  </c:pt>
                  <c:pt idx="1">
                    <c:v>3.25</c:v>
                  </c:pt>
                  <c:pt idx="2">
                    <c:v>10.0</c:v>
                  </c:pt>
                  <c:pt idx="3">
                    <c:v>19.0</c:v>
                  </c:pt>
                  <c:pt idx="4">
                    <c:v>4.5</c:v>
                  </c:pt>
                  <c:pt idx="5">
                    <c:v>12.0</c:v>
                  </c:pt>
                  <c:pt idx="6">
                    <c:v>9.0</c:v>
                  </c:pt>
                  <c:pt idx="7">
                    <c:v>2.5</c:v>
                  </c:pt>
                  <c:pt idx="8">
                    <c:v>12.5</c:v>
                  </c:pt>
                  <c:pt idx="9">
                    <c:v>5.0</c:v>
                  </c:pt>
                  <c:pt idx="10">
                    <c:v>28.0</c:v>
                  </c:pt>
                  <c:pt idx="11">
                    <c:v>17.0</c:v>
                  </c:pt>
                  <c:pt idx="12">
                    <c:v>11.0</c:v>
                  </c:pt>
                  <c:pt idx="13">
                    <c:v>16.0</c:v>
                  </c:pt>
                  <c:pt idx="14">
                    <c:v>34.0</c:v>
                  </c:pt>
                  <c:pt idx="15">
                    <c:v>21.5</c:v>
                  </c:pt>
                  <c:pt idx="16">
                    <c:v>17.5</c:v>
                  </c:pt>
                  <c:pt idx="17">
                    <c:v>18.0</c:v>
                  </c:pt>
                  <c:pt idx="18">
                    <c:v>23.0</c:v>
                  </c:pt>
                  <c:pt idx="19">
                    <c:v>28.0</c:v>
                  </c:pt>
                  <c:pt idx="20">
                    <c:v>18.75</c:v>
                  </c:pt>
                  <c:pt idx="21">
                    <c:v>18.0</c:v>
                  </c:pt>
                  <c:pt idx="22">
                    <c:v>20.5</c:v>
                  </c:pt>
                  <c:pt idx="23">
                    <c:v>22.5</c:v>
                  </c:pt>
                  <c:pt idx="24">
                    <c:v>24.0</c:v>
                  </c:pt>
                  <c:pt idx="25">
                    <c:v>19.0</c:v>
                  </c:pt>
                  <c:pt idx="26">
                    <c:v>27.5</c:v>
                  </c:pt>
                  <c:pt idx="27">
                    <c:v>40.0</c:v>
                  </c:pt>
                  <c:pt idx="28">
                    <c:v>29.25</c:v>
                  </c:pt>
                  <c:pt idx="29">
                    <c:v>22.25</c:v>
                  </c:pt>
                  <c:pt idx="30">
                    <c:v>24.0</c:v>
                  </c:pt>
                  <c:pt idx="31">
                    <c:v>19.0</c:v>
                  </c:pt>
                  <c:pt idx="32">
                    <c:v>30.0</c:v>
                  </c:pt>
                  <c:pt idx="33">
                    <c:v>39.75</c:v>
                  </c:pt>
                </c:numCache>
              </c:numRef>
            </c:minus>
          </c:errBars>
          <c:cat>
            <c:numRef>
              <c:f>Sheet2!$C$2:$C$35</c:f>
              <c:numCache>
                <c:formatCode>General</c:formatCode>
                <c:ptCount val="34"/>
                <c:pt idx="0">
                  <c:v>1980.0</c:v>
                </c:pt>
                <c:pt idx="1">
                  <c:v>1981.0</c:v>
                </c:pt>
                <c:pt idx="2">
                  <c:v>1982.0</c:v>
                </c:pt>
                <c:pt idx="3">
                  <c:v>1983.0</c:v>
                </c:pt>
                <c:pt idx="4">
                  <c:v>1984.0</c:v>
                </c:pt>
                <c:pt idx="5">
                  <c:v>1985.0</c:v>
                </c:pt>
                <c:pt idx="6">
                  <c:v>1986.0</c:v>
                </c:pt>
                <c:pt idx="7">
                  <c:v>1987.0</c:v>
                </c:pt>
                <c:pt idx="8">
                  <c:v>1988.0</c:v>
                </c:pt>
                <c:pt idx="9">
                  <c:v>1989.0</c:v>
                </c:pt>
                <c:pt idx="10">
                  <c:v>1990.0</c:v>
                </c:pt>
                <c:pt idx="11">
                  <c:v>1991.0</c:v>
                </c:pt>
                <c:pt idx="12">
                  <c:v>1992.0</c:v>
                </c:pt>
                <c:pt idx="13">
                  <c:v>1993.0</c:v>
                </c:pt>
                <c:pt idx="14">
                  <c:v>1994.0</c:v>
                </c:pt>
                <c:pt idx="15">
                  <c:v>1995.0</c:v>
                </c:pt>
                <c:pt idx="16">
                  <c:v>1996.0</c:v>
                </c:pt>
                <c:pt idx="17">
                  <c:v>1997.0</c:v>
                </c:pt>
                <c:pt idx="18">
                  <c:v>1998.0</c:v>
                </c:pt>
                <c:pt idx="19">
                  <c:v>1999.0</c:v>
                </c:pt>
                <c:pt idx="20">
                  <c:v>2000.0</c:v>
                </c:pt>
                <c:pt idx="21">
                  <c:v>2001.0</c:v>
                </c:pt>
                <c:pt idx="22">
                  <c:v>2002.0</c:v>
                </c:pt>
                <c:pt idx="23">
                  <c:v>2003.0</c:v>
                </c:pt>
                <c:pt idx="24">
                  <c:v>2004.0</c:v>
                </c:pt>
                <c:pt idx="25">
                  <c:v>2005.0</c:v>
                </c:pt>
                <c:pt idx="26">
                  <c:v>2006.0</c:v>
                </c:pt>
                <c:pt idx="27">
                  <c:v>2007.0</c:v>
                </c:pt>
                <c:pt idx="28">
                  <c:v>2008.0</c:v>
                </c:pt>
                <c:pt idx="29">
                  <c:v>2009.0</c:v>
                </c:pt>
                <c:pt idx="30">
                  <c:v>2010.0</c:v>
                </c:pt>
                <c:pt idx="31">
                  <c:v>2011.0</c:v>
                </c:pt>
                <c:pt idx="32">
                  <c:v>2012.0</c:v>
                </c:pt>
                <c:pt idx="33">
                  <c:v>2013.0</c:v>
                </c:pt>
              </c:numCache>
            </c:numRef>
          </c:cat>
          <c:val>
            <c:numRef>
              <c:f>Sheet2!$Q$2:$Q$35</c:f>
              <c:numCache>
                <c:formatCode>General</c:formatCode>
                <c:ptCount val="34"/>
                <c:pt idx="0">
                  <c:v>17.5</c:v>
                </c:pt>
                <c:pt idx="1">
                  <c:v>10.5</c:v>
                </c:pt>
                <c:pt idx="2">
                  <c:v>19.0</c:v>
                </c:pt>
                <c:pt idx="3">
                  <c:v>30.5</c:v>
                </c:pt>
                <c:pt idx="4">
                  <c:v>12.0</c:v>
                </c:pt>
                <c:pt idx="5">
                  <c:v>18.0</c:v>
                </c:pt>
                <c:pt idx="6">
                  <c:v>20.0</c:v>
                </c:pt>
                <c:pt idx="7">
                  <c:v>14.0</c:v>
                </c:pt>
                <c:pt idx="8">
                  <c:v>23.0</c:v>
                </c:pt>
                <c:pt idx="9">
                  <c:v>19.0</c:v>
                </c:pt>
                <c:pt idx="10">
                  <c:v>36.0</c:v>
                </c:pt>
                <c:pt idx="11">
                  <c:v>24.0</c:v>
                </c:pt>
                <c:pt idx="12">
                  <c:v>24.0</c:v>
                </c:pt>
                <c:pt idx="13">
                  <c:v>30.0</c:v>
                </c:pt>
                <c:pt idx="14">
                  <c:v>53.0</c:v>
                </c:pt>
                <c:pt idx="15">
                  <c:v>41.5</c:v>
                </c:pt>
                <c:pt idx="16">
                  <c:v>32.5</c:v>
                </c:pt>
                <c:pt idx="17">
                  <c:v>34.0</c:v>
                </c:pt>
                <c:pt idx="18">
                  <c:v>40.0</c:v>
                </c:pt>
                <c:pt idx="19">
                  <c:v>46.0</c:v>
                </c:pt>
                <c:pt idx="20">
                  <c:v>34.5</c:v>
                </c:pt>
                <c:pt idx="21">
                  <c:v>34.0</c:v>
                </c:pt>
                <c:pt idx="22">
                  <c:v>42.0</c:v>
                </c:pt>
                <c:pt idx="23">
                  <c:v>40.0</c:v>
                </c:pt>
                <c:pt idx="24">
                  <c:v>40.0</c:v>
                </c:pt>
                <c:pt idx="25">
                  <c:v>36.0</c:v>
                </c:pt>
                <c:pt idx="26">
                  <c:v>40.0</c:v>
                </c:pt>
                <c:pt idx="27">
                  <c:v>67.0</c:v>
                </c:pt>
                <c:pt idx="28">
                  <c:v>53.5</c:v>
                </c:pt>
                <c:pt idx="29">
                  <c:v>43.0</c:v>
                </c:pt>
                <c:pt idx="30">
                  <c:v>50.5</c:v>
                </c:pt>
                <c:pt idx="31">
                  <c:v>40.0</c:v>
                </c:pt>
                <c:pt idx="32">
                  <c:v>49.0</c:v>
                </c:pt>
                <c:pt idx="33">
                  <c:v>73.0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880926904"/>
        <c:axId val="1880498120"/>
      </c:lineChart>
      <c:catAx>
        <c:axId val="188092690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1880498120"/>
        <c:crosses val="autoZero"/>
        <c:auto val="1"/>
        <c:lblAlgn val="ctr"/>
        <c:lblOffset val="100"/>
        <c:noMultiLvlLbl val="0"/>
      </c:catAx>
      <c:valAx>
        <c:axId val="1880498120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800"/>
                </a:pPr>
                <a:r>
                  <a:rPr lang="en-US" sz="1800" dirty="0" err="1" smtClean="0"/>
                  <a:t>Gridpoints</a:t>
                </a:r>
                <a:r>
                  <a:rPr lang="en-US" sz="1800" dirty="0" smtClean="0"/>
                  <a:t> (Spatial Area)</a:t>
                </a:r>
                <a:r>
                  <a:rPr lang="en-US" sz="1800" baseline="0" dirty="0" smtClean="0"/>
                  <a:t> Affected</a:t>
                </a:r>
                <a:endParaRPr lang="en-US" sz="1800" dirty="0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/>
            </a:pPr>
            <a:endParaRPr lang="en-US"/>
          </a:p>
        </c:txPr>
        <c:crossAx val="1880926904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v>Weak Slight</c:v>
          </c:tx>
          <c:invertIfNegative val="0"/>
          <c:errBars>
            <c:errBarType val="both"/>
            <c:errValType val="cust"/>
            <c:noEndCap val="0"/>
            <c:plus>
              <c:numRef>
                <c:f>Sheet3!$BL$9</c:f>
                <c:numCache>
                  <c:formatCode>General</c:formatCode>
                  <c:ptCount val="1"/>
                  <c:pt idx="0">
                    <c:v>74.6492717901144</c:v>
                  </c:pt>
                </c:numCache>
              </c:numRef>
            </c:plus>
            <c:minus>
              <c:numRef>
                <c:f>Sheet3!$BL$9</c:f>
                <c:numCache>
                  <c:formatCode>General</c:formatCode>
                  <c:ptCount val="1"/>
                  <c:pt idx="0">
                    <c:v>74.6492717901144</c:v>
                  </c:pt>
                </c:numCache>
              </c:numRef>
            </c:minus>
            <c:spPr>
              <a:ln w="19050" cmpd="sng"/>
            </c:spPr>
          </c:errBars>
          <c:cat>
            <c:strRef>
              <c:f>Sheet3!$BL$1</c:f>
              <c:strCache>
                <c:ptCount val="1"/>
                <c:pt idx="0">
                  <c:v>WS</c:v>
                </c:pt>
              </c:strCache>
            </c:strRef>
          </c:cat>
          <c:val>
            <c:numRef>
              <c:f>Sheet3!$BL$8</c:f>
              <c:numCache>
                <c:formatCode>General</c:formatCode>
                <c:ptCount val="1"/>
                <c:pt idx="0">
                  <c:v>672.9561349693251</c:v>
                </c:pt>
              </c:numCache>
            </c:numRef>
          </c:val>
        </c:ser>
        <c:ser>
          <c:idx val="1"/>
          <c:order val="1"/>
          <c:tx>
            <c:v>Strong Slight</c:v>
          </c:tx>
          <c:invertIfNegative val="0"/>
          <c:errBars>
            <c:errBarType val="both"/>
            <c:errValType val="cust"/>
            <c:noEndCap val="0"/>
            <c:plus>
              <c:numRef>
                <c:f>Sheet3!$BM$9</c:f>
                <c:numCache>
                  <c:formatCode>General</c:formatCode>
                  <c:ptCount val="1"/>
                  <c:pt idx="0">
                    <c:v>81.81673668008955</c:v>
                  </c:pt>
                </c:numCache>
              </c:numRef>
            </c:plus>
            <c:minus>
              <c:numRef>
                <c:f>Sheet3!$BM$9</c:f>
                <c:numCache>
                  <c:formatCode>General</c:formatCode>
                  <c:ptCount val="1"/>
                  <c:pt idx="0">
                    <c:v>81.81673668008955</c:v>
                  </c:pt>
                </c:numCache>
              </c:numRef>
            </c:minus>
            <c:spPr>
              <a:ln w="19050" cmpd="sng"/>
            </c:spPr>
          </c:errBars>
          <c:cat>
            <c:strRef>
              <c:f>Sheet3!$BL$1</c:f>
              <c:strCache>
                <c:ptCount val="1"/>
                <c:pt idx="0">
                  <c:v>WS</c:v>
                </c:pt>
              </c:strCache>
            </c:strRef>
          </c:cat>
          <c:val>
            <c:numRef>
              <c:f>Sheet3!$BM$8</c:f>
              <c:numCache>
                <c:formatCode>General</c:formatCode>
                <c:ptCount val="1"/>
                <c:pt idx="0">
                  <c:v>937.4291411042947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880394584"/>
        <c:axId val="-2033674776"/>
      </c:barChart>
      <c:catAx>
        <c:axId val="1880394584"/>
        <c:scaling>
          <c:orientation val="minMax"/>
        </c:scaling>
        <c:delete val="1"/>
        <c:axPos val="b"/>
        <c:majorTickMark val="out"/>
        <c:minorTickMark val="none"/>
        <c:tickLblPos val="nextTo"/>
        <c:crossAx val="-2033674776"/>
        <c:crosses val="autoZero"/>
        <c:auto val="1"/>
        <c:lblAlgn val="ctr"/>
        <c:lblOffset val="100"/>
        <c:noMultiLvlLbl val="0"/>
      </c:catAx>
      <c:valAx>
        <c:axId val="-2033674776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800"/>
                </a:pPr>
                <a:r>
                  <a:rPr lang="en-US" sz="1800"/>
                  <a:t>MUCAPE (J/kg)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1880394584"/>
        <c:crosses val="autoZero"/>
        <c:crossBetween val="between"/>
      </c:valAx>
    </c:plotArea>
    <c:legend>
      <c:legendPos val="b"/>
      <c:layout/>
      <c:overlay val="0"/>
      <c:txPr>
        <a:bodyPr/>
        <a:lstStyle/>
        <a:p>
          <a:pPr>
            <a:defRPr sz="1600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v>Weak Slight</c:v>
          </c:tx>
          <c:invertIfNegative val="0"/>
          <c:errBars>
            <c:errBarType val="both"/>
            <c:errValType val="cust"/>
            <c:noEndCap val="0"/>
            <c:plus>
              <c:numRef>
                <c:f>Sheet3!$BP$9</c:f>
                <c:numCache>
                  <c:formatCode>General</c:formatCode>
                  <c:ptCount val="1"/>
                  <c:pt idx="0">
                    <c:v>0.100189866087672</c:v>
                  </c:pt>
                </c:numCache>
              </c:numRef>
            </c:plus>
            <c:minus>
              <c:numRef>
                <c:f>Sheet3!$BP$9</c:f>
                <c:numCache>
                  <c:formatCode>General</c:formatCode>
                  <c:ptCount val="1"/>
                  <c:pt idx="0">
                    <c:v>0.100189866087672</c:v>
                  </c:pt>
                </c:numCache>
              </c:numRef>
            </c:minus>
            <c:spPr>
              <a:ln w="19050" cmpd="sng"/>
            </c:spPr>
          </c:errBars>
          <c:cat>
            <c:strRef>
              <c:f>Sheet3!$BL$1</c:f>
              <c:strCache>
                <c:ptCount val="1"/>
                <c:pt idx="0">
                  <c:v>WS</c:v>
                </c:pt>
              </c:strCache>
            </c:strRef>
          </c:cat>
          <c:val>
            <c:numRef>
              <c:f>Sheet3!$BP$8</c:f>
              <c:numCache>
                <c:formatCode>General</c:formatCode>
                <c:ptCount val="1"/>
                <c:pt idx="0">
                  <c:v>5.950000000000001</c:v>
                </c:pt>
              </c:numCache>
            </c:numRef>
          </c:val>
        </c:ser>
        <c:ser>
          <c:idx val="1"/>
          <c:order val="1"/>
          <c:tx>
            <c:v>Strong Slight</c:v>
          </c:tx>
          <c:invertIfNegative val="0"/>
          <c:errBars>
            <c:errBarType val="both"/>
            <c:errValType val="cust"/>
            <c:noEndCap val="0"/>
            <c:plus>
              <c:numRef>
                <c:f>Sheet3!$BQ$9</c:f>
                <c:numCache>
                  <c:formatCode>General</c:formatCode>
                  <c:ptCount val="1"/>
                  <c:pt idx="0">
                    <c:v>0.0987107070323951</c:v>
                  </c:pt>
                </c:numCache>
              </c:numRef>
            </c:plus>
            <c:minus>
              <c:numRef>
                <c:f>Sheet3!$BQ$9</c:f>
                <c:numCache>
                  <c:formatCode>General</c:formatCode>
                  <c:ptCount val="1"/>
                  <c:pt idx="0">
                    <c:v>0.0987107070323951</c:v>
                  </c:pt>
                </c:numCache>
              </c:numRef>
            </c:minus>
            <c:spPr>
              <a:ln w="19050" cmpd="sng"/>
            </c:spPr>
          </c:errBars>
          <c:cat>
            <c:strRef>
              <c:f>Sheet3!$BL$1</c:f>
              <c:strCache>
                <c:ptCount val="1"/>
                <c:pt idx="0">
                  <c:v>WS</c:v>
                </c:pt>
              </c:strCache>
            </c:strRef>
          </c:cat>
          <c:val>
            <c:numRef>
              <c:f>Sheet3!$BQ$8</c:f>
              <c:numCache>
                <c:formatCode>General</c:formatCode>
                <c:ptCount val="1"/>
                <c:pt idx="0">
                  <c:v>6.313496932515344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880384392"/>
        <c:axId val="1880880040"/>
      </c:barChart>
      <c:catAx>
        <c:axId val="1880384392"/>
        <c:scaling>
          <c:orientation val="minMax"/>
        </c:scaling>
        <c:delete val="1"/>
        <c:axPos val="b"/>
        <c:majorTickMark val="out"/>
        <c:minorTickMark val="none"/>
        <c:tickLblPos val="nextTo"/>
        <c:crossAx val="1880880040"/>
        <c:crosses val="autoZero"/>
        <c:auto val="1"/>
        <c:lblAlgn val="ctr"/>
        <c:lblOffset val="100"/>
        <c:noMultiLvlLbl val="0"/>
      </c:catAx>
      <c:valAx>
        <c:axId val="1880880040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800"/>
                </a:pPr>
                <a:r>
                  <a:rPr lang="en-US" sz="1800" dirty="0"/>
                  <a:t>850</a:t>
                </a:r>
                <a:r>
                  <a:rPr lang="en-US" sz="1800" b="1" i="0" u="none" strike="noStrike" baseline="0" dirty="0">
                    <a:effectLst/>
                  </a:rPr>
                  <a:t>–</a:t>
                </a:r>
                <a:r>
                  <a:rPr lang="en-US" sz="1800" b="1" i="0" u="none" strike="noStrike" baseline="0" dirty="0"/>
                  <a:t>500-hPa Lapse Rate</a:t>
                </a:r>
                <a:r>
                  <a:rPr lang="en-US" sz="1800" baseline="0" dirty="0"/>
                  <a:t> </a:t>
                </a:r>
                <a:r>
                  <a:rPr lang="en-US" sz="1800" dirty="0" smtClean="0"/>
                  <a:t>(K/</a:t>
                </a:r>
                <a:r>
                  <a:rPr lang="en-US" sz="1800" dirty="0"/>
                  <a:t>km)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1880384392"/>
        <c:crosses val="autoZero"/>
        <c:crossBetween val="between"/>
      </c:valAx>
    </c:plotArea>
    <c:legend>
      <c:legendPos val="b"/>
      <c:layout/>
      <c:overlay val="0"/>
      <c:txPr>
        <a:bodyPr/>
        <a:lstStyle/>
        <a:p>
          <a:pPr>
            <a:defRPr sz="1600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v>Weak Slight</c:v>
          </c:tx>
          <c:invertIfNegative val="0"/>
          <c:errBars>
            <c:errBarType val="both"/>
            <c:errValType val="cust"/>
            <c:noEndCap val="0"/>
            <c:plus>
              <c:numRef>
                <c:f>Sheet3!$BR$9</c:f>
                <c:numCache>
                  <c:formatCode>General</c:formatCode>
                  <c:ptCount val="1"/>
                  <c:pt idx="0">
                    <c:v>30.94492730772181</c:v>
                  </c:pt>
                </c:numCache>
              </c:numRef>
            </c:plus>
            <c:minus>
              <c:numRef>
                <c:f>Sheet3!$BR$9</c:f>
                <c:numCache>
                  <c:formatCode>General</c:formatCode>
                  <c:ptCount val="1"/>
                  <c:pt idx="0">
                    <c:v>30.94492730772181</c:v>
                  </c:pt>
                </c:numCache>
              </c:numRef>
            </c:minus>
            <c:spPr>
              <a:ln w="19050" cmpd="sng"/>
            </c:spPr>
          </c:errBars>
          <c:cat>
            <c:strRef>
              <c:f>Sheet3!$BL$1</c:f>
              <c:strCache>
                <c:ptCount val="1"/>
                <c:pt idx="0">
                  <c:v>WS</c:v>
                </c:pt>
              </c:strCache>
            </c:strRef>
          </c:cat>
          <c:val>
            <c:numRef>
              <c:f>Sheet3!$BR$8</c:f>
              <c:numCache>
                <c:formatCode>General</c:formatCode>
                <c:ptCount val="1"/>
                <c:pt idx="0">
                  <c:v>612.8435185185182</c:v>
                </c:pt>
              </c:numCache>
            </c:numRef>
          </c:val>
        </c:ser>
        <c:ser>
          <c:idx val="1"/>
          <c:order val="1"/>
          <c:tx>
            <c:v>Strong Slight</c:v>
          </c:tx>
          <c:invertIfNegative val="0"/>
          <c:errBars>
            <c:errBarType val="both"/>
            <c:errValType val="fixedVal"/>
            <c:noEndCap val="0"/>
            <c:val val="31.88"/>
            <c:spPr>
              <a:ln w="19050" cmpd="sng"/>
            </c:spPr>
          </c:errBars>
          <c:cat>
            <c:strRef>
              <c:f>Sheet3!$BL$1</c:f>
              <c:strCache>
                <c:ptCount val="1"/>
                <c:pt idx="0">
                  <c:v>WS</c:v>
                </c:pt>
              </c:strCache>
            </c:strRef>
          </c:cat>
          <c:val>
            <c:numRef>
              <c:f>Sheet3!$BS$8</c:f>
              <c:numCache>
                <c:formatCode>General</c:formatCode>
                <c:ptCount val="1"/>
                <c:pt idx="0">
                  <c:v>729.7393846153854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2037462120"/>
        <c:axId val="-2076968184"/>
      </c:barChart>
      <c:catAx>
        <c:axId val="-2037462120"/>
        <c:scaling>
          <c:orientation val="minMax"/>
        </c:scaling>
        <c:delete val="1"/>
        <c:axPos val="b"/>
        <c:majorTickMark val="out"/>
        <c:minorTickMark val="none"/>
        <c:tickLblPos val="nextTo"/>
        <c:crossAx val="-2076968184"/>
        <c:crosses val="autoZero"/>
        <c:auto val="1"/>
        <c:lblAlgn val="ctr"/>
        <c:lblOffset val="100"/>
        <c:noMultiLvlLbl val="0"/>
      </c:catAx>
      <c:valAx>
        <c:axId val="-2076968184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800"/>
                </a:pPr>
                <a:r>
                  <a:rPr lang="en-US" sz="1800"/>
                  <a:t>DCAPE (J/kg)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-2037462120"/>
        <c:crosses val="autoZero"/>
        <c:crossBetween val="between"/>
      </c:valAx>
    </c:plotArea>
    <c:legend>
      <c:legendPos val="b"/>
      <c:layout/>
      <c:overlay val="0"/>
      <c:txPr>
        <a:bodyPr/>
        <a:lstStyle/>
        <a:p>
          <a:pPr>
            <a:defRPr sz="1600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v>Weak Slight</c:v>
          </c:tx>
          <c:invertIfNegative val="0"/>
          <c:errBars>
            <c:errBarType val="both"/>
            <c:errValType val="fixedVal"/>
            <c:noEndCap val="0"/>
            <c:val val="1.466"/>
            <c:spPr>
              <a:ln w="19050" cmpd="sng"/>
            </c:spPr>
          </c:errBars>
          <c:cat>
            <c:strRef>
              <c:f>Sheet3!$BL$1</c:f>
              <c:strCache>
                <c:ptCount val="1"/>
                <c:pt idx="0">
                  <c:v>WS</c:v>
                </c:pt>
              </c:strCache>
            </c:strRef>
          </c:cat>
          <c:val>
            <c:numRef>
              <c:f>Sheet3!$BT$8</c:f>
              <c:numCache>
                <c:formatCode>General</c:formatCode>
                <c:ptCount val="1"/>
                <c:pt idx="0">
                  <c:v>75.47331288343557</c:v>
                </c:pt>
              </c:numCache>
            </c:numRef>
          </c:val>
        </c:ser>
        <c:ser>
          <c:idx val="1"/>
          <c:order val="1"/>
          <c:tx>
            <c:v>Strong Slight</c:v>
          </c:tx>
          <c:invertIfNegative val="0"/>
          <c:errBars>
            <c:errBarType val="both"/>
            <c:errValType val="fixedVal"/>
            <c:noEndCap val="0"/>
            <c:val val="1.488"/>
            <c:spPr>
              <a:ln w="19050" cmpd="sng"/>
            </c:spPr>
          </c:errBars>
          <c:cat>
            <c:strRef>
              <c:f>Sheet3!$BL$1</c:f>
              <c:strCache>
                <c:ptCount val="1"/>
                <c:pt idx="0">
                  <c:v>WS</c:v>
                </c:pt>
              </c:strCache>
            </c:strRef>
          </c:cat>
          <c:val>
            <c:numRef>
              <c:f>Sheet3!$BU$8</c:f>
              <c:numCache>
                <c:formatCode>General</c:formatCode>
                <c:ptCount val="1"/>
                <c:pt idx="0">
                  <c:v>71.61840490797553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2081094568"/>
        <c:axId val="1883336552"/>
      </c:barChart>
      <c:catAx>
        <c:axId val="-2081094568"/>
        <c:scaling>
          <c:orientation val="minMax"/>
        </c:scaling>
        <c:delete val="1"/>
        <c:axPos val="b"/>
        <c:majorTickMark val="out"/>
        <c:minorTickMark val="none"/>
        <c:tickLblPos val="nextTo"/>
        <c:crossAx val="1883336552"/>
        <c:crosses val="autoZero"/>
        <c:auto val="1"/>
        <c:lblAlgn val="ctr"/>
        <c:lblOffset val="100"/>
        <c:noMultiLvlLbl val="0"/>
      </c:catAx>
      <c:valAx>
        <c:axId val="1883336552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800"/>
                </a:pPr>
                <a:r>
                  <a:rPr lang="en-US" sz="1800" dirty="0" smtClean="0"/>
                  <a:t>Lowest 150-hPa Mean </a:t>
                </a:r>
                <a:r>
                  <a:rPr lang="en-US" sz="1800" baseline="0" dirty="0" smtClean="0"/>
                  <a:t>RH </a:t>
                </a:r>
                <a:r>
                  <a:rPr lang="en-US" sz="1800" baseline="0" dirty="0"/>
                  <a:t>(%) </a:t>
                </a:r>
                <a:endParaRPr lang="en-US" sz="1800" dirty="0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-2081094568"/>
        <c:crosses val="autoZero"/>
        <c:crossBetween val="between"/>
      </c:valAx>
    </c:plotArea>
    <c:legend>
      <c:legendPos val="b"/>
      <c:layout/>
      <c:overlay val="0"/>
      <c:txPr>
        <a:bodyPr/>
        <a:lstStyle/>
        <a:p>
          <a:pPr>
            <a:defRPr sz="1600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sz="1600"/>
                      <a:t>N=17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sz="1600"/>
                      <a:t>N=95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sz="1600"/>
                      <a:t>N=449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en-US" sz="1600"/>
                      <a:t>N=237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/>
              <c:tx>
                <c:rich>
                  <a:bodyPr/>
                  <a:lstStyle/>
                  <a:p>
                    <a:r>
                      <a:rPr lang="en-US" sz="1600"/>
                      <a:t>N=17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60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'high-impact'!$O$3:$O$7</c:f>
              <c:strCache>
                <c:ptCount val="5"/>
                <c:pt idx="0">
                  <c:v>N</c:v>
                </c:pt>
                <c:pt idx="1">
                  <c:v>NW</c:v>
                </c:pt>
                <c:pt idx="2">
                  <c:v>W</c:v>
                </c:pt>
                <c:pt idx="3">
                  <c:v>SW</c:v>
                </c:pt>
                <c:pt idx="4">
                  <c:v>S</c:v>
                </c:pt>
              </c:strCache>
            </c:strRef>
          </c:cat>
          <c:val>
            <c:numRef>
              <c:f>'high-impact'!$T$3:$T$7</c:f>
              <c:numCache>
                <c:formatCode>General</c:formatCode>
                <c:ptCount val="5"/>
                <c:pt idx="0">
                  <c:v>0.0206060606060606</c:v>
                </c:pt>
                <c:pt idx="1">
                  <c:v>0.115151515151515</c:v>
                </c:pt>
                <c:pt idx="2">
                  <c:v>0.544242424242424</c:v>
                </c:pt>
                <c:pt idx="3">
                  <c:v>0.287272727272727</c:v>
                </c:pt>
                <c:pt idx="4">
                  <c:v>0.0206060606060606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2089043688"/>
        <c:axId val="1880281400"/>
      </c:barChart>
      <c:catAx>
        <c:axId val="2089043688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1880281400"/>
        <c:crosses val="autoZero"/>
        <c:auto val="1"/>
        <c:lblAlgn val="ctr"/>
        <c:lblOffset val="100"/>
        <c:noMultiLvlLbl val="0"/>
      </c:catAx>
      <c:valAx>
        <c:axId val="1880281400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600"/>
                </a:pPr>
                <a:r>
                  <a:rPr lang="en-US" sz="1600" dirty="0" smtClean="0"/>
                  <a:t>Percentage</a:t>
                </a:r>
                <a:endParaRPr lang="en-US" sz="1600" dirty="0"/>
              </a:p>
            </c:rich>
          </c:tx>
          <c:layout/>
          <c:overlay val="0"/>
        </c:title>
        <c:numFmt formatCode="0%" sourceLinked="0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2089043688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v>NW</c:v>
          </c:tx>
          <c:invertIfNegative val="0"/>
          <c:errBars>
            <c:errBarType val="both"/>
            <c:errValType val="fixedVal"/>
            <c:noEndCap val="0"/>
            <c:val val="0.031"/>
          </c:errBars>
          <c:cat>
            <c:strRef>
              <c:f>Sheet9!$L$5</c:f>
              <c:strCache>
                <c:ptCount val="1"/>
                <c:pt idx="0">
                  <c:v>NW</c:v>
                </c:pt>
              </c:strCache>
            </c:strRef>
          </c:cat>
          <c:val>
            <c:numRef>
              <c:f>Sheet9!$L$6</c:f>
              <c:numCache>
                <c:formatCode>General</c:formatCode>
                <c:ptCount val="1"/>
                <c:pt idx="0">
                  <c:v>0.15938947368421</c:v>
                </c:pt>
              </c:numCache>
            </c:numRef>
          </c:val>
        </c:ser>
        <c:ser>
          <c:idx val="1"/>
          <c:order val="1"/>
          <c:tx>
            <c:v>SW</c:v>
          </c:tx>
          <c:invertIfNegative val="0"/>
          <c:errBars>
            <c:errBarType val="both"/>
            <c:errValType val="fixedVal"/>
            <c:noEndCap val="0"/>
            <c:val val="0.021"/>
          </c:errBars>
          <c:val>
            <c:numRef>
              <c:f>Sheet9!$M$6</c:f>
              <c:numCache>
                <c:formatCode>General</c:formatCode>
                <c:ptCount val="1"/>
                <c:pt idx="0">
                  <c:v>0.185430379746835</c:v>
                </c:pt>
              </c:numCache>
            </c:numRef>
          </c:val>
        </c:ser>
        <c:ser>
          <c:idx val="2"/>
          <c:order val="2"/>
          <c:tx>
            <c:v>W</c:v>
          </c:tx>
          <c:invertIfNegative val="0"/>
          <c:errBars>
            <c:errBarType val="both"/>
            <c:errValType val="fixedVal"/>
            <c:noEndCap val="0"/>
            <c:val val="0.015"/>
          </c:errBars>
          <c:val>
            <c:numRef>
              <c:f>Sheet9!$N$6</c:f>
              <c:numCache>
                <c:formatCode>General</c:formatCode>
                <c:ptCount val="1"/>
                <c:pt idx="0">
                  <c:v>0.18741425389755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088948088"/>
        <c:axId val="1880563192"/>
      </c:barChart>
      <c:catAx>
        <c:axId val="2088948088"/>
        <c:scaling>
          <c:orientation val="minMax"/>
        </c:scaling>
        <c:delete val="1"/>
        <c:axPos val="b"/>
        <c:majorTickMark val="out"/>
        <c:minorTickMark val="none"/>
        <c:tickLblPos val="nextTo"/>
        <c:crossAx val="1880563192"/>
        <c:crosses val="autoZero"/>
        <c:auto val="1"/>
        <c:lblAlgn val="ctr"/>
        <c:lblOffset val="100"/>
        <c:noMultiLvlLbl val="0"/>
      </c:catAx>
      <c:valAx>
        <c:axId val="1880563192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800"/>
                </a:pPr>
                <a:r>
                  <a:rPr lang="en-US" sz="1800"/>
                  <a:t>Threat Scores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2088948088"/>
        <c:crosses val="autoZero"/>
        <c:crossBetween val="between"/>
      </c:valAx>
    </c:plotArea>
    <c:legend>
      <c:legendPos val="b"/>
      <c:layout/>
      <c:overlay val="0"/>
      <c:txPr>
        <a:bodyPr/>
        <a:lstStyle/>
        <a:p>
          <a:pPr>
            <a:defRPr sz="1600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v>Weak Slight</c:v>
          </c:tx>
          <c:invertIfNegative val="0"/>
          <c:cat>
            <c:strRef>
              <c:f>SS_warm!$O$3:$O$7</c:f>
              <c:strCache>
                <c:ptCount val="5"/>
                <c:pt idx="0">
                  <c:v>N</c:v>
                </c:pt>
                <c:pt idx="1">
                  <c:v>NW</c:v>
                </c:pt>
                <c:pt idx="2">
                  <c:v>W</c:v>
                </c:pt>
                <c:pt idx="3">
                  <c:v>SW</c:v>
                </c:pt>
                <c:pt idx="4">
                  <c:v>S</c:v>
                </c:pt>
              </c:strCache>
            </c:strRef>
          </c:cat>
          <c:val>
            <c:numRef>
              <c:f>WS_warm!$P$3:$P$7</c:f>
              <c:numCache>
                <c:formatCode>General</c:formatCode>
                <c:ptCount val="5"/>
                <c:pt idx="0">
                  <c:v>10.0</c:v>
                </c:pt>
                <c:pt idx="1">
                  <c:v>74.0</c:v>
                </c:pt>
                <c:pt idx="2">
                  <c:v>298.0</c:v>
                </c:pt>
                <c:pt idx="3">
                  <c:v>177.0</c:v>
                </c:pt>
                <c:pt idx="4">
                  <c:v>21.0</c:v>
                </c:pt>
              </c:numCache>
            </c:numRef>
          </c:val>
        </c:ser>
        <c:ser>
          <c:idx val="1"/>
          <c:order val="1"/>
          <c:tx>
            <c:v>Strong Slight</c:v>
          </c:tx>
          <c:invertIfNegative val="0"/>
          <c:cat>
            <c:strRef>
              <c:f>SS_warm!$O$3:$O$7</c:f>
              <c:strCache>
                <c:ptCount val="5"/>
                <c:pt idx="0">
                  <c:v>N</c:v>
                </c:pt>
                <c:pt idx="1">
                  <c:v>NW</c:v>
                </c:pt>
                <c:pt idx="2">
                  <c:v>W</c:v>
                </c:pt>
                <c:pt idx="3">
                  <c:v>SW</c:v>
                </c:pt>
                <c:pt idx="4">
                  <c:v>S</c:v>
                </c:pt>
              </c:strCache>
            </c:strRef>
          </c:cat>
          <c:val>
            <c:numRef>
              <c:f>SS_warm!$P$3:$P$7</c:f>
              <c:numCache>
                <c:formatCode>General</c:formatCode>
                <c:ptCount val="5"/>
                <c:pt idx="0">
                  <c:v>9.0</c:v>
                </c:pt>
                <c:pt idx="1">
                  <c:v>65.0</c:v>
                </c:pt>
                <c:pt idx="2">
                  <c:v>343.0</c:v>
                </c:pt>
                <c:pt idx="3">
                  <c:v>155.0</c:v>
                </c:pt>
                <c:pt idx="4">
                  <c:v>7.0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2038206536"/>
        <c:axId val="-2080443416"/>
      </c:barChart>
      <c:catAx>
        <c:axId val="-2038206536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-2080443416"/>
        <c:crosses val="autoZero"/>
        <c:auto val="1"/>
        <c:lblAlgn val="ctr"/>
        <c:lblOffset val="100"/>
        <c:noMultiLvlLbl val="0"/>
      </c:catAx>
      <c:valAx>
        <c:axId val="-2080443416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800"/>
                </a:pPr>
                <a:r>
                  <a:rPr lang="en-US" sz="1800" dirty="0" smtClean="0"/>
                  <a:t>Occurrences</a:t>
                </a:r>
                <a:endParaRPr lang="en-US" sz="1800" dirty="0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-2038206536"/>
        <c:crosses val="autoZero"/>
        <c:crossBetween val="between"/>
      </c:valAx>
    </c:plotArea>
    <c:legend>
      <c:legendPos val="b"/>
      <c:layout/>
      <c:overlay val="0"/>
      <c:txPr>
        <a:bodyPr/>
        <a:lstStyle/>
        <a:p>
          <a:pPr>
            <a:defRPr sz="1600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v>Weak Slight</c:v>
          </c:tx>
          <c:invertIfNegative val="0"/>
          <c:cat>
            <c:strRef>
              <c:f>SS_warm!$O$3:$O$7</c:f>
              <c:strCache>
                <c:ptCount val="5"/>
                <c:pt idx="0">
                  <c:v>N</c:v>
                </c:pt>
                <c:pt idx="1">
                  <c:v>NW</c:v>
                </c:pt>
                <c:pt idx="2">
                  <c:v>W</c:v>
                </c:pt>
                <c:pt idx="3">
                  <c:v>SW</c:v>
                </c:pt>
                <c:pt idx="4">
                  <c:v>S</c:v>
                </c:pt>
              </c:strCache>
            </c:strRef>
          </c:cat>
          <c:val>
            <c:numRef>
              <c:f>WS_warm!$P$3:$P$7</c:f>
              <c:numCache>
                <c:formatCode>General</c:formatCode>
                <c:ptCount val="5"/>
                <c:pt idx="0">
                  <c:v>10.0</c:v>
                </c:pt>
                <c:pt idx="1">
                  <c:v>74.0</c:v>
                </c:pt>
                <c:pt idx="2">
                  <c:v>298.0</c:v>
                </c:pt>
                <c:pt idx="3">
                  <c:v>177.0</c:v>
                </c:pt>
                <c:pt idx="4">
                  <c:v>21.0</c:v>
                </c:pt>
              </c:numCache>
            </c:numRef>
          </c:val>
        </c:ser>
        <c:ser>
          <c:idx val="1"/>
          <c:order val="1"/>
          <c:tx>
            <c:v>Strong Slight</c:v>
          </c:tx>
          <c:invertIfNegative val="0"/>
          <c:cat>
            <c:strRef>
              <c:f>SS_warm!$O$3:$O$7</c:f>
              <c:strCache>
                <c:ptCount val="5"/>
                <c:pt idx="0">
                  <c:v>N</c:v>
                </c:pt>
                <c:pt idx="1">
                  <c:v>NW</c:v>
                </c:pt>
                <c:pt idx="2">
                  <c:v>W</c:v>
                </c:pt>
                <c:pt idx="3">
                  <c:v>SW</c:v>
                </c:pt>
                <c:pt idx="4">
                  <c:v>S</c:v>
                </c:pt>
              </c:strCache>
            </c:strRef>
          </c:cat>
          <c:val>
            <c:numRef>
              <c:f>SS_warm!$P$3:$P$7</c:f>
              <c:numCache>
                <c:formatCode>General</c:formatCode>
                <c:ptCount val="5"/>
                <c:pt idx="0">
                  <c:v>9.0</c:v>
                </c:pt>
                <c:pt idx="1">
                  <c:v>65.0</c:v>
                </c:pt>
                <c:pt idx="2">
                  <c:v>343.0</c:v>
                </c:pt>
                <c:pt idx="3">
                  <c:v>155.0</c:v>
                </c:pt>
                <c:pt idx="4">
                  <c:v>7.0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089231720"/>
        <c:axId val="2088969464"/>
      </c:barChart>
      <c:catAx>
        <c:axId val="2089231720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2088969464"/>
        <c:crosses val="autoZero"/>
        <c:auto val="1"/>
        <c:lblAlgn val="ctr"/>
        <c:lblOffset val="100"/>
        <c:noMultiLvlLbl val="0"/>
      </c:catAx>
      <c:valAx>
        <c:axId val="2088969464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800"/>
                </a:pPr>
                <a:r>
                  <a:rPr lang="en-US" sz="1800" dirty="0" smtClean="0"/>
                  <a:t>Occurrences</a:t>
                </a:r>
                <a:endParaRPr lang="en-US" sz="1800" dirty="0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2089231720"/>
        <c:crosses val="autoZero"/>
        <c:crossBetween val="between"/>
      </c:valAx>
    </c:plotArea>
    <c:legend>
      <c:legendPos val="b"/>
      <c:layout/>
      <c:overlay val="0"/>
      <c:txPr>
        <a:bodyPr/>
        <a:lstStyle/>
        <a:p>
          <a:pPr>
            <a:defRPr sz="1600"/>
          </a:pPr>
          <a:endParaRPr lang="en-US"/>
        </a:p>
      </c:txPr>
    </c:legend>
    <c:plotVisOnly val="1"/>
    <c:dispBlanksAs val="gap"/>
    <c:showDLblsOverMax val="0"/>
  </c:chart>
  <c:externalData r:id="rId2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v>Weak Slight</c:v>
          </c:tx>
          <c:invertIfNegative val="0"/>
          <c:errBars>
            <c:errBarType val="both"/>
            <c:errValType val="fixedVal"/>
            <c:noEndCap val="0"/>
            <c:val val="83.11"/>
            <c:spPr>
              <a:ln w="19050" cmpd="sng"/>
            </c:spPr>
          </c:errBars>
          <c:cat>
            <c:strRef>
              <c:f>Sheet3!$BL$1</c:f>
              <c:strCache>
                <c:ptCount val="1"/>
                <c:pt idx="0">
                  <c:v>WS</c:v>
                </c:pt>
              </c:strCache>
            </c:strRef>
          </c:cat>
          <c:val>
            <c:numRef>
              <c:f>Sheet3!$AZ$8</c:f>
              <c:numCache>
                <c:formatCode>General</c:formatCode>
                <c:ptCount val="1"/>
                <c:pt idx="0">
                  <c:v>566.31676300578</c:v>
                </c:pt>
              </c:numCache>
            </c:numRef>
          </c:val>
        </c:ser>
        <c:ser>
          <c:idx val="1"/>
          <c:order val="1"/>
          <c:tx>
            <c:v>Strong Slight</c:v>
          </c:tx>
          <c:invertIfNegative val="0"/>
          <c:errBars>
            <c:errBarType val="both"/>
            <c:errValType val="fixedVal"/>
            <c:noEndCap val="0"/>
            <c:val val="105.6"/>
            <c:spPr>
              <a:ln w="19050" cmpd="sng"/>
            </c:spPr>
          </c:errBars>
          <c:cat>
            <c:strRef>
              <c:f>Sheet3!$BL$1</c:f>
              <c:strCache>
                <c:ptCount val="1"/>
                <c:pt idx="0">
                  <c:v>WS</c:v>
                </c:pt>
              </c:strCache>
            </c:strRef>
          </c:cat>
          <c:val>
            <c:numRef>
              <c:f>Sheet3!$BA$8</c:f>
              <c:numCache>
                <c:formatCode>General</c:formatCode>
                <c:ptCount val="1"/>
                <c:pt idx="0">
                  <c:v>778.1143790849671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2001934632"/>
        <c:axId val="-1965118456"/>
      </c:barChart>
      <c:catAx>
        <c:axId val="-2001934632"/>
        <c:scaling>
          <c:orientation val="minMax"/>
        </c:scaling>
        <c:delete val="1"/>
        <c:axPos val="b"/>
        <c:majorTickMark val="out"/>
        <c:minorTickMark val="none"/>
        <c:tickLblPos val="nextTo"/>
        <c:crossAx val="-1965118456"/>
        <c:crosses val="autoZero"/>
        <c:auto val="1"/>
        <c:lblAlgn val="ctr"/>
        <c:lblOffset val="100"/>
        <c:noMultiLvlLbl val="0"/>
      </c:catAx>
      <c:valAx>
        <c:axId val="-1965118456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800"/>
                </a:pPr>
                <a:r>
                  <a:rPr lang="en-US" sz="1800"/>
                  <a:t>MUCAPE (J/kg)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-2001934632"/>
        <c:crosses val="autoZero"/>
        <c:crossBetween val="between"/>
      </c:valAx>
    </c:plotArea>
    <c:legend>
      <c:legendPos val="b"/>
      <c:layout/>
      <c:overlay val="0"/>
      <c:txPr>
        <a:bodyPr/>
        <a:lstStyle/>
        <a:p>
          <a:pPr>
            <a:defRPr sz="1600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v>Weak Slight</c:v>
          </c:tx>
          <c:invertIfNegative val="0"/>
          <c:errBars>
            <c:errBarType val="both"/>
            <c:errValType val="fixedVal"/>
            <c:noEndCap val="0"/>
            <c:val val="0.1313"/>
            <c:spPr>
              <a:ln w="19050" cmpd="sng"/>
            </c:spPr>
          </c:errBars>
          <c:cat>
            <c:strRef>
              <c:f>Sheet3!$BL$1</c:f>
              <c:strCache>
                <c:ptCount val="1"/>
                <c:pt idx="0">
                  <c:v>WS</c:v>
                </c:pt>
              </c:strCache>
            </c:strRef>
          </c:cat>
          <c:val>
            <c:numRef>
              <c:f>Sheet3!$BD$8</c:f>
              <c:numCache>
                <c:formatCode>General</c:formatCode>
                <c:ptCount val="1"/>
                <c:pt idx="0">
                  <c:v>5.975144508670522</c:v>
                </c:pt>
              </c:numCache>
            </c:numRef>
          </c:val>
        </c:ser>
        <c:ser>
          <c:idx val="1"/>
          <c:order val="1"/>
          <c:tx>
            <c:v>Strong Slight</c:v>
          </c:tx>
          <c:invertIfNegative val="0"/>
          <c:errBars>
            <c:errBarType val="both"/>
            <c:errValType val="fixedVal"/>
            <c:noEndCap val="0"/>
            <c:val val="0.1243"/>
            <c:spPr>
              <a:ln w="19050" cmpd="sng"/>
            </c:spPr>
          </c:errBars>
          <c:cat>
            <c:strRef>
              <c:f>Sheet3!$BL$1</c:f>
              <c:strCache>
                <c:ptCount val="1"/>
                <c:pt idx="0">
                  <c:v>WS</c:v>
                </c:pt>
              </c:strCache>
            </c:strRef>
          </c:cat>
          <c:val>
            <c:numRef>
              <c:f>Sheet3!$BE$8</c:f>
              <c:numCache>
                <c:formatCode>General</c:formatCode>
                <c:ptCount val="1"/>
                <c:pt idx="0">
                  <c:v>6.270588235294116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2076714456"/>
        <c:axId val="-1998634488"/>
      </c:barChart>
      <c:catAx>
        <c:axId val="-2076714456"/>
        <c:scaling>
          <c:orientation val="minMax"/>
        </c:scaling>
        <c:delete val="1"/>
        <c:axPos val="b"/>
        <c:majorTickMark val="out"/>
        <c:minorTickMark val="none"/>
        <c:tickLblPos val="nextTo"/>
        <c:crossAx val="-1998634488"/>
        <c:crosses val="autoZero"/>
        <c:auto val="1"/>
        <c:lblAlgn val="ctr"/>
        <c:lblOffset val="100"/>
        <c:noMultiLvlLbl val="0"/>
      </c:catAx>
      <c:valAx>
        <c:axId val="-1998634488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800"/>
                </a:pPr>
                <a:r>
                  <a:rPr lang="de-DE" sz="1800" b="1" i="0" baseline="0" dirty="0" smtClean="0">
                    <a:effectLst/>
                  </a:rPr>
                  <a:t>850–500-hPa </a:t>
                </a:r>
                <a:r>
                  <a:rPr lang="de-DE" sz="1800" b="1" i="0" baseline="0" dirty="0" err="1" smtClean="0">
                    <a:effectLst/>
                  </a:rPr>
                  <a:t>Lapse</a:t>
                </a:r>
                <a:r>
                  <a:rPr lang="de-DE" sz="1800" b="1" i="0" baseline="0" dirty="0" smtClean="0">
                    <a:effectLst/>
                  </a:rPr>
                  <a:t> Rate (K/km)</a:t>
                </a:r>
                <a:endParaRPr lang="de-DE" dirty="0">
                  <a:effectLst/>
                </a:endParaRP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-2076714456"/>
        <c:crosses val="autoZero"/>
        <c:crossBetween val="between"/>
      </c:valAx>
    </c:plotArea>
    <c:legend>
      <c:legendPos val="b"/>
      <c:layout/>
      <c:overlay val="0"/>
      <c:txPr>
        <a:bodyPr/>
        <a:lstStyle/>
        <a:p>
          <a:pPr>
            <a:defRPr sz="1600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>
                <a:solidFill>
                  <a:srgbClr val="FF0000"/>
                </a:solidFill>
              </a:defRPr>
            </a:pPr>
            <a:r>
              <a:rPr lang="en-US" sz="2000" dirty="0">
                <a:solidFill>
                  <a:srgbClr val="000000"/>
                </a:solidFill>
              </a:rPr>
              <a:t>Severe </a:t>
            </a:r>
            <a:r>
              <a:rPr lang="en-US" sz="2000" dirty="0" smtClean="0">
                <a:solidFill>
                  <a:srgbClr val="000000"/>
                </a:solidFill>
              </a:rPr>
              <a:t>Impact Area </a:t>
            </a:r>
            <a:r>
              <a:rPr lang="en-US" sz="2000" dirty="0">
                <a:solidFill>
                  <a:srgbClr val="000000"/>
                </a:solidFill>
              </a:rPr>
              <a:t>per </a:t>
            </a:r>
            <a:r>
              <a:rPr lang="en-US" sz="2000" dirty="0" smtClean="0">
                <a:solidFill>
                  <a:srgbClr val="000000"/>
                </a:solidFill>
              </a:rPr>
              <a:t>Slight </a:t>
            </a:r>
            <a:r>
              <a:rPr lang="en-US" sz="2000" dirty="0">
                <a:solidFill>
                  <a:srgbClr val="000000"/>
                </a:solidFill>
              </a:rPr>
              <a:t>Risk Event</a:t>
            </a:r>
          </a:p>
        </c:rich>
      </c:tx>
      <c:layout/>
      <c:overlay val="0"/>
    </c:title>
    <c:autoTitleDeleted val="0"/>
    <c:plotArea>
      <c:layout/>
      <c:lineChart>
        <c:grouping val="standard"/>
        <c:varyColors val="0"/>
        <c:ser>
          <c:idx val="0"/>
          <c:order val="0"/>
          <c:tx>
            <c:v>Area affected per SLIGHT Risk Event</c:v>
          </c:tx>
          <c:spPr>
            <a:ln>
              <a:solidFill>
                <a:srgbClr val="3366FF">
                  <a:alpha val="12000"/>
                </a:srgbClr>
              </a:solidFill>
            </a:ln>
          </c:spPr>
          <c:marker>
            <c:spPr>
              <a:solidFill>
                <a:srgbClr val="3366FF">
                  <a:alpha val="12000"/>
                </a:srgbClr>
              </a:solidFill>
              <a:ln>
                <a:solidFill>
                  <a:srgbClr val="3366FF">
                    <a:alpha val="20000"/>
                  </a:srgbClr>
                </a:solidFill>
              </a:ln>
            </c:spPr>
          </c:marker>
          <c:errBars>
            <c:errDir val="y"/>
            <c:errBarType val="both"/>
            <c:errValType val="cust"/>
            <c:noEndCap val="0"/>
            <c:plus>
              <c:numRef>
                <c:f>Sheet2!$S$2:$S$35</c:f>
                <c:numCache>
                  <c:formatCode>General</c:formatCode>
                  <c:ptCount val="34"/>
                  <c:pt idx="0">
                    <c:v>18.5</c:v>
                  </c:pt>
                  <c:pt idx="1">
                    <c:v>17.0</c:v>
                  </c:pt>
                  <c:pt idx="2">
                    <c:v>11.0</c:v>
                  </c:pt>
                  <c:pt idx="3">
                    <c:v>27.5</c:v>
                  </c:pt>
                  <c:pt idx="4">
                    <c:v>16.0</c:v>
                  </c:pt>
                  <c:pt idx="5">
                    <c:v>19.25</c:v>
                  </c:pt>
                  <c:pt idx="6">
                    <c:v>22.0</c:v>
                  </c:pt>
                  <c:pt idx="7">
                    <c:v>27.0</c:v>
                  </c:pt>
                  <c:pt idx="8">
                    <c:v>45.5</c:v>
                  </c:pt>
                  <c:pt idx="9">
                    <c:v>16.0</c:v>
                  </c:pt>
                  <c:pt idx="10">
                    <c:v>49.0</c:v>
                  </c:pt>
                  <c:pt idx="11">
                    <c:v>29.5</c:v>
                  </c:pt>
                  <c:pt idx="12">
                    <c:v>31.0</c:v>
                  </c:pt>
                  <c:pt idx="13">
                    <c:v>43.0</c:v>
                  </c:pt>
                  <c:pt idx="14">
                    <c:v>28.0</c:v>
                  </c:pt>
                  <c:pt idx="15">
                    <c:v>26.0</c:v>
                  </c:pt>
                  <c:pt idx="16">
                    <c:v>25.5</c:v>
                  </c:pt>
                  <c:pt idx="17">
                    <c:v>45.0</c:v>
                  </c:pt>
                  <c:pt idx="18">
                    <c:v>60.25</c:v>
                  </c:pt>
                  <c:pt idx="19">
                    <c:v>40.25</c:v>
                  </c:pt>
                  <c:pt idx="20">
                    <c:v>36.25</c:v>
                  </c:pt>
                  <c:pt idx="21">
                    <c:v>49.0</c:v>
                  </c:pt>
                  <c:pt idx="22">
                    <c:v>32.5</c:v>
                  </c:pt>
                  <c:pt idx="23">
                    <c:v>23.25</c:v>
                  </c:pt>
                  <c:pt idx="24">
                    <c:v>46.5</c:v>
                  </c:pt>
                  <c:pt idx="25">
                    <c:v>38.75</c:v>
                  </c:pt>
                  <c:pt idx="26">
                    <c:v>55.5</c:v>
                  </c:pt>
                  <c:pt idx="27">
                    <c:v>57.0</c:v>
                  </c:pt>
                  <c:pt idx="28">
                    <c:v>52.5</c:v>
                  </c:pt>
                  <c:pt idx="29">
                    <c:v>49.0</c:v>
                  </c:pt>
                  <c:pt idx="30">
                    <c:v>30.5</c:v>
                  </c:pt>
                  <c:pt idx="31">
                    <c:v>34.0</c:v>
                  </c:pt>
                  <c:pt idx="32">
                    <c:v>57.5</c:v>
                  </c:pt>
                  <c:pt idx="33">
                    <c:v>78.5</c:v>
                  </c:pt>
                </c:numCache>
              </c:numRef>
            </c:plus>
            <c:minus>
              <c:numRef>
                <c:f>Sheet2!$R$2:$R$35</c:f>
                <c:numCache>
                  <c:formatCode>General</c:formatCode>
                  <c:ptCount val="34"/>
                  <c:pt idx="0">
                    <c:v>11.0</c:v>
                  </c:pt>
                  <c:pt idx="1">
                    <c:v>3.25</c:v>
                  </c:pt>
                  <c:pt idx="2">
                    <c:v>10.0</c:v>
                  </c:pt>
                  <c:pt idx="3">
                    <c:v>19.0</c:v>
                  </c:pt>
                  <c:pt idx="4">
                    <c:v>4.5</c:v>
                  </c:pt>
                  <c:pt idx="5">
                    <c:v>12.0</c:v>
                  </c:pt>
                  <c:pt idx="6">
                    <c:v>9.0</c:v>
                  </c:pt>
                  <c:pt idx="7">
                    <c:v>2.5</c:v>
                  </c:pt>
                  <c:pt idx="8">
                    <c:v>12.5</c:v>
                  </c:pt>
                  <c:pt idx="9">
                    <c:v>5.0</c:v>
                  </c:pt>
                  <c:pt idx="10">
                    <c:v>28.0</c:v>
                  </c:pt>
                  <c:pt idx="11">
                    <c:v>17.0</c:v>
                  </c:pt>
                  <c:pt idx="12">
                    <c:v>11.0</c:v>
                  </c:pt>
                  <c:pt idx="13">
                    <c:v>16.0</c:v>
                  </c:pt>
                  <c:pt idx="14">
                    <c:v>34.0</c:v>
                  </c:pt>
                  <c:pt idx="15">
                    <c:v>21.5</c:v>
                  </c:pt>
                  <c:pt idx="16">
                    <c:v>17.5</c:v>
                  </c:pt>
                  <c:pt idx="17">
                    <c:v>18.0</c:v>
                  </c:pt>
                  <c:pt idx="18">
                    <c:v>23.0</c:v>
                  </c:pt>
                  <c:pt idx="19">
                    <c:v>28.0</c:v>
                  </c:pt>
                  <c:pt idx="20">
                    <c:v>18.75</c:v>
                  </c:pt>
                  <c:pt idx="21">
                    <c:v>18.0</c:v>
                  </c:pt>
                  <c:pt idx="22">
                    <c:v>20.5</c:v>
                  </c:pt>
                  <c:pt idx="23">
                    <c:v>22.5</c:v>
                  </c:pt>
                  <c:pt idx="24">
                    <c:v>24.0</c:v>
                  </c:pt>
                  <c:pt idx="25">
                    <c:v>19.0</c:v>
                  </c:pt>
                  <c:pt idx="26">
                    <c:v>27.5</c:v>
                  </c:pt>
                  <c:pt idx="27">
                    <c:v>40.0</c:v>
                  </c:pt>
                  <c:pt idx="28">
                    <c:v>29.25</c:v>
                  </c:pt>
                  <c:pt idx="29">
                    <c:v>22.25</c:v>
                  </c:pt>
                  <c:pt idx="30">
                    <c:v>24.0</c:v>
                  </c:pt>
                  <c:pt idx="31">
                    <c:v>19.0</c:v>
                  </c:pt>
                  <c:pt idx="32">
                    <c:v>30.0</c:v>
                  </c:pt>
                  <c:pt idx="33">
                    <c:v>39.75</c:v>
                  </c:pt>
                </c:numCache>
              </c:numRef>
            </c:minus>
          </c:errBars>
          <c:cat>
            <c:numRef>
              <c:f>Sheet2!$C$2:$C$35</c:f>
              <c:numCache>
                <c:formatCode>General</c:formatCode>
                <c:ptCount val="34"/>
                <c:pt idx="0">
                  <c:v>1980.0</c:v>
                </c:pt>
                <c:pt idx="1">
                  <c:v>1981.0</c:v>
                </c:pt>
                <c:pt idx="2">
                  <c:v>1982.0</c:v>
                </c:pt>
                <c:pt idx="3">
                  <c:v>1983.0</c:v>
                </c:pt>
                <c:pt idx="4">
                  <c:v>1984.0</c:v>
                </c:pt>
                <c:pt idx="5">
                  <c:v>1985.0</c:v>
                </c:pt>
                <c:pt idx="6">
                  <c:v>1986.0</c:v>
                </c:pt>
                <c:pt idx="7">
                  <c:v>1987.0</c:v>
                </c:pt>
                <c:pt idx="8">
                  <c:v>1988.0</c:v>
                </c:pt>
                <c:pt idx="9">
                  <c:v>1989.0</c:v>
                </c:pt>
                <c:pt idx="10">
                  <c:v>1990.0</c:v>
                </c:pt>
                <c:pt idx="11">
                  <c:v>1991.0</c:v>
                </c:pt>
                <c:pt idx="12">
                  <c:v>1992.0</c:v>
                </c:pt>
                <c:pt idx="13">
                  <c:v>1993.0</c:v>
                </c:pt>
                <c:pt idx="14">
                  <c:v>1994.0</c:v>
                </c:pt>
                <c:pt idx="15">
                  <c:v>1995.0</c:v>
                </c:pt>
                <c:pt idx="16">
                  <c:v>1996.0</c:v>
                </c:pt>
                <c:pt idx="17">
                  <c:v>1997.0</c:v>
                </c:pt>
                <c:pt idx="18">
                  <c:v>1998.0</c:v>
                </c:pt>
                <c:pt idx="19">
                  <c:v>1999.0</c:v>
                </c:pt>
                <c:pt idx="20">
                  <c:v>2000.0</c:v>
                </c:pt>
                <c:pt idx="21">
                  <c:v>2001.0</c:v>
                </c:pt>
                <c:pt idx="22">
                  <c:v>2002.0</c:v>
                </c:pt>
                <c:pt idx="23">
                  <c:v>2003.0</c:v>
                </c:pt>
                <c:pt idx="24">
                  <c:v>2004.0</c:v>
                </c:pt>
                <c:pt idx="25">
                  <c:v>2005.0</c:v>
                </c:pt>
                <c:pt idx="26">
                  <c:v>2006.0</c:v>
                </c:pt>
                <c:pt idx="27">
                  <c:v>2007.0</c:v>
                </c:pt>
                <c:pt idx="28">
                  <c:v>2008.0</c:v>
                </c:pt>
                <c:pt idx="29">
                  <c:v>2009.0</c:v>
                </c:pt>
                <c:pt idx="30">
                  <c:v>2010.0</c:v>
                </c:pt>
                <c:pt idx="31">
                  <c:v>2011.0</c:v>
                </c:pt>
                <c:pt idx="32">
                  <c:v>2012.0</c:v>
                </c:pt>
                <c:pt idx="33">
                  <c:v>2013.0</c:v>
                </c:pt>
              </c:numCache>
            </c:numRef>
          </c:cat>
          <c:val>
            <c:numRef>
              <c:f>Sheet2!$Q$2:$Q$35</c:f>
              <c:numCache>
                <c:formatCode>General</c:formatCode>
                <c:ptCount val="34"/>
                <c:pt idx="0">
                  <c:v>17.5</c:v>
                </c:pt>
                <c:pt idx="1">
                  <c:v>10.5</c:v>
                </c:pt>
                <c:pt idx="2">
                  <c:v>19.0</c:v>
                </c:pt>
                <c:pt idx="3">
                  <c:v>30.5</c:v>
                </c:pt>
                <c:pt idx="4">
                  <c:v>12.0</c:v>
                </c:pt>
                <c:pt idx="5">
                  <c:v>18.0</c:v>
                </c:pt>
                <c:pt idx="6">
                  <c:v>20.0</c:v>
                </c:pt>
                <c:pt idx="7">
                  <c:v>14.0</c:v>
                </c:pt>
                <c:pt idx="8">
                  <c:v>23.0</c:v>
                </c:pt>
                <c:pt idx="9">
                  <c:v>19.0</c:v>
                </c:pt>
                <c:pt idx="10">
                  <c:v>36.0</c:v>
                </c:pt>
                <c:pt idx="11">
                  <c:v>24.0</c:v>
                </c:pt>
                <c:pt idx="12">
                  <c:v>24.0</c:v>
                </c:pt>
                <c:pt idx="13">
                  <c:v>30.0</c:v>
                </c:pt>
                <c:pt idx="14">
                  <c:v>53.0</c:v>
                </c:pt>
                <c:pt idx="15">
                  <c:v>41.5</c:v>
                </c:pt>
                <c:pt idx="16">
                  <c:v>32.5</c:v>
                </c:pt>
                <c:pt idx="17">
                  <c:v>34.0</c:v>
                </c:pt>
                <c:pt idx="18">
                  <c:v>40.0</c:v>
                </c:pt>
                <c:pt idx="19">
                  <c:v>46.0</c:v>
                </c:pt>
                <c:pt idx="20">
                  <c:v>34.5</c:v>
                </c:pt>
                <c:pt idx="21">
                  <c:v>34.0</c:v>
                </c:pt>
                <c:pt idx="22">
                  <c:v>42.0</c:v>
                </c:pt>
                <c:pt idx="23">
                  <c:v>40.0</c:v>
                </c:pt>
                <c:pt idx="24">
                  <c:v>40.0</c:v>
                </c:pt>
                <c:pt idx="25">
                  <c:v>36.0</c:v>
                </c:pt>
                <c:pt idx="26">
                  <c:v>40.0</c:v>
                </c:pt>
                <c:pt idx="27">
                  <c:v>67.0</c:v>
                </c:pt>
                <c:pt idx="28">
                  <c:v>53.5</c:v>
                </c:pt>
                <c:pt idx="29">
                  <c:v>43.0</c:v>
                </c:pt>
                <c:pt idx="30">
                  <c:v>50.5</c:v>
                </c:pt>
                <c:pt idx="31">
                  <c:v>40.0</c:v>
                </c:pt>
                <c:pt idx="32">
                  <c:v>49.0</c:v>
                </c:pt>
                <c:pt idx="33">
                  <c:v>73.0</c:v>
                </c:pt>
              </c:numCache>
            </c:numRef>
          </c:val>
          <c:smooth val="0"/>
        </c:ser>
        <c:ser>
          <c:idx val="1"/>
          <c:order val="1"/>
          <c:tx>
            <c:v>55th percentile linear regression</c:v>
          </c:tx>
          <c:spPr>
            <a:ln w="57150" cmpd="sng">
              <a:tailEnd type="none"/>
            </a:ln>
          </c:spPr>
          <c:marker>
            <c:spPr>
              <a:noFill/>
              <a:ln>
                <a:noFill/>
              </a:ln>
            </c:spPr>
          </c:marker>
          <c:cat>
            <c:numRef>
              <c:f>Sheet2!$C$2:$C$35</c:f>
              <c:numCache>
                <c:formatCode>General</c:formatCode>
                <c:ptCount val="34"/>
                <c:pt idx="0">
                  <c:v>1980.0</c:v>
                </c:pt>
                <c:pt idx="1">
                  <c:v>1981.0</c:v>
                </c:pt>
                <c:pt idx="2">
                  <c:v>1982.0</c:v>
                </c:pt>
                <c:pt idx="3">
                  <c:v>1983.0</c:v>
                </c:pt>
                <c:pt idx="4">
                  <c:v>1984.0</c:v>
                </c:pt>
                <c:pt idx="5">
                  <c:v>1985.0</c:v>
                </c:pt>
                <c:pt idx="6">
                  <c:v>1986.0</c:v>
                </c:pt>
                <c:pt idx="7">
                  <c:v>1987.0</c:v>
                </c:pt>
                <c:pt idx="8">
                  <c:v>1988.0</c:v>
                </c:pt>
                <c:pt idx="9">
                  <c:v>1989.0</c:v>
                </c:pt>
                <c:pt idx="10">
                  <c:v>1990.0</c:v>
                </c:pt>
                <c:pt idx="11">
                  <c:v>1991.0</c:v>
                </c:pt>
                <c:pt idx="12">
                  <c:v>1992.0</c:v>
                </c:pt>
                <c:pt idx="13">
                  <c:v>1993.0</c:v>
                </c:pt>
                <c:pt idx="14">
                  <c:v>1994.0</c:v>
                </c:pt>
                <c:pt idx="15">
                  <c:v>1995.0</c:v>
                </c:pt>
                <c:pt idx="16">
                  <c:v>1996.0</c:v>
                </c:pt>
                <c:pt idx="17">
                  <c:v>1997.0</c:v>
                </c:pt>
                <c:pt idx="18">
                  <c:v>1998.0</c:v>
                </c:pt>
                <c:pt idx="19">
                  <c:v>1999.0</c:v>
                </c:pt>
                <c:pt idx="20">
                  <c:v>2000.0</c:v>
                </c:pt>
                <c:pt idx="21">
                  <c:v>2001.0</c:v>
                </c:pt>
                <c:pt idx="22">
                  <c:v>2002.0</c:v>
                </c:pt>
                <c:pt idx="23">
                  <c:v>2003.0</c:v>
                </c:pt>
                <c:pt idx="24">
                  <c:v>2004.0</c:v>
                </c:pt>
                <c:pt idx="25">
                  <c:v>2005.0</c:v>
                </c:pt>
                <c:pt idx="26">
                  <c:v>2006.0</c:v>
                </c:pt>
                <c:pt idx="27">
                  <c:v>2007.0</c:v>
                </c:pt>
                <c:pt idx="28">
                  <c:v>2008.0</c:v>
                </c:pt>
                <c:pt idx="29">
                  <c:v>2009.0</c:v>
                </c:pt>
                <c:pt idx="30">
                  <c:v>2010.0</c:v>
                </c:pt>
                <c:pt idx="31">
                  <c:v>2011.0</c:v>
                </c:pt>
                <c:pt idx="32">
                  <c:v>2012.0</c:v>
                </c:pt>
                <c:pt idx="33">
                  <c:v>2013.0</c:v>
                </c:pt>
              </c:numCache>
            </c:numRef>
          </c:cat>
          <c:val>
            <c:numRef>
              <c:f>Sheet2!$N$2:$N$35</c:f>
              <c:numCache>
                <c:formatCode>General</c:formatCode>
                <c:ptCount val="34"/>
                <c:pt idx="0">
                  <c:v>17.7033</c:v>
                </c:pt>
                <c:pt idx="1">
                  <c:v>19.0597</c:v>
                </c:pt>
                <c:pt idx="2">
                  <c:v>20.4161</c:v>
                </c:pt>
                <c:pt idx="3">
                  <c:v>21.7725</c:v>
                </c:pt>
                <c:pt idx="4">
                  <c:v>23.12890000000001</c:v>
                </c:pt>
                <c:pt idx="5">
                  <c:v>24.48529999999991</c:v>
                </c:pt>
                <c:pt idx="6">
                  <c:v>25.8417</c:v>
                </c:pt>
                <c:pt idx="7">
                  <c:v>27.1981</c:v>
                </c:pt>
                <c:pt idx="8">
                  <c:v>28.5545</c:v>
                </c:pt>
                <c:pt idx="9">
                  <c:v>29.91090000000001</c:v>
                </c:pt>
                <c:pt idx="10">
                  <c:v>31.2673</c:v>
                </c:pt>
                <c:pt idx="11">
                  <c:v>32.6237</c:v>
                </c:pt>
                <c:pt idx="12">
                  <c:v>33.9801</c:v>
                </c:pt>
                <c:pt idx="13">
                  <c:v>35.3365</c:v>
                </c:pt>
                <c:pt idx="14">
                  <c:v>36.6929</c:v>
                </c:pt>
                <c:pt idx="15">
                  <c:v>38.0493</c:v>
                </c:pt>
                <c:pt idx="16">
                  <c:v>39.4057</c:v>
                </c:pt>
                <c:pt idx="17">
                  <c:v>40.7621</c:v>
                </c:pt>
                <c:pt idx="18">
                  <c:v>42.1185</c:v>
                </c:pt>
                <c:pt idx="19">
                  <c:v>43.4749</c:v>
                </c:pt>
                <c:pt idx="20">
                  <c:v>44.8313</c:v>
                </c:pt>
                <c:pt idx="21">
                  <c:v>46.1877</c:v>
                </c:pt>
                <c:pt idx="22">
                  <c:v>47.5441</c:v>
                </c:pt>
                <c:pt idx="23">
                  <c:v>48.9005</c:v>
                </c:pt>
                <c:pt idx="24">
                  <c:v>50.2569</c:v>
                </c:pt>
                <c:pt idx="25">
                  <c:v>51.6133</c:v>
                </c:pt>
                <c:pt idx="26">
                  <c:v>52.9697</c:v>
                </c:pt>
                <c:pt idx="27">
                  <c:v>54.3261</c:v>
                </c:pt>
                <c:pt idx="28">
                  <c:v>55.6825</c:v>
                </c:pt>
                <c:pt idx="29">
                  <c:v>57.0389</c:v>
                </c:pt>
                <c:pt idx="30">
                  <c:v>58.3953</c:v>
                </c:pt>
                <c:pt idx="31">
                  <c:v>59.7517</c:v>
                </c:pt>
                <c:pt idx="32">
                  <c:v>61.1081</c:v>
                </c:pt>
                <c:pt idx="33">
                  <c:v>62.4645</c:v>
                </c:pt>
              </c:numCache>
            </c:numRef>
          </c: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1999329048"/>
        <c:axId val="-2080423608"/>
      </c:lineChart>
      <c:catAx>
        <c:axId val="-199932904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-2080423608"/>
        <c:crosses val="autoZero"/>
        <c:auto val="1"/>
        <c:lblAlgn val="ctr"/>
        <c:lblOffset val="100"/>
        <c:noMultiLvlLbl val="0"/>
      </c:catAx>
      <c:valAx>
        <c:axId val="-2080423608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800"/>
                </a:pPr>
                <a:r>
                  <a:rPr lang="en-US" sz="1800" b="1" i="0" baseline="0" dirty="0" err="1" smtClean="0">
                    <a:effectLst/>
                  </a:rPr>
                  <a:t>Gridpoints</a:t>
                </a:r>
                <a:r>
                  <a:rPr lang="en-US" sz="1800" b="1" i="0" baseline="0" dirty="0" smtClean="0">
                    <a:effectLst/>
                  </a:rPr>
                  <a:t> (Spatial Area) Affected</a:t>
                </a:r>
                <a:endParaRPr lang="en-US" dirty="0">
                  <a:effectLst/>
                </a:endParaRP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/>
            </a:pPr>
            <a:endParaRPr lang="en-US"/>
          </a:p>
        </c:txPr>
        <c:crossAx val="-1999329048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v>Weak Slight</c:v>
          </c:tx>
          <c:invertIfNegative val="0"/>
          <c:errBars>
            <c:errBarType val="both"/>
            <c:errValType val="fixedVal"/>
            <c:noEndCap val="0"/>
            <c:val val="37.75"/>
            <c:spPr>
              <a:ln w="19050" cmpd="sng"/>
            </c:spPr>
          </c:errBars>
          <c:cat>
            <c:strRef>
              <c:f>Sheet3!$BL$1</c:f>
              <c:strCache>
                <c:ptCount val="1"/>
                <c:pt idx="0">
                  <c:v>WS</c:v>
                </c:pt>
              </c:strCache>
            </c:strRef>
          </c:cat>
          <c:val>
            <c:numRef>
              <c:f>Sheet3!$BF$8</c:f>
              <c:numCache>
                <c:formatCode>General</c:formatCode>
                <c:ptCount val="1"/>
                <c:pt idx="0">
                  <c:v>528.837869822485</c:v>
                </c:pt>
              </c:numCache>
            </c:numRef>
          </c:val>
        </c:ser>
        <c:ser>
          <c:idx val="1"/>
          <c:order val="1"/>
          <c:tx>
            <c:v>Strong Slight</c:v>
          </c:tx>
          <c:invertIfNegative val="0"/>
          <c:errBars>
            <c:errBarType val="both"/>
            <c:errValType val="fixedVal"/>
            <c:noEndCap val="0"/>
            <c:val val="44.54"/>
            <c:spPr>
              <a:ln w="19050" cmpd="sng"/>
            </c:spPr>
          </c:errBars>
          <c:cat>
            <c:strRef>
              <c:f>Sheet3!$BL$1</c:f>
              <c:strCache>
                <c:ptCount val="1"/>
                <c:pt idx="0">
                  <c:v>WS</c:v>
                </c:pt>
              </c:strCache>
            </c:strRef>
          </c:cat>
          <c:val>
            <c:numRef>
              <c:f>Sheet3!$BG$8</c:f>
              <c:numCache>
                <c:formatCode>General</c:formatCode>
                <c:ptCount val="1"/>
                <c:pt idx="0">
                  <c:v>647.3335526315784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2038061400"/>
        <c:axId val="-2076456264"/>
      </c:barChart>
      <c:catAx>
        <c:axId val="-2038061400"/>
        <c:scaling>
          <c:orientation val="minMax"/>
        </c:scaling>
        <c:delete val="1"/>
        <c:axPos val="b"/>
        <c:majorTickMark val="out"/>
        <c:minorTickMark val="none"/>
        <c:tickLblPos val="nextTo"/>
        <c:crossAx val="-2076456264"/>
        <c:crosses val="autoZero"/>
        <c:auto val="1"/>
        <c:lblAlgn val="ctr"/>
        <c:lblOffset val="100"/>
        <c:noMultiLvlLbl val="0"/>
      </c:catAx>
      <c:valAx>
        <c:axId val="-2076456264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800"/>
                </a:pPr>
                <a:r>
                  <a:rPr lang="en-US" sz="1800"/>
                  <a:t>DCAPE (J/kg)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-2038061400"/>
        <c:crosses val="autoZero"/>
        <c:crossBetween val="between"/>
      </c:valAx>
    </c:plotArea>
    <c:legend>
      <c:legendPos val="b"/>
      <c:overlay val="0"/>
      <c:txPr>
        <a:bodyPr/>
        <a:lstStyle/>
        <a:p>
          <a:pPr>
            <a:defRPr sz="1600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v>Weak Slight</c:v>
          </c:tx>
          <c:invertIfNegative val="0"/>
          <c:errBars>
            <c:errBarType val="both"/>
            <c:errValType val="fixedVal"/>
            <c:noEndCap val="0"/>
            <c:val val="1.927"/>
            <c:spPr>
              <a:ln w="19050" cmpd="sng"/>
            </c:spPr>
          </c:errBars>
          <c:cat>
            <c:strRef>
              <c:f>Sheet3!$BL$1</c:f>
              <c:strCache>
                <c:ptCount val="1"/>
                <c:pt idx="0">
                  <c:v>WS</c:v>
                </c:pt>
              </c:strCache>
            </c:strRef>
          </c:cat>
          <c:val>
            <c:numRef>
              <c:f>Sheet3!$BH$8</c:f>
              <c:numCache>
                <c:formatCode>General</c:formatCode>
                <c:ptCount val="1"/>
                <c:pt idx="0">
                  <c:v>78.30982658959534</c:v>
                </c:pt>
              </c:numCache>
            </c:numRef>
          </c:val>
        </c:ser>
        <c:ser>
          <c:idx val="1"/>
          <c:order val="1"/>
          <c:tx>
            <c:v>Strong Slight</c:v>
          </c:tx>
          <c:invertIfNegative val="0"/>
          <c:errBars>
            <c:errBarType val="both"/>
            <c:errValType val="fixedVal"/>
            <c:noEndCap val="0"/>
            <c:val val="2.12"/>
            <c:spPr>
              <a:ln w="19050" cmpd="sng"/>
            </c:spPr>
          </c:errBars>
          <c:cat>
            <c:strRef>
              <c:f>Sheet3!$BL$1</c:f>
              <c:strCache>
                <c:ptCount val="1"/>
                <c:pt idx="0">
                  <c:v>WS</c:v>
                </c:pt>
              </c:strCache>
            </c:strRef>
          </c:cat>
          <c:val>
            <c:numRef>
              <c:f>Sheet3!$BI$8</c:f>
              <c:numCache>
                <c:formatCode>General</c:formatCode>
                <c:ptCount val="1"/>
                <c:pt idx="0">
                  <c:v>74.4725490196079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1962649448"/>
        <c:axId val="-2076213704"/>
      </c:barChart>
      <c:catAx>
        <c:axId val="-1962649448"/>
        <c:scaling>
          <c:orientation val="minMax"/>
        </c:scaling>
        <c:delete val="1"/>
        <c:axPos val="b"/>
        <c:majorTickMark val="out"/>
        <c:minorTickMark val="none"/>
        <c:tickLblPos val="nextTo"/>
        <c:crossAx val="-2076213704"/>
        <c:crosses val="autoZero"/>
        <c:auto val="1"/>
        <c:lblAlgn val="ctr"/>
        <c:lblOffset val="100"/>
        <c:noMultiLvlLbl val="0"/>
      </c:catAx>
      <c:valAx>
        <c:axId val="-2076213704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800"/>
                </a:pPr>
                <a:r>
                  <a:rPr lang="en-US" sz="1800"/>
                  <a:t>RH (J/kg)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-1962649448"/>
        <c:crosses val="autoZero"/>
        <c:crossBetween val="between"/>
      </c:valAx>
    </c:plotArea>
    <c:legend>
      <c:legendPos val="b"/>
      <c:overlay val="0"/>
      <c:txPr>
        <a:bodyPr/>
        <a:lstStyle/>
        <a:p>
          <a:pPr>
            <a:defRPr sz="1600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v>Weak Slight</c:v>
          </c:tx>
          <c:invertIfNegative val="0"/>
          <c:errBars>
            <c:errBarType val="both"/>
            <c:errValType val="fixedVal"/>
            <c:noEndCap val="0"/>
            <c:val val="37.75"/>
            <c:spPr>
              <a:ln w="19050" cmpd="sng"/>
            </c:spPr>
          </c:errBars>
          <c:cat>
            <c:strRef>
              <c:f>Sheet3!$BL$1</c:f>
              <c:strCache>
                <c:ptCount val="1"/>
                <c:pt idx="0">
                  <c:v>WS</c:v>
                </c:pt>
              </c:strCache>
            </c:strRef>
          </c:cat>
          <c:val>
            <c:numRef>
              <c:f>Sheet3!$BF$8</c:f>
              <c:numCache>
                <c:formatCode>General</c:formatCode>
                <c:ptCount val="1"/>
                <c:pt idx="0">
                  <c:v>528.8378698224848</c:v>
                </c:pt>
              </c:numCache>
            </c:numRef>
          </c:val>
        </c:ser>
        <c:ser>
          <c:idx val="1"/>
          <c:order val="1"/>
          <c:tx>
            <c:v>Strong Slight</c:v>
          </c:tx>
          <c:invertIfNegative val="0"/>
          <c:errBars>
            <c:errBarType val="both"/>
            <c:errValType val="fixedVal"/>
            <c:noEndCap val="0"/>
            <c:val val="44.54"/>
            <c:spPr>
              <a:ln w="19050" cmpd="sng"/>
            </c:spPr>
          </c:errBars>
          <c:cat>
            <c:strRef>
              <c:f>Sheet3!$BL$1</c:f>
              <c:strCache>
                <c:ptCount val="1"/>
                <c:pt idx="0">
                  <c:v>WS</c:v>
                </c:pt>
              </c:strCache>
            </c:strRef>
          </c:cat>
          <c:val>
            <c:numRef>
              <c:f>Sheet3!$BG$8</c:f>
              <c:numCache>
                <c:formatCode>General</c:formatCode>
                <c:ptCount val="1"/>
                <c:pt idx="0">
                  <c:v>647.3335526315784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883493656"/>
        <c:axId val="1883926504"/>
      </c:barChart>
      <c:catAx>
        <c:axId val="1883493656"/>
        <c:scaling>
          <c:orientation val="minMax"/>
        </c:scaling>
        <c:delete val="1"/>
        <c:axPos val="b"/>
        <c:majorTickMark val="out"/>
        <c:minorTickMark val="none"/>
        <c:tickLblPos val="nextTo"/>
        <c:crossAx val="1883926504"/>
        <c:crosses val="autoZero"/>
        <c:auto val="1"/>
        <c:lblAlgn val="ctr"/>
        <c:lblOffset val="100"/>
        <c:noMultiLvlLbl val="0"/>
      </c:catAx>
      <c:valAx>
        <c:axId val="1883926504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800"/>
                </a:pPr>
                <a:r>
                  <a:rPr lang="en-US" sz="1800"/>
                  <a:t>DCAPE (J/kg)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1883493656"/>
        <c:crosses val="autoZero"/>
        <c:crossBetween val="between"/>
      </c:valAx>
    </c:plotArea>
    <c:legend>
      <c:legendPos val="b"/>
      <c:overlay val="0"/>
      <c:txPr>
        <a:bodyPr/>
        <a:lstStyle/>
        <a:p>
          <a:pPr>
            <a:defRPr sz="1600"/>
          </a:pPr>
          <a:endParaRPr lang="en-US"/>
        </a:p>
      </c:txPr>
    </c:legend>
    <c:plotVisOnly val="1"/>
    <c:dispBlanksAs val="gap"/>
    <c:showDLblsOverMax val="0"/>
  </c:chart>
  <c:externalData r:id="rId2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v>Weak Slight</c:v>
          </c:tx>
          <c:invertIfNegative val="0"/>
          <c:errBars>
            <c:errBarType val="both"/>
            <c:errValType val="fixedVal"/>
            <c:noEndCap val="0"/>
            <c:val val="1.927"/>
            <c:spPr>
              <a:ln w="19050" cmpd="sng"/>
            </c:spPr>
          </c:errBars>
          <c:cat>
            <c:strRef>
              <c:f>Sheet3!$BL$1</c:f>
              <c:strCache>
                <c:ptCount val="1"/>
                <c:pt idx="0">
                  <c:v>WS</c:v>
                </c:pt>
              </c:strCache>
            </c:strRef>
          </c:cat>
          <c:val>
            <c:numRef>
              <c:f>Sheet3!$BH$8</c:f>
              <c:numCache>
                <c:formatCode>General</c:formatCode>
                <c:ptCount val="1"/>
                <c:pt idx="0">
                  <c:v>78.30982658959534</c:v>
                </c:pt>
              </c:numCache>
            </c:numRef>
          </c:val>
        </c:ser>
        <c:ser>
          <c:idx val="1"/>
          <c:order val="1"/>
          <c:tx>
            <c:v>Strong Slight</c:v>
          </c:tx>
          <c:invertIfNegative val="0"/>
          <c:errBars>
            <c:errBarType val="both"/>
            <c:errValType val="fixedVal"/>
            <c:noEndCap val="0"/>
            <c:val val="2.12"/>
            <c:spPr>
              <a:ln w="19050" cmpd="sng"/>
            </c:spPr>
          </c:errBars>
          <c:cat>
            <c:strRef>
              <c:f>Sheet3!$BL$1</c:f>
              <c:strCache>
                <c:ptCount val="1"/>
                <c:pt idx="0">
                  <c:v>WS</c:v>
                </c:pt>
              </c:strCache>
            </c:strRef>
          </c:cat>
          <c:val>
            <c:numRef>
              <c:f>Sheet3!$BI$8</c:f>
              <c:numCache>
                <c:formatCode>General</c:formatCode>
                <c:ptCount val="1"/>
                <c:pt idx="0">
                  <c:v>74.4725490196079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1961902456"/>
        <c:axId val="1883908664"/>
      </c:barChart>
      <c:catAx>
        <c:axId val="-1961902456"/>
        <c:scaling>
          <c:orientation val="minMax"/>
        </c:scaling>
        <c:delete val="1"/>
        <c:axPos val="b"/>
        <c:majorTickMark val="out"/>
        <c:minorTickMark val="none"/>
        <c:tickLblPos val="nextTo"/>
        <c:crossAx val="1883908664"/>
        <c:crosses val="autoZero"/>
        <c:auto val="1"/>
        <c:lblAlgn val="ctr"/>
        <c:lblOffset val="100"/>
        <c:noMultiLvlLbl val="0"/>
      </c:catAx>
      <c:valAx>
        <c:axId val="1883908664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800"/>
                </a:pPr>
                <a:r>
                  <a:rPr lang="en-US" sz="1800"/>
                  <a:t>RH (J/kg)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-1961902456"/>
        <c:crosses val="autoZero"/>
        <c:crossBetween val="between"/>
      </c:valAx>
    </c:plotArea>
    <c:legend>
      <c:legendPos val="b"/>
      <c:overlay val="0"/>
      <c:txPr>
        <a:bodyPr/>
        <a:lstStyle/>
        <a:p>
          <a:pPr>
            <a:defRPr sz="1600"/>
          </a:pPr>
          <a:endParaRPr lang="en-US"/>
        </a:p>
      </c:txPr>
    </c:legend>
    <c:plotVisOnly val="1"/>
    <c:dispBlanksAs val="gap"/>
    <c:showDLblsOverMax val="0"/>
  </c:chart>
  <c:externalData r:id="rId2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 smtClean="0"/>
              <a:t>Percentage of High-Impact Events that</a:t>
            </a:r>
            <a:r>
              <a:rPr lang="en-US" baseline="0" dirty="0" smtClean="0"/>
              <a:t> are Type 1</a:t>
            </a:r>
            <a:endParaRPr lang="en-US" dirty="0"/>
          </a:p>
        </c:rich>
      </c:tx>
      <c:layout>
        <c:manualLayout>
          <c:xMode val="edge"/>
          <c:yMode val="edge"/>
          <c:x val="0.150422243206975"/>
          <c:y val="0.0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32426649793776"/>
          <c:y val="0.146721784776903"/>
          <c:w val="0.854210716897538"/>
          <c:h val="0.741124706498926"/>
        </c:manualLayout>
      </c:layout>
      <c:barChart>
        <c:barDir val="col"/>
        <c:grouping val="clustered"/>
        <c:varyColors val="0"/>
        <c:ser>
          <c:idx val="0"/>
          <c:order val="0"/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 sz="1600"/>
                      <a:t>N=10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tx>
                <c:rich>
                  <a:bodyPr/>
                  <a:lstStyle/>
                  <a:p>
                    <a:r>
                      <a:rPr lang="en-US" sz="1600"/>
                      <a:t>N=31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tx>
                <c:rich>
                  <a:bodyPr/>
                  <a:lstStyle/>
                  <a:p>
                    <a:r>
                      <a:rPr lang="en-US" sz="1600"/>
                      <a:t>N=109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tx>
                <c:rich>
                  <a:bodyPr/>
                  <a:lstStyle/>
                  <a:p>
                    <a:r>
                      <a:rPr lang="en-US" sz="1600"/>
                      <a:t>N=64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tx>
                <c:rich>
                  <a:bodyPr/>
                  <a:lstStyle/>
                  <a:p>
                    <a:r>
                      <a:rPr lang="en-US" sz="1600"/>
                      <a:t>N=6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60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'high-impact'!$O$3:$O$7</c:f>
              <c:strCache>
                <c:ptCount val="5"/>
                <c:pt idx="0">
                  <c:v>N</c:v>
                </c:pt>
                <c:pt idx="1">
                  <c:v>NW</c:v>
                </c:pt>
                <c:pt idx="2">
                  <c:v>W</c:v>
                </c:pt>
                <c:pt idx="3">
                  <c:v>SW</c:v>
                </c:pt>
                <c:pt idx="4">
                  <c:v>S</c:v>
                </c:pt>
              </c:strCache>
            </c:strRef>
          </c:cat>
          <c:val>
            <c:numRef>
              <c:f>'high-impact'!$R$3:$R$7</c:f>
              <c:numCache>
                <c:formatCode>General</c:formatCode>
                <c:ptCount val="5"/>
                <c:pt idx="0">
                  <c:v>0.588235294117647</c:v>
                </c:pt>
                <c:pt idx="1">
                  <c:v>0.326315789473684</c:v>
                </c:pt>
                <c:pt idx="2">
                  <c:v>0.242761692650334</c:v>
                </c:pt>
                <c:pt idx="3">
                  <c:v>0.270042194092827</c:v>
                </c:pt>
                <c:pt idx="4">
                  <c:v>0.352941176470588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2088925384"/>
        <c:axId val="2089277768"/>
      </c:barChart>
      <c:catAx>
        <c:axId val="208892538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600"/>
                </a:pPr>
                <a:r>
                  <a:rPr lang="en-US" sz="1600" dirty="0" smtClean="0"/>
                  <a:t>500-hPa Flow at</a:t>
                </a:r>
                <a:r>
                  <a:rPr lang="en-US" sz="1600" baseline="0" dirty="0" smtClean="0"/>
                  <a:t> 1200 UTC</a:t>
                </a:r>
                <a:endParaRPr lang="en-US" sz="1600" dirty="0"/>
              </a:p>
            </c:rich>
          </c:tx>
          <c:overlay val="0"/>
        </c:title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2089277768"/>
        <c:crosses val="autoZero"/>
        <c:auto val="1"/>
        <c:lblAlgn val="ctr"/>
        <c:lblOffset val="100"/>
        <c:noMultiLvlLbl val="0"/>
      </c:catAx>
      <c:valAx>
        <c:axId val="2089277768"/>
        <c:scaling>
          <c:orientation val="minMax"/>
        </c:scaling>
        <c:delete val="0"/>
        <c:axPos val="l"/>
        <c:majorGridlines/>
        <c:numFmt formatCode="0%" sourceLinked="0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2088925384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/>
              <a:t>Type </a:t>
            </a:r>
            <a:r>
              <a:rPr lang="en-US" dirty="0" smtClean="0"/>
              <a:t>1 500 hPa Flow Distribution</a:t>
            </a:r>
            <a:endParaRPr lang="en-US" dirty="0"/>
          </a:p>
        </c:rich>
      </c:tx>
      <c:overlay val="0"/>
    </c:title>
    <c:autoTitleDeleted val="0"/>
    <c:plotArea>
      <c:layout/>
      <c:pieChart>
        <c:varyColors val="1"/>
        <c:dLbls>
          <c:dLblPos val="bestFit"/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externalData r:id="rId1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Type 1 500</a:t>
            </a:r>
            <a:r>
              <a:rPr lang="en-US" baseline="0"/>
              <a:t> hPa Flow Distribution</a:t>
            </a:r>
            <a:endParaRPr lang="en-US"/>
          </a:p>
        </c:rich>
      </c:tx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dLbls>
            <c:txPr>
              <a:bodyPr/>
              <a:lstStyle/>
              <a:p>
                <a:pPr>
                  <a:defRPr sz="1800"/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</c:dLbls>
          <c:cat>
            <c:strRef>
              <c:f>'high-impact'!$O$3:$O$7</c:f>
              <c:strCache>
                <c:ptCount val="5"/>
                <c:pt idx="0">
                  <c:v>N</c:v>
                </c:pt>
                <c:pt idx="1">
                  <c:v>NW</c:v>
                </c:pt>
                <c:pt idx="2">
                  <c:v>W</c:v>
                </c:pt>
                <c:pt idx="3">
                  <c:v>SW</c:v>
                </c:pt>
                <c:pt idx="4">
                  <c:v>S</c:v>
                </c:pt>
              </c:strCache>
            </c:strRef>
          </c:cat>
          <c:val>
            <c:numRef>
              <c:f>'high-impact'!$Q$3:$Q$7</c:f>
              <c:numCache>
                <c:formatCode>General</c:formatCode>
                <c:ptCount val="5"/>
                <c:pt idx="0">
                  <c:v>10.0</c:v>
                </c:pt>
                <c:pt idx="1">
                  <c:v>31.0</c:v>
                </c:pt>
                <c:pt idx="2">
                  <c:v>109.0</c:v>
                </c:pt>
                <c:pt idx="3">
                  <c:v>64.0</c:v>
                </c:pt>
                <c:pt idx="4">
                  <c:v>6.0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</c:pie3DChart>
    </c:plotArea>
    <c:plotVisOnly val="1"/>
    <c:dispBlanksAs val="gap"/>
    <c:showDLblsOverMax val="0"/>
  </c:chart>
  <c:externalData r:id="rId1">
    <c:autoUpdate val="0"/>
  </c:externalData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 dirty="0" smtClean="0"/>
              <a:t>MUCAPE</a:t>
            </a:r>
            <a:r>
              <a:rPr lang="en-US" baseline="0" dirty="0" smtClean="0"/>
              <a:t> &amp; </a:t>
            </a:r>
            <a:r>
              <a:rPr lang="en-US" dirty="0" smtClean="0"/>
              <a:t>(1000</a:t>
            </a:r>
            <a:r>
              <a:rPr lang="en-US" baseline="0" dirty="0" smtClean="0"/>
              <a:t>–500-</a:t>
            </a:r>
            <a:r>
              <a:rPr lang="en-US" dirty="0" smtClean="0"/>
              <a:t>hPa</a:t>
            </a:r>
            <a:r>
              <a:rPr lang="en-US" dirty="0"/>
              <a:t>) </a:t>
            </a:r>
            <a:r>
              <a:rPr lang="en-US" dirty="0" smtClean="0"/>
              <a:t>Shear</a:t>
            </a:r>
            <a:endParaRPr lang="en-US" dirty="0"/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v>Type 1</c:v>
          </c:tx>
          <c:invertIfNegative val="0"/>
          <c:cat>
            <c:strRef>
              <c:f>good_N!$AO$9:$AO$12</c:f>
              <c:strCache>
                <c:ptCount val="4"/>
                <c:pt idx="0">
                  <c:v>HSLC</c:v>
                </c:pt>
                <c:pt idx="1">
                  <c:v>HSHC</c:v>
                </c:pt>
                <c:pt idx="2">
                  <c:v>LSLC</c:v>
                </c:pt>
                <c:pt idx="3">
                  <c:v>LSHC</c:v>
                </c:pt>
              </c:strCache>
            </c:strRef>
          </c:cat>
          <c:val>
            <c:numRef>
              <c:f>'Type 1'!$AU$5:$AU$8</c:f>
              <c:numCache>
                <c:formatCode>General</c:formatCode>
                <c:ptCount val="4"/>
                <c:pt idx="0">
                  <c:v>56.0</c:v>
                </c:pt>
                <c:pt idx="1">
                  <c:v>31.0</c:v>
                </c:pt>
                <c:pt idx="2">
                  <c:v>53.0</c:v>
                </c:pt>
                <c:pt idx="3">
                  <c:v>74.0</c:v>
                </c:pt>
              </c:numCache>
            </c:numRef>
          </c:val>
        </c:ser>
        <c:ser>
          <c:idx val="1"/>
          <c:order val="1"/>
          <c:tx>
            <c:v>Good Forecast</c:v>
          </c:tx>
          <c:invertIfNegative val="0"/>
          <c:cat>
            <c:strRef>
              <c:f>good_N!$AO$9:$AO$12</c:f>
              <c:strCache>
                <c:ptCount val="4"/>
                <c:pt idx="0">
                  <c:v>HSLC</c:v>
                </c:pt>
                <c:pt idx="1">
                  <c:v>HSHC</c:v>
                </c:pt>
                <c:pt idx="2">
                  <c:v>LSLC</c:v>
                </c:pt>
                <c:pt idx="3">
                  <c:v>LSHC</c:v>
                </c:pt>
              </c:strCache>
            </c:strRef>
          </c:cat>
          <c:val>
            <c:numRef>
              <c:f>'Good-hi_cases'!$AP$5:$AP$8</c:f>
              <c:numCache>
                <c:formatCode>General</c:formatCode>
                <c:ptCount val="4"/>
                <c:pt idx="0">
                  <c:v>66.0</c:v>
                </c:pt>
                <c:pt idx="1">
                  <c:v>52.0</c:v>
                </c:pt>
                <c:pt idx="2">
                  <c:v>28.0</c:v>
                </c:pt>
                <c:pt idx="3">
                  <c:v>49.0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089595528"/>
        <c:axId val="1881094648"/>
      </c:barChart>
      <c:catAx>
        <c:axId val="2089595528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 smtClean="0"/>
                  <a:t>Phase Space</a:t>
                </a:r>
                <a:endParaRPr lang="en-US" dirty="0"/>
              </a:p>
            </c:rich>
          </c:tx>
          <c:overlay val="0"/>
        </c:title>
        <c:numFmt formatCode="General" sourceLinked="0"/>
        <c:majorTickMark val="out"/>
        <c:minorTickMark val="none"/>
        <c:tickLblPos val="nextTo"/>
        <c:crossAx val="1881094648"/>
        <c:crosses val="autoZero"/>
        <c:auto val="1"/>
        <c:lblAlgn val="ctr"/>
        <c:lblOffset val="100"/>
        <c:noMultiLvlLbl val="0"/>
      </c:catAx>
      <c:valAx>
        <c:axId val="1881094648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Number of Occurrences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2089595528"/>
        <c:crosses val="autoZero"/>
        <c:crossBetween val="between"/>
      </c:valAx>
    </c:plotArea>
    <c:legend>
      <c:legendPos val="l"/>
      <c:layout>
        <c:manualLayout>
          <c:xMode val="edge"/>
          <c:yMode val="edge"/>
          <c:x val="0.339700098706501"/>
          <c:y val="0.119600765069791"/>
          <c:w val="0.397692203995849"/>
          <c:h val="0.19146566891606"/>
        </c:manualLayout>
      </c:layout>
      <c:overlay val="1"/>
      <c:txPr>
        <a:bodyPr/>
        <a:lstStyle/>
        <a:p>
          <a:pPr>
            <a:defRPr b="1"/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600"/>
      </a:pPr>
      <a:endParaRPr lang="en-US"/>
    </a:p>
  </c:txPr>
  <c:externalData r:id="rId2">
    <c:autoUpdate val="0"/>
  </c:externalData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>
                <a:solidFill>
                  <a:schemeClr val="tx1"/>
                </a:solidFill>
              </a:defRPr>
            </a:pPr>
            <a:r>
              <a:rPr lang="en-US" sz="2000" dirty="0">
                <a:solidFill>
                  <a:schemeClr val="tx1"/>
                </a:solidFill>
              </a:rPr>
              <a:t>Type 1 and Good Forecast Events</a:t>
            </a:r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0.118469794029984"/>
          <c:y val="0.114187040010238"/>
          <c:w val="0.85255772053917"/>
          <c:h val="0.727071729263311"/>
        </c:manualLayout>
      </c:layout>
      <c:scatterChart>
        <c:scatterStyle val="lineMarker"/>
        <c:varyColors val="0"/>
        <c:ser>
          <c:idx val="0"/>
          <c:order val="0"/>
          <c:tx>
            <c:v>Type 1</c:v>
          </c:tx>
          <c:spPr>
            <a:ln w="47625">
              <a:noFill/>
            </a:ln>
            <a:effectLst/>
          </c:spPr>
          <c:marker>
            <c:spPr>
              <a:noFill/>
              <a:ln>
                <a:noFill/>
              </a:ln>
              <a:effectLst/>
            </c:spPr>
          </c:marker>
          <c:xVal>
            <c:numRef>
              <c:f>'[2]Type 1'!$AP$28:$AP$244</c:f>
              <c:numCache>
                <c:formatCode>General</c:formatCode>
                <c:ptCount val="217"/>
                <c:pt idx="0">
                  <c:v>44.5</c:v>
                </c:pt>
                <c:pt idx="1">
                  <c:v>36.2</c:v>
                </c:pt>
                <c:pt idx="2">
                  <c:v>23.1</c:v>
                </c:pt>
                <c:pt idx="3">
                  <c:v>16.3</c:v>
                </c:pt>
                <c:pt idx="4">
                  <c:v>39.6</c:v>
                </c:pt>
                <c:pt idx="5">
                  <c:v>38.8</c:v>
                </c:pt>
                <c:pt idx="6">
                  <c:v>16.6</c:v>
                </c:pt>
                <c:pt idx="7">
                  <c:v>40.8</c:v>
                </c:pt>
                <c:pt idx="8">
                  <c:v>40.4</c:v>
                </c:pt>
                <c:pt idx="9">
                  <c:v>45.2</c:v>
                </c:pt>
                <c:pt idx="10">
                  <c:v>61.5</c:v>
                </c:pt>
                <c:pt idx="11">
                  <c:v>48.6</c:v>
                </c:pt>
                <c:pt idx="12">
                  <c:v>46.3</c:v>
                </c:pt>
                <c:pt idx="13">
                  <c:v>16.2</c:v>
                </c:pt>
                <c:pt idx="14">
                  <c:v>15.3</c:v>
                </c:pt>
                <c:pt idx="15">
                  <c:v>34.5</c:v>
                </c:pt>
                <c:pt idx="16">
                  <c:v>31.9</c:v>
                </c:pt>
                <c:pt idx="17">
                  <c:v>42.0</c:v>
                </c:pt>
                <c:pt idx="18">
                  <c:v>18.1</c:v>
                </c:pt>
                <c:pt idx="19">
                  <c:v>47.5</c:v>
                </c:pt>
                <c:pt idx="20">
                  <c:v>59.6</c:v>
                </c:pt>
                <c:pt idx="21">
                  <c:v>15.0</c:v>
                </c:pt>
                <c:pt idx="22">
                  <c:v>7.1</c:v>
                </c:pt>
                <c:pt idx="23">
                  <c:v>34.2</c:v>
                </c:pt>
                <c:pt idx="24">
                  <c:v>12.8</c:v>
                </c:pt>
                <c:pt idx="25">
                  <c:v>28.9</c:v>
                </c:pt>
                <c:pt idx="26">
                  <c:v>21.8</c:v>
                </c:pt>
                <c:pt idx="27">
                  <c:v>32.6</c:v>
                </c:pt>
                <c:pt idx="28">
                  <c:v>35.4</c:v>
                </c:pt>
                <c:pt idx="29">
                  <c:v>43.7</c:v>
                </c:pt>
                <c:pt idx="30">
                  <c:v>4.1</c:v>
                </c:pt>
                <c:pt idx="31">
                  <c:v>30.9</c:v>
                </c:pt>
                <c:pt idx="32">
                  <c:v>19.9</c:v>
                </c:pt>
                <c:pt idx="33">
                  <c:v>60.7</c:v>
                </c:pt>
                <c:pt idx="34">
                  <c:v>24.8</c:v>
                </c:pt>
                <c:pt idx="35">
                  <c:v>41.7</c:v>
                </c:pt>
                <c:pt idx="36">
                  <c:v>44.7</c:v>
                </c:pt>
                <c:pt idx="37">
                  <c:v>33.7</c:v>
                </c:pt>
                <c:pt idx="38">
                  <c:v>32.9</c:v>
                </c:pt>
                <c:pt idx="39">
                  <c:v>22.5</c:v>
                </c:pt>
                <c:pt idx="40">
                  <c:v>53.5</c:v>
                </c:pt>
                <c:pt idx="41">
                  <c:v>31.2</c:v>
                </c:pt>
                <c:pt idx="42">
                  <c:v>37.4</c:v>
                </c:pt>
                <c:pt idx="43">
                  <c:v>22.8</c:v>
                </c:pt>
                <c:pt idx="44">
                  <c:v>25.7</c:v>
                </c:pt>
                <c:pt idx="45">
                  <c:v>17.5</c:v>
                </c:pt>
                <c:pt idx="46">
                  <c:v>43.6</c:v>
                </c:pt>
                <c:pt idx="47">
                  <c:v>30.0</c:v>
                </c:pt>
                <c:pt idx="48">
                  <c:v>32.2</c:v>
                </c:pt>
                <c:pt idx="49">
                  <c:v>15.1</c:v>
                </c:pt>
                <c:pt idx="50">
                  <c:v>23.8</c:v>
                </c:pt>
                <c:pt idx="51">
                  <c:v>28.4</c:v>
                </c:pt>
                <c:pt idx="52">
                  <c:v>31.4</c:v>
                </c:pt>
                <c:pt idx="53">
                  <c:v>10.0</c:v>
                </c:pt>
                <c:pt idx="54">
                  <c:v>20.9</c:v>
                </c:pt>
                <c:pt idx="55">
                  <c:v>26.4</c:v>
                </c:pt>
                <c:pt idx="56">
                  <c:v>15.0</c:v>
                </c:pt>
                <c:pt idx="57">
                  <c:v>10.3</c:v>
                </c:pt>
                <c:pt idx="58">
                  <c:v>39.1</c:v>
                </c:pt>
                <c:pt idx="59">
                  <c:v>23.8</c:v>
                </c:pt>
                <c:pt idx="60">
                  <c:v>56.4</c:v>
                </c:pt>
                <c:pt idx="61">
                  <c:v>47.5</c:v>
                </c:pt>
                <c:pt idx="62">
                  <c:v>21.3</c:v>
                </c:pt>
                <c:pt idx="63">
                  <c:v>18.3</c:v>
                </c:pt>
                <c:pt idx="64">
                  <c:v>29.3</c:v>
                </c:pt>
                <c:pt idx="65">
                  <c:v>20.1</c:v>
                </c:pt>
                <c:pt idx="66">
                  <c:v>35.4</c:v>
                </c:pt>
                <c:pt idx="67">
                  <c:v>26.6</c:v>
                </c:pt>
                <c:pt idx="68">
                  <c:v>80.8</c:v>
                </c:pt>
                <c:pt idx="69">
                  <c:v>15.2</c:v>
                </c:pt>
                <c:pt idx="70">
                  <c:v>43.9</c:v>
                </c:pt>
                <c:pt idx="71">
                  <c:v>39.1</c:v>
                </c:pt>
                <c:pt idx="72">
                  <c:v>44.9</c:v>
                </c:pt>
                <c:pt idx="73">
                  <c:v>28.6</c:v>
                </c:pt>
                <c:pt idx="74">
                  <c:v>16.5</c:v>
                </c:pt>
                <c:pt idx="75">
                  <c:v>33.7</c:v>
                </c:pt>
                <c:pt idx="76">
                  <c:v>41.0</c:v>
                </c:pt>
                <c:pt idx="77">
                  <c:v>42.6</c:v>
                </c:pt>
                <c:pt idx="78">
                  <c:v>35.8</c:v>
                </c:pt>
                <c:pt idx="79">
                  <c:v>29.5</c:v>
                </c:pt>
                <c:pt idx="80">
                  <c:v>27.7</c:v>
                </c:pt>
                <c:pt idx="81">
                  <c:v>31.5</c:v>
                </c:pt>
                <c:pt idx="82">
                  <c:v>25.3</c:v>
                </c:pt>
                <c:pt idx="83">
                  <c:v>35.8</c:v>
                </c:pt>
                <c:pt idx="84">
                  <c:v>35.8</c:v>
                </c:pt>
                <c:pt idx="85">
                  <c:v>10.7</c:v>
                </c:pt>
                <c:pt idx="86">
                  <c:v>9.0</c:v>
                </c:pt>
                <c:pt idx="87">
                  <c:v>17.3</c:v>
                </c:pt>
                <c:pt idx="88">
                  <c:v>18.4</c:v>
                </c:pt>
                <c:pt idx="89">
                  <c:v>18.5</c:v>
                </c:pt>
                <c:pt idx="90">
                  <c:v>33.5</c:v>
                </c:pt>
                <c:pt idx="91">
                  <c:v>20.4</c:v>
                </c:pt>
                <c:pt idx="92">
                  <c:v>8.700000000000001</c:v>
                </c:pt>
                <c:pt idx="93">
                  <c:v>50.3</c:v>
                </c:pt>
                <c:pt idx="94">
                  <c:v>48.9</c:v>
                </c:pt>
                <c:pt idx="95">
                  <c:v>35.5</c:v>
                </c:pt>
                <c:pt idx="96">
                  <c:v>20.3</c:v>
                </c:pt>
                <c:pt idx="97">
                  <c:v>11.7</c:v>
                </c:pt>
                <c:pt idx="98">
                  <c:v>9.5</c:v>
                </c:pt>
                <c:pt idx="99">
                  <c:v>27.2</c:v>
                </c:pt>
                <c:pt idx="100">
                  <c:v>31.6</c:v>
                </c:pt>
                <c:pt idx="101">
                  <c:v>13.6</c:v>
                </c:pt>
                <c:pt idx="102">
                  <c:v>9.200000000000001</c:v>
                </c:pt>
                <c:pt idx="103">
                  <c:v>24.3</c:v>
                </c:pt>
                <c:pt idx="104">
                  <c:v>41.8</c:v>
                </c:pt>
                <c:pt idx="105">
                  <c:v>18.5</c:v>
                </c:pt>
                <c:pt idx="106">
                  <c:v>56.2</c:v>
                </c:pt>
                <c:pt idx="107">
                  <c:v>50.0</c:v>
                </c:pt>
                <c:pt idx="108">
                  <c:v>15.8</c:v>
                </c:pt>
                <c:pt idx="109">
                  <c:v>23.1</c:v>
                </c:pt>
                <c:pt idx="110">
                  <c:v>28.7</c:v>
                </c:pt>
                <c:pt idx="111">
                  <c:v>28.1</c:v>
                </c:pt>
                <c:pt idx="112">
                  <c:v>31.2</c:v>
                </c:pt>
                <c:pt idx="113">
                  <c:v>74.4</c:v>
                </c:pt>
                <c:pt idx="114">
                  <c:v>16.8</c:v>
                </c:pt>
                <c:pt idx="115">
                  <c:v>21.1</c:v>
                </c:pt>
                <c:pt idx="116">
                  <c:v>90.7</c:v>
                </c:pt>
                <c:pt idx="117">
                  <c:v>32.3</c:v>
                </c:pt>
                <c:pt idx="118">
                  <c:v>16.2</c:v>
                </c:pt>
                <c:pt idx="119">
                  <c:v>24.1</c:v>
                </c:pt>
                <c:pt idx="120">
                  <c:v>33.6</c:v>
                </c:pt>
                <c:pt idx="121">
                  <c:v>20.1</c:v>
                </c:pt>
                <c:pt idx="122">
                  <c:v>38.3</c:v>
                </c:pt>
                <c:pt idx="123">
                  <c:v>32.8</c:v>
                </c:pt>
                <c:pt idx="124">
                  <c:v>20.2</c:v>
                </c:pt>
                <c:pt idx="125">
                  <c:v>14.8</c:v>
                </c:pt>
                <c:pt idx="126">
                  <c:v>54.7</c:v>
                </c:pt>
                <c:pt idx="127">
                  <c:v>44.6</c:v>
                </c:pt>
                <c:pt idx="128">
                  <c:v>64.7</c:v>
                </c:pt>
                <c:pt idx="129">
                  <c:v>22.0</c:v>
                </c:pt>
                <c:pt idx="130">
                  <c:v>36.5</c:v>
                </c:pt>
                <c:pt idx="131">
                  <c:v>8.700000000000001</c:v>
                </c:pt>
                <c:pt idx="132">
                  <c:v>39.6</c:v>
                </c:pt>
                <c:pt idx="133">
                  <c:v>24.0</c:v>
                </c:pt>
                <c:pt idx="134">
                  <c:v>12.9</c:v>
                </c:pt>
                <c:pt idx="135">
                  <c:v>29.0</c:v>
                </c:pt>
                <c:pt idx="136">
                  <c:v>16.8</c:v>
                </c:pt>
                <c:pt idx="137">
                  <c:v>13.4</c:v>
                </c:pt>
                <c:pt idx="138">
                  <c:v>51.5</c:v>
                </c:pt>
                <c:pt idx="139">
                  <c:v>27.3</c:v>
                </c:pt>
                <c:pt idx="140">
                  <c:v>15.0</c:v>
                </c:pt>
                <c:pt idx="141">
                  <c:v>32.1</c:v>
                </c:pt>
                <c:pt idx="142">
                  <c:v>48.4</c:v>
                </c:pt>
                <c:pt idx="143">
                  <c:v>29.3</c:v>
                </c:pt>
                <c:pt idx="144">
                  <c:v>43.5</c:v>
                </c:pt>
                <c:pt idx="145">
                  <c:v>23.3</c:v>
                </c:pt>
                <c:pt idx="146">
                  <c:v>25.1</c:v>
                </c:pt>
                <c:pt idx="147">
                  <c:v>22.6</c:v>
                </c:pt>
                <c:pt idx="148">
                  <c:v>25.9</c:v>
                </c:pt>
                <c:pt idx="149">
                  <c:v>25.1</c:v>
                </c:pt>
                <c:pt idx="150">
                  <c:v>9.8</c:v>
                </c:pt>
                <c:pt idx="151">
                  <c:v>14.1</c:v>
                </c:pt>
                <c:pt idx="152">
                  <c:v>6.9</c:v>
                </c:pt>
                <c:pt idx="153">
                  <c:v>25.8</c:v>
                </c:pt>
                <c:pt idx="154">
                  <c:v>28.8</c:v>
                </c:pt>
                <c:pt idx="155">
                  <c:v>40.7</c:v>
                </c:pt>
                <c:pt idx="156">
                  <c:v>22.9</c:v>
                </c:pt>
                <c:pt idx="157">
                  <c:v>11.5</c:v>
                </c:pt>
                <c:pt idx="158">
                  <c:v>22.2</c:v>
                </c:pt>
                <c:pt idx="159">
                  <c:v>39.0</c:v>
                </c:pt>
                <c:pt idx="160">
                  <c:v>27.0</c:v>
                </c:pt>
                <c:pt idx="161">
                  <c:v>11.0</c:v>
                </c:pt>
                <c:pt idx="162">
                  <c:v>11.8</c:v>
                </c:pt>
                <c:pt idx="163">
                  <c:v>8.700000000000001</c:v>
                </c:pt>
                <c:pt idx="164">
                  <c:v>44.1</c:v>
                </c:pt>
                <c:pt idx="165">
                  <c:v>8.200000000000001</c:v>
                </c:pt>
                <c:pt idx="166">
                  <c:v>12.5</c:v>
                </c:pt>
                <c:pt idx="167">
                  <c:v>26.4</c:v>
                </c:pt>
                <c:pt idx="168">
                  <c:v>64.9</c:v>
                </c:pt>
                <c:pt idx="169">
                  <c:v>15.6</c:v>
                </c:pt>
                <c:pt idx="170">
                  <c:v>63.6</c:v>
                </c:pt>
                <c:pt idx="171">
                  <c:v>51.4</c:v>
                </c:pt>
                <c:pt idx="172">
                  <c:v>12.8</c:v>
                </c:pt>
                <c:pt idx="173">
                  <c:v>27.8</c:v>
                </c:pt>
                <c:pt idx="174">
                  <c:v>14.4</c:v>
                </c:pt>
                <c:pt idx="175">
                  <c:v>33.9</c:v>
                </c:pt>
                <c:pt idx="176">
                  <c:v>18.6</c:v>
                </c:pt>
                <c:pt idx="177">
                  <c:v>21.8</c:v>
                </c:pt>
                <c:pt idx="178">
                  <c:v>22.4</c:v>
                </c:pt>
                <c:pt idx="179">
                  <c:v>17.1</c:v>
                </c:pt>
                <c:pt idx="180">
                  <c:v>18.9</c:v>
                </c:pt>
                <c:pt idx="181">
                  <c:v>17.1</c:v>
                </c:pt>
                <c:pt idx="182">
                  <c:v>27.3</c:v>
                </c:pt>
                <c:pt idx="183">
                  <c:v>10.8</c:v>
                </c:pt>
                <c:pt idx="184">
                  <c:v>29.3</c:v>
                </c:pt>
                <c:pt idx="185">
                  <c:v>27.4</c:v>
                </c:pt>
                <c:pt idx="186">
                  <c:v>52.7</c:v>
                </c:pt>
                <c:pt idx="187">
                  <c:v>16.1</c:v>
                </c:pt>
                <c:pt idx="188">
                  <c:v>29.6</c:v>
                </c:pt>
                <c:pt idx="189">
                  <c:v>34.5</c:v>
                </c:pt>
                <c:pt idx="190">
                  <c:v>30.9</c:v>
                </c:pt>
                <c:pt idx="191">
                  <c:v>23.7</c:v>
                </c:pt>
                <c:pt idx="192">
                  <c:v>22.9</c:v>
                </c:pt>
                <c:pt idx="193">
                  <c:v>61.0</c:v>
                </c:pt>
                <c:pt idx="194">
                  <c:v>38.5</c:v>
                </c:pt>
                <c:pt idx="195">
                  <c:v>10.8</c:v>
                </c:pt>
                <c:pt idx="196">
                  <c:v>28.9</c:v>
                </c:pt>
                <c:pt idx="197">
                  <c:v>16.6</c:v>
                </c:pt>
                <c:pt idx="198">
                  <c:v>48.6</c:v>
                </c:pt>
                <c:pt idx="199">
                  <c:v>9.4</c:v>
                </c:pt>
                <c:pt idx="200">
                  <c:v>20.1</c:v>
                </c:pt>
                <c:pt idx="201">
                  <c:v>26.5</c:v>
                </c:pt>
                <c:pt idx="202">
                  <c:v>53.6</c:v>
                </c:pt>
                <c:pt idx="203">
                  <c:v>31.6</c:v>
                </c:pt>
                <c:pt idx="204">
                  <c:v>19.3</c:v>
                </c:pt>
                <c:pt idx="205">
                  <c:v>19.6</c:v>
                </c:pt>
                <c:pt idx="206">
                  <c:v>34.8</c:v>
                </c:pt>
                <c:pt idx="207">
                  <c:v>16.7</c:v>
                </c:pt>
                <c:pt idx="208">
                  <c:v>16.7</c:v>
                </c:pt>
                <c:pt idx="209">
                  <c:v>18.9</c:v>
                </c:pt>
                <c:pt idx="210">
                  <c:v>32.7</c:v>
                </c:pt>
                <c:pt idx="211">
                  <c:v>47.7</c:v>
                </c:pt>
                <c:pt idx="212">
                  <c:v>31.7</c:v>
                </c:pt>
                <c:pt idx="213">
                  <c:v>30.9</c:v>
                </c:pt>
                <c:pt idx="214">
                  <c:v>18.7</c:v>
                </c:pt>
                <c:pt idx="215">
                  <c:v>18.4</c:v>
                </c:pt>
                <c:pt idx="216">
                  <c:v>23.1</c:v>
                </c:pt>
              </c:numCache>
            </c:numRef>
          </c:xVal>
          <c:yVal>
            <c:numRef>
              <c:f>'[2]Type 1'!$AF$28:$AF$244</c:f>
              <c:numCache>
                <c:formatCode>General</c:formatCode>
                <c:ptCount val="217"/>
                <c:pt idx="0">
                  <c:v>227.2</c:v>
                </c:pt>
                <c:pt idx="1">
                  <c:v>1701.6</c:v>
                </c:pt>
                <c:pt idx="2">
                  <c:v>490.9</c:v>
                </c:pt>
                <c:pt idx="3">
                  <c:v>820.7</c:v>
                </c:pt>
                <c:pt idx="4">
                  <c:v>1987.8</c:v>
                </c:pt>
                <c:pt idx="5">
                  <c:v>1072.7</c:v>
                </c:pt>
                <c:pt idx="6">
                  <c:v>1204.0</c:v>
                </c:pt>
                <c:pt idx="7">
                  <c:v>98.7</c:v>
                </c:pt>
                <c:pt idx="8">
                  <c:v>0.0</c:v>
                </c:pt>
                <c:pt idx="9">
                  <c:v>0.0</c:v>
                </c:pt>
                <c:pt idx="10">
                  <c:v>630.6</c:v>
                </c:pt>
                <c:pt idx="11">
                  <c:v>306.5</c:v>
                </c:pt>
                <c:pt idx="12">
                  <c:v>384.4</c:v>
                </c:pt>
                <c:pt idx="13">
                  <c:v>74.5</c:v>
                </c:pt>
                <c:pt idx="14">
                  <c:v>1155.3</c:v>
                </c:pt>
                <c:pt idx="15">
                  <c:v>853.6</c:v>
                </c:pt>
                <c:pt idx="16">
                  <c:v>374.7</c:v>
                </c:pt>
                <c:pt idx="17">
                  <c:v>266.6</c:v>
                </c:pt>
                <c:pt idx="18">
                  <c:v>1702.4</c:v>
                </c:pt>
                <c:pt idx="19">
                  <c:v>2.7</c:v>
                </c:pt>
                <c:pt idx="20">
                  <c:v>211.7</c:v>
                </c:pt>
                <c:pt idx="21">
                  <c:v>318.6</c:v>
                </c:pt>
                <c:pt idx="22">
                  <c:v>2121.1</c:v>
                </c:pt>
                <c:pt idx="23">
                  <c:v>1818.4</c:v>
                </c:pt>
                <c:pt idx="24">
                  <c:v>1765.2</c:v>
                </c:pt>
                <c:pt idx="25">
                  <c:v>592.6</c:v>
                </c:pt>
                <c:pt idx="26">
                  <c:v>1502.0</c:v>
                </c:pt>
                <c:pt idx="27">
                  <c:v>1034.6</c:v>
                </c:pt>
                <c:pt idx="28">
                  <c:v>546.2</c:v>
                </c:pt>
                <c:pt idx="29">
                  <c:v>597.3</c:v>
                </c:pt>
                <c:pt idx="30">
                  <c:v>3470.9</c:v>
                </c:pt>
                <c:pt idx="31">
                  <c:v>2067.6</c:v>
                </c:pt>
                <c:pt idx="32">
                  <c:v>191.4</c:v>
                </c:pt>
                <c:pt idx="33">
                  <c:v>0.0</c:v>
                </c:pt>
                <c:pt idx="34">
                  <c:v>1076.3</c:v>
                </c:pt>
                <c:pt idx="35">
                  <c:v>440.7</c:v>
                </c:pt>
                <c:pt idx="36">
                  <c:v>1345.7</c:v>
                </c:pt>
                <c:pt idx="37">
                  <c:v>811.0</c:v>
                </c:pt>
                <c:pt idx="38">
                  <c:v>756.9</c:v>
                </c:pt>
                <c:pt idx="39">
                  <c:v>3.2</c:v>
                </c:pt>
                <c:pt idx="40">
                  <c:v>0.7</c:v>
                </c:pt>
                <c:pt idx="41">
                  <c:v>908.3</c:v>
                </c:pt>
                <c:pt idx="42">
                  <c:v>116.2</c:v>
                </c:pt>
                <c:pt idx="43">
                  <c:v>873.4</c:v>
                </c:pt>
                <c:pt idx="44">
                  <c:v>230.4</c:v>
                </c:pt>
                <c:pt idx="45">
                  <c:v>1826.2</c:v>
                </c:pt>
                <c:pt idx="46">
                  <c:v>19.0</c:v>
                </c:pt>
                <c:pt idx="47">
                  <c:v>278.8</c:v>
                </c:pt>
                <c:pt idx="48">
                  <c:v>260.3999999999999</c:v>
                </c:pt>
                <c:pt idx="49">
                  <c:v>2702.6</c:v>
                </c:pt>
                <c:pt idx="50">
                  <c:v>2349.3</c:v>
                </c:pt>
                <c:pt idx="51">
                  <c:v>255.6</c:v>
                </c:pt>
                <c:pt idx="52">
                  <c:v>1005.1</c:v>
                </c:pt>
                <c:pt idx="53">
                  <c:v>2288.7</c:v>
                </c:pt>
                <c:pt idx="54">
                  <c:v>107.3</c:v>
                </c:pt>
                <c:pt idx="55">
                  <c:v>160.9</c:v>
                </c:pt>
                <c:pt idx="56">
                  <c:v>762.7</c:v>
                </c:pt>
                <c:pt idx="57">
                  <c:v>1539.1</c:v>
                </c:pt>
                <c:pt idx="58">
                  <c:v>1012.8</c:v>
                </c:pt>
                <c:pt idx="59">
                  <c:v>636.1</c:v>
                </c:pt>
                <c:pt idx="60">
                  <c:v>0.0</c:v>
                </c:pt>
                <c:pt idx="61">
                  <c:v>7.2</c:v>
                </c:pt>
                <c:pt idx="62">
                  <c:v>2155.8</c:v>
                </c:pt>
                <c:pt idx="63">
                  <c:v>426.8</c:v>
                </c:pt>
                <c:pt idx="64">
                  <c:v>1487.5</c:v>
                </c:pt>
                <c:pt idx="65">
                  <c:v>1581.2</c:v>
                </c:pt>
                <c:pt idx="66">
                  <c:v>667.1</c:v>
                </c:pt>
                <c:pt idx="67">
                  <c:v>263.7</c:v>
                </c:pt>
                <c:pt idx="68">
                  <c:v>196.0</c:v>
                </c:pt>
                <c:pt idx="69">
                  <c:v>890.3</c:v>
                </c:pt>
                <c:pt idx="70">
                  <c:v>79.4</c:v>
                </c:pt>
                <c:pt idx="71">
                  <c:v>384.6</c:v>
                </c:pt>
                <c:pt idx="72">
                  <c:v>1095.5</c:v>
                </c:pt>
                <c:pt idx="73">
                  <c:v>792.9</c:v>
                </c:pt>
                <c:pt idx="74">
                  <c:v>1026.8</c:v>
                </c:pt>
                <c:pt idx="75">
                  <c:v>1118.3</c:v>
                </c:pt>
                <c:pt idx="76">
                  <c:v>323.0</c:v>
                </c:pt>
                <c:pt idx="77">
                  <c:v>431.8</c:v>
                </c:pt>
                <c:pt idx="78">
                  <c:v>853.8</c:v>
                </c:pt>
                <c:pt idx="79">
                  <c:v>546.7</c:v>
                </c:pt>
                <c:pt idx="80">
                  <c:v>1242.0</c:v>
                </c:pt>
                <c:pt idx="81">
                  <c:v>1118.9</c:v>
                </c:pt>
                <c:pt idx="82">
                  <c:v>574.3</c:v>
                </c:pt>
                <c:pt idx="83">
                  <c:v>197.2</c:v>
                </c:pt>
                <c:pt idx="84">
                  <c:v>1417.7</c:v>
                </c:pt>
                <c:pt idx="85">
                  <c:v>2691.2</c:v>
                </c:pt>
                <c:pt idx="86">
                  <c:v>2054.4</c:v>
                </c:pt>
                <c:pt idx="87">
                  <c:v>1350.5</c:v>
                </c:pt>
                <c:pt idx="88">
                  <c:v>2215.9</c:v>
                </c:pt>
                <c:pt idx="89">
                  <c:v>1128.7</c:v>
                </c:pt>
                <c:pt idx="90">
                  <c:v>1058.2</c:v>
                </c:pt>
                <c:pt idx="91">
                  <c:v>718.5</c:v>
                </c:pt>
                <c:pt idx="92">
                  <c:v>1188.6</c:v>
                </c:pt>
                <c:pt idx="93">
                  <c:v>321.7</c:v>
                </c:pt>
                <c:pt idx="94">
                  <c:v>0.1</c:v>
                </c:pt>
                <c:pt idx="95">
                  <c:v>1158.1</c:v>
                </c:pt>
                <c:pt idx="96">
                  <c:v>385.4</c:v>
                </c:pt>
                <c:pt idx="97">
                  <c:v>1970.0</c:v>
                </c:pt>
                <c:pt idx="98">
                  <c:v>2396.2</c:v>
                </c:pt>
                <c:pt idx="99">
                  <c:v>1006.2</c:v>
                </c:pt>
                <c:pt idx="100">
                  <c:v>951.9</c:v>
                </c:pt>
                <c:pt idx="101">
                  <c:v>3687.1</c:v>
                </c:pt>
                <c:pt idx="102">
                  <c:v>471.7</c:v>
                </c:pt>
                <c:pt idx="103">
                  <c:v>1965.8</c:v>
                </c:pt>
                <c:pt idx="104">
                  <c:v>1.9</c:v>
                </c:pt>
                <c:pt idx="105">
                  <c:v>1198.2</c:v>
                </c:pt>
                <c:pt idx="106">
                  <c:v>0.0</c:v>
                </c:pt>
                <c:pt idx="107">
                  <c:v>0.0</c:v>
                </c:pt>
                <c:pt idx="108">
                  <c:v>1654.9</c:v>
                </c:pt>
                <c:pt idx="109">
                  <c:v>1518.1</c:v>
                </c:pt>
                <c:pt idx="110">
                  <c:v>1848.4</c:v>
                </c:pt>
                <c:pt idx="111">
                  <c:v>1866.1</c:v>
                </c:pt>
                <c:pt idx="112">
                  <c:v>1382.2</c:v>
                </c:pt>
                <c:pt idx="113">
                  <c:v>119.8</c:v>
                </c:pt>
                <c:pt idx="114">
                  <c:v>440.5</c:v>
                </c:pt>
                <c:pt idx="115">
                  <c:v>1542.7</c:v>
                </c:pt>
                <c:pt idx="116">
                  <c:v>2.9</c:v>
                </c:pt>
                <c:pt idx="117">
                  <c:v>847.9</c:v>
                </c:pt>
                <c:pt idx="118">
                  <c:v>2446.6</c:v>
                </c:pt>
                <c:pt idx="119">
                  <c:v>1575.9</c:v>
                </c:pt>
                <c:pt idx="120">
                  <c:v>632.9</c:v>
                </c:pt>
                <c:pt idx="121">
                  <c:v>1123.5</c:v>
                </c:pt>
                <c:pt idx="122">
                  <c:v>937.8</c:v>
                </c:pt>
                <c:pt idx="123">
                  <c:v>566.9</c:v>
                </c:pt>
                <c:pt idx="124">
                  <c:v>1437.3</c:v>
                </c:pt>
                <c:pt idx="125">
                  <c:v>911.4</c:v>
                </c:pt>
                <c:pt idx="126">
                  <c:v>0.0</c:v>
                </c:pt>
                <c:pt idx="127">
                  <c:v>130.6</c:v>
                </c:pt>
                <c:pt idx="128">
                  <c:v>15.1</c:v>
                </c:pt>
                <c:pt idx="129">
                  <c:v>73.9</c:v>
                </c:pt>
                <c:pt idx="130">
                  <c:v>0.0</c:v>
                </c:pt>
                <c:pt idx="131">
                  <c:v>118.2</c:v>
                </c:pt>
                <c:pt idx="132">
                  <c:v>310.2</c:v>
                </c:pt>
                <c:pt idx="133">
                  <c:v>32.9</c:v>
                </c:pt>
                <c:pt idx="134">
                  <c:v>831.3</c:v>
                </c:pt>
                <c:pt idx="135">
                  <c:v>1040.4</c:v>
                </c:pt>
                <c:pt idx="136">
                  <c:v>359.4</c:v>
                </c:pt>
                <c:pt idx="137">
                  <c:v>369.5</c:v>
                </c:pt>
                <c:pt idx="138">
                  <c:v>266.2</c:v>
                </c:pt>
                <c:pt idx="139">
                  <c:v>241.8</c:v>
                </c:pt>
                <c:pt idx="140">
                  <c:v>890.5</c:v>
                </c:pt>
                <c:pt idx="141">
                  <c:v>805.6</c:v>
                </c:pt>
                <c:pt idx="142">
                  <c:v>79.5</c:v>
                </c:pt>
                <c:pt idx="143">
                  <c:v>154.0</c:v>
                </c:pt>
                <c:pt idx="144">
                  <c:v>247.0</c:v>
                </c:pt>
                <c:pt idx="145">
                  <c:v>244.9</c:v>
                </c:pt>
                <c:pt idx="146">
                  <c:v>82.9</c:v>
                </c:pt>
                <c:pt idx="147">
                  <c:v>85.1</c:v>
                </c:pt>
                <c:pt idx="148">
                  <c:v>2009.3</c:v>
                </c:pt>
                <c:pt idx="149">
                  <c:v>448.6</c:v>
                </c:pt>
                <c:pt idx="150">
                  <c:v>221.5</c:v>
                </c:pt>
                <c:pt idx="151">
                  <c:v>650.4</c:v>
                </c:pt>
                <c:pt idx="152">
                  <c:v>117.1</c:v>
                </c:pt>
                <c:pt idx="153">
                  <c:v>876.1</c:v>
                </c:pt>
                <c:pt idx="154">
                  <c:v>621.8</c:v>
                </c:pt>
                <c:pt idx="155">
                  <c:v>0.0</c:v>
                </c:pt>
                <c:pt idx="156">
                  <c:v>330.6</c:v>
                </c:pt>
                <c:pt idx="157">
                  <c:v>1833.1</c:v>
                </c:pt>
                <c:pt idx="158">
                  <c:v>1231.9</c:v>
                </c:pt>
                <c:pt idx="159">
                  <c:v>209.7</c:v>
                </c:pt>
                <c:pt idx="160">
                  <c:v>988.4</c:v>
                </c:pt>
                <c:pt idx="161">
                  <c:v>1699.0</c:v>
                </c:pt>
                <c:pt idx="162">
                  <c:v>328.8</c:v>
                </c:pt>
                <c:pt idx="163">
                  <c:v>601.5</c:v>
                </c:pt>
                <c:pt idx="164">
                  <c:v>346.9</c:v>
                </c:pt>
                <c:pt idx="165">
                  <c:v>158.8</c:v>
                </c:pt>
                <c:pt idx="166">
                  <c:v>959.5</c:v>
                </c:pt>
                <c:pt idx="167">
                  <c:v>0.0</c:v>
                </c:pt>
                <c:pt idx="168">
                  <c:v>10.8</c:v>
                </c:pt>
                <c:pt idx="169">
                  <c:v>554.1</c:v>
                </c:pt>
                <c:pt idx="170">
                  <c:v>0.0</c:v>
                </c:pt>
                <c:pt idx="171">
                  <c:v>970.8</c:v>
                </c:pt>
                <c:pt idx="172">
                  <c:v>1120.4</c:v>
                </c:pt>
                <c:pt idx="173">
                  <c:v>320.7</c:v>
                </c:pt>
                <c:pt idx="174">
                  <c:v>834.6</c:v>
                </c:pt>
                <c:pt idx="175">
                  <c:v>559.7</c:v>
                </c:pt>
                <c:pt idx="176">
                  <c:v>1403.8</c:v>
                </c:pt>
                <c:pt idx="177">
                  <c:v>984.2</c:v>
                </c:pt>
                <c:pt idx="178">
                  <c:v>509.8</c:v>
                </c:pt>
                <c:pt idx="179">
                  <c:v>1195.5</c:v>
                </c:pt>
                <c:pt idx="180">
                  <c:v>199.2</c:v>
                </c:pt>
                <c:pt idx="181">
                  <c:v>704.8</c:v>
                </c:pt>
                <c:pt idx="182">
                  <c:v>214.3</c:v>
                </c:pt>
                <c:pt idx="183">
                  <c:v>2118.2</c:v>
                </c:pt>
                <c:pt idx="184">
                  <c:v>1000.4</c:v>
                </c:pt>
                <c:pt idx="185">
                  <c:v>307.7</c:v>
                </c:pt>
                <c:pt idx="186">
                  <c:v>0.0</c:v>
                </c:pt>
                <c:pt idx="187">
                  <c:v>1045.0</c:v>
                </c:pt>
                <c:pt idx="188">
                  <c:v>1073.3</c:v>
                </c:pt>
                <c:pt idx="189">
                  <c:v>1322.5</c:v>
                </c:pt>
                <c:pt idx="190">
                  <c:v>930.1</c:v>
                </c:pt>
                <c:pt idx="191">
                  <c:v>395.0</c:v>
                </c:pt>
                <c:pt idx="192">
                  <c:v>1147.3</c:v>
                </c:pt>
                <c:pt idx="193">
                  <c:v>1012.1</c:v>
                </c:pt>
                <c:pt idx="194">
                  <c:v>830.8</c:v>
                </c:pt>
                <c:pt idx="195">
                  <c:v>1016.7</c:v>
                </c:pt>
                <c:pt idx="196">
                  <c:v>232.6</c:v>
                </c:pt>
                <c:pt idx="197">
                  <c:v>1294.3</c:v>
                </c:pt>
                <c:pt idx="198">
                  <c:v>204.4</c:v>
                </c:pt>
                <c:pt idx="199">
                  <c:v>2079.1</c:v>
                </c:pt>
                <c:pt idx="200">
                  <c:v>394.4</c:v>
                </c:pt>
                <c:pt idx="201">
                  <c:v>503.2</c:v>
                </c:pt>
                <c:pt idx="202">
                  <c:v>28.4</c:v>
                </c:pt>
                <c:pt idx="203">
                  <c:v>1701.5</c:v>
                </c:pt>
                <c:pt idx="204">
                  <c:v>826.4</c:v>
                </c:pt>
                <c:pt idx="205">
                  <c:v>452.6</c:v>
                </c:pt>
                <c:pt idx="206">
                  <c:v>279.2</c:v>
                </c:pt>
                <c:pt idx="207">
                  <c:v>652.8</c:v>
                </c:pt>
                <c:pt idx="208">
                  <c:v>429.0</c:v>
                </c:pt>
                <c:pt idx="209">
                  <c:v>1775.9</c:v>
                </c:pt>
                <c:pt idx="210">
                  <c:v>213.9</c:v>
                </c:pt>
                <c:pt idx="211">
                  <c:v>0.0</c:v>
                </c:pt>
                <c:pt idx="212">
                  <c:v>1373.9</c:v>
                </c:pt>
                <c:pt idx="213">
                  <c:v>578.9</c:v>
                </c:pt>
                <c:pt idx="214">
                  <c:v>638.2</c:v>
                </c:pt>
                <c:pt idx="215">
                  <c:v>785.7</c:v>
                </c:pt>
                <c:pt idx="216">
                  <c:v>1937.2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850697528"/>
        <c:axId val="1850551096"/>
      </c:scatterChart>
      <c:valAx>
        <c:axId val="1850697528"/>
        <c:scaling>
          <c:orientation val="minMax"/>
          <c:max val="90.0"/>
        </c:scaling>
        <c:delete val="0"/>
        <c:axPos val="b"/>
        <c:majorGridlines/>
        <c:title>
          <c:tx>
            <c:rich>
              <a:bodyPr/>
              <a:lstStyle/>
              <a:p>
                <a:pPr>
                  <a:defRPr sz="1800"/>
                </a:pPr>
                <a:r>
                  <a:rPr lang="en-US" sz="1800" dirty="0" smtClean="0"/>
                  <a:t>1000</a:t>
                </a:r>
                <a:r>
                  <a:rPr lang="en-US" sz="1800" baseline="0" dirty="0" smtClean="0"/>
                  <a:t>–500-</a:t>
                </a:r>
                <a:r>
                  <a:rPr lang="en-US" sz="1800" dirty="0" smtClean="0"/>
                  <a:t>hPa shear (</a:t>
                </a:r>
                <a:r>
                  <a:rPr lang="en-US" sz="1800" dirty="0" err="1" smtClean="0"/>
                  <a:t>kt</a:t>
                </a:r>
                <a:r>
                  <a:rPr lang="en-US" sz="1800" dirty="0" smtClean="0"/>
                  <a:t>)</a:t>
                </a:r>
                <a:endParaRPr lang="en-US" sz="1800" dirty="0"/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1850551096"/>
        <c:crosses val="autoZero"/>
        <c:crossBetween val="midCat"/>
      </c:valAx>
      <c:valAx>
        <c:axId val="1850551096"/>
        <c:scaling>
          <c:orientation val="minMax"/>
          <c:max val="3000.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800"/>
                </a:pPr>
                <a:r>
                  <a:rPr lang="en-US" sz="1800" dirty="0" smtClean="0"/>
                  <a:t>MUCAPE (J/kg)</a:t>
                </a:r>
                <a:endParaRPr lang="en-US" sz="1800" dirty="0"/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1850697528"/>
        <c:crosses val="autoZero"/>
        <c:crossBetween val="midCat"/>
      </c:valAx>
    </c:plotArea>
    <c:plotVisOnly val="1"/>
    <c:dispBlanksAs val="gap"/>
    <c:showDLblsOverMax val="0"/>
  </c:chart>
  <c:externalData r:id="rId1">
    <c:autoUpdate val="0"/>
  </c:externalData>
  <c:userShapes r:id="rId2"/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sz="2000" dirty="0">
                <a:solidFill>
                  <a:schemeClr val="tx1"/>
                </a:solidFill>
              </a:rPr>
              <a:t>Type 1 and Good Forecast Events</a:t>
            </a:r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0.118469794029984"/>
          <c:y val="0.114187040010238"/>
          <c:w val="0.85255772053917"/>
          <c:h val="0.727071729263311"/>
        </c:manualLayout>
      </c:layout>
      <c:scatterChart>
        <c:scatterStyle val="lineMarker"/>
        <c:varyColors val="0"/>
        <c:ser>
          <c:idx val="0"/>
          <c:order val="0"/>
          <c:tx>
            <c:v>Type 1</c:v>
          </c:tx>
          <c:spPr>
            <a:ln w="47625">
              <a:noFill/>
            </a:ln>
            <a:effectLst/>
          </c:spPr>
          <c:marker>
            <c:spPr>
              <a:noFill/>
              <a:ln>
                <a:noFill/>
              </a:ln>
              <a:effectLst/>
            </c:spPr>
          </c:marker>
          <c:xVal>
            <c:numRef>
              <c:f>'[2]Type 1'!$AP$28:$AP$244</c:f>
              <c:numCache>
                <c:formatCode>General</c:formatCode>
                <c:ptCount val="217"/>
                <c:pt idx="0">
                  <c:v>44.5</c:v>
                </c:pt>
                <c:pt idx="1">
                  <c:v>36.2</c:v>
                </c:pt>
                <c:pt idx="2">
                  <c:v>23.1</c:v>
                </c:pt>
                <c:pt idx="3">
                  <c:v>16.3</c:v>
                </c:pt>
                <c:pt idx="4">
                  <c:v>39.6</c:v>
                </c:pt>
                <c:pt idx="5">
                  <c:v>38.8</c:v>
                </c:pt>
                <c:pt idx="6">
                  <c:v>16.6</c:v>
                </c:pt>
                <c:pt idx="7">
                  <c:v>40.8</c:v>
                </c:pt>
                <c:pt idx="8">
                  <c:v>40.4</c:v>
                </c:pt>
                <c:pt idx="9">
                  <c:v>45.2</c:v>
                </c:pt>
                <c:pt idx="10">
                  <c:v>61.5</c:v>
                </c:pt>
                <c:pt idx="11">
                  <c:v>48.6</c:v>
                </c:pt>
                <c:pt idx="12">
                  <c:v>46.3</c:v>
                </c:pt>
                <c:pt idx="13">
                  <c:v>16.2</c:v>
                </c:pt>
                <c:pt idx="14">
                  <c:v>15.3</c:v>
                </c:pt>
                <c:pt idx="15">
                  <c:v>34.5</c:v>
                </c:pt>
                <c:pt idx="16">
                  <c:v>31.9</c:v>
                </c:pt>
                <c:pt idx="17">
                  <c:v>42.0</c:v>
                </c:pt>
                <c:pt idx="18">
                  <c:v>18.1</c:v>
                </c:pt>
                <c:pt idx="19">
                  <c:v>47.5</c:v>
                </c:pt>
                <c:pt idx="20">
                  <c:v>59.6</c:v>
                </c:pt>
                <c:pt idx="21">
                  <c:v>15.0</c:v>
                </c:pt>
                <c:pt idx="22">
                  <c:v>7.1</c:v>
                </c:pt>
                <c:pt idx="23">
                  <c:v>34.2</c:v>
                </c:pt>
                <c:pt idx="24">
                  <c:v>12.8</c:v>
                </c:pt>
                <c:pt idx="25">
                  <c:v>28.9</c:v>
                </c:pt>
                <c:pt idx="26">
                  <c:v>21.8</c:v>
                </c:pt>
                <c:pt idx="27">
                  <c:v>32.6</c:v>
                </c:pt>
                <c:pt idx="28">
                  <c:v>35.4</c:v>
                </c:pt>
                <c:pt idx="29">
                  <c:v>43.7</c:v>
                </c:pt>
                <c:pt idx="30">
                  <c:v>4.1</c:v>
                </c:pt>
                <c:pt idx="31">
                  <c:v>30.9</c:v>
                </c:pt>
                <c:pt idx="32">
                  <c:v>19.9</c:v>
                </c:pt>
                <c:pt idx="33">
                  <c:v>60.7</c:v>
                </c:pt>
                <c:pt idx="34">
                  <c:v>24.8</c:v>
                </c:pt>
                <c:pt idx="35">
                  <c:v>41.7</c:v>
                </c:pt>
                <c:pt idx="36">
                  <c:v>44.7</c:v>
                </c:pt>
                <c:pt idx="37">
                  <c:v>33.7</c:v>
                </c:pt>
                <c:pt idx="38">
                  <c:v>32.9</c:v>
                </c:pt>
                <c:pt idx="39">
                  <c:v>22.5</c:v>
                </c:pt>
                <c:pt idx="40">
                  <c:v>53.5</c:v>
                </c:pt>
                <c:pt idx="41">
                  <c:v>31.2</c:v>
                </c:pt>
                <c:pt idx="42">
                  <c:v>37.4</c:v>
                </c:pt>
                <c:pt idx="43">
                  <c:v>22.8</c:v>
                </c:pt>
                <c:pt idx="44">
                  <c:v>25.7</c:v>
                </c:pt>
                <c:pt idx="45">
                  <c:v>17.5</c:v>
                </c:pt>
                <c:pt idx="46">
                  <c:v>43.6</c:v>
                </c:pt>
                <c:pt idx="47">
                  <c:v>30.0</c:v>
                </c:pt>
                <c:pt idx="48">
                  <c:v>32.2</c:v>
                </c:pt>
                <c:pt idx="49">
                  <c:v>15.1</c:v>
                </c:pt>
                <c:pt idx="50">
                  <c:v>23.8</c:v>
                </c:pt>
                <c:pt idx="51">
                  <c:v>28.4</c:v>
                </c:pt>
                <c:pt idx="52">
                  <c:v>31.4</c:v>
                </c:pt>
                <c:pt idx="53">
                  <c:v>10.0</c:v>
                </c:pt>
                <c:pt idx="54">
                  <c:v>20.9</c:v>
                </c:pt>
                <c:pt idx="55">
                  <c:v>26.4</c:v>
                </c:pt>
                <c:pt idx="56">
                  <c:v>15.0</c:v>
                </c:pt>
                <c:pt idx="57">
                  <c:v>10.3</c:v>
                </c:pt>
                <c:pt idx="58">
                  <c:v>39.1</c:v>
                </c:pt>
                <c:pt idx="59">
                  <c:v>23.8</c:v>
                </c:pt>
                <c:pt idx="60">
                  <c:v>56.4</c:v>
                </c:pt>
                <c:pt idx="61">
                  <c:v>47.5</c:v>
                </c:pt>
                <c:pt idx="62">
                  <c:v>21.3</c:v>
                </c:pt>
                <c:pt idx="63">
                  <c:v>18.3</c:v>
                </c:pt>
                <c:pt idx="64">
                  <c:v>29.3</c:v>
                </c:pt>
                <c:pt idx="65">
                  <c:v>20.1</c:v>
                </c:pt>
                <c:pt idx="66">
                  <c:v>35.4</c:v>
                </c:pt>
                <c:pt idx="67">
                  <c:v>26.6</c:v>
                </c:pt>
                <c:pt idx="68">
                  <c:v>80.8</c:v>
                </c:pt>
                <c:pt idx="69">
                  <c:v>15.2</c:v>
                </c:pt>
                <c:pt idx="70">
                  <c:v>43.9</c:v>
                </c:pt>
                <c:pt idx="71">
                  <c:v>39.1</c:v>
                </c:pt>
                <c:pt idx="72">
                  <c:v>44.9</c:v>
                </c:pt>
                <c:pt idx="73">
                  <c:v>28.6</c:v>
                </c:pt>
                <c:pt idx="74">
                  <c:v>16.5</c:v>
                </c:pt>
                <c:pt idx="75">
                  <c:v>33.7</c:v>
                </c:pt>
                <c:pt idx="76">
                  <c:v>41.0</c:v>
                </c:pt>
                <c:pt idx="77">
                  <c:v>42.6</c:v>
                </c:pt>
                <c:pt idx="78">
                  <c:v>35.8</c:v>
                </c:pt>
                <c:pt idx="79">
                  <c:v>29.5</c:v>
                </c:pt>
                <c:pt idx="80">
                  <c:v>27.7</c:v>
                </c:pt>
                <c:pt idx="81">
                  <c:v>31.5</c:v>
                </c:pt>
                <c:pt idx="82">
                  <c:v>25.3</c:v>
                </c:pt>
                <c:pt idx="83">
                  <c:v>35.8</c:v>
                </c:pt>
                <c:pt idx="84">
                  <c:v>35.8</c:v>
                </c:pt>
                <c:pt idx="85">
                  <c:v>10.7</c:v>
                </c:pt>
                <c:pt idx="86">
                  <c:v>9.0</c:v>
                </c:pt>
                <c:pt idx="87">
                  <c:v>17.3</c:v>
                </c:pt>
                <c:pt idx="88">
                  <c:v>18.4</c:v>
                </c:pt>
                <c:pt idx="89">
                  <c:v>18.5</c:v>
                </c:pt>
                <c:pt idx="90">
                  <c:v>33.5</c:v>
                </c:pt>
                <c:pt idx="91">
                  <c:v>20.4</c:v>
                </c:pt>
                <c:pt idx="92">
                  <c:v>8.700000000000001</c:v>
                </c:pt>
                <c:pt idx="93">
                  <c:v>50.3</c:v>
                </c:pt>
                <c:pt idx="94">
                  <c:v>48.9</c:v>
                </c:pt>
                <c:pt idx="95">
                  <c:v>35.5</c:v>
                </c:pt>
                <c:pt idx="96">
                  <c:v>20.3</c:v>
                </c:pt>
                <c:pt idx="97">
                  <c:v>11.7</c:v>
                </c:pt>
                <c:pt idx="98">
                  <c:v>9.5</c:v>
                </c:pt>
                <c:pt idx="99">
                  <c:v>27.2</c:v>
                </c:pt>
                <c:pt idx="100">
                  <c:v>31.6</c:v>
                </c:pt>
                <c:pt idx="101">
                  <c:v>13.6</c:v>
                </c:pt>
                <c:pt idx="102">
                  <c:v>9.200000000000001</c:v>
                </c:pt>
                <c:pt idx="103">
                  <c:v>24.3</c:v>
                </c:pt>
                <c:pt idx="104">
                  <c:v>41.8</c:v>
                </c:pt>
                <c:pt idx="105">
                  <c:v>18.5</c:v>
                </c:pt>
                <c:pt idx="106">
                  <c:v>56.2</c:v>
                </c:pt>
                <c:pt idx="107">
                  <c:v>50.0</c:v>
                </c:pt>
                <c:pt idx="108">
                  <c:v>15.8</c:v>
                </c:pt>
                <c:pt idx="109">
                  <c:v>23.1</c:v>
                </c:pt>
                <c:pt idx="110">
                  <c:v>28.7</c:v>
                </c:pt>
                <c:pt idx="111">
                  <c:v>28.1</c:v>
                </c:pt>
                <c:pt idx="112">
                  <c:v>31.2</c:v>
                </c:pt>
                <c:pt idx="113">
                  <c:v>74.4</c:v>
                </c:pt>
                <c:pt idx="114">
                  <c:v>16.8</c:v>
                </c:pt>
                <c:pt idx="115">
                  <c:v>21.1</c:v>
                </c:pt>
                <c:pt idx="116">
                  <c:v>90.7</c:v>
                </c:pt>
                <c:pt idx="117">
                  <c:v>32.3</c:v>
                </c:pt>
                <c:pt idx="118">
                  <c:v>16.2</c:v>
                </c:pt>
                <c:pt idx="119">
                  <c:v>24.1</c:v>
                </c:pt>
                <c:pt idx="120">
                  <c:v>33.6</c:v>
                </c:pt>
                <c:pt idx="121">
                  <c:v>20.1</c:v>
                </c:pt>
                <c:pt idx="122">
                  <c:v>38.3</c:v>
                </c:pt>
                <c:pt idx="123">
                  <c:v>32.8</c:v>
                </c:pt>
                <c:pt idx="124">
                  <c:v>20.2</c:v>
                </c:pt>
                <c:pt idx="125">
                  <c:v>14.8</c:v>
                </c:pt>
                <c:pt idx="126">
                  <c:v>54.7</c:v>
                </c:pt>
                <c:pt idx="127">
                  <c:v>44.6</c:v>
                </c:pt>
                <c:pt idx="128">
                  <c:v>64.7</c:v>
                </c:pt>
                <c:pt idx="129">
                  <c:v>22.0</c:v>
                </c:pt>
                <c:pt idx="130">
                  <c:v>36.5</c:v>
                </c:pt>
                <c:pt idx="131">
                  <c:v>8.700000000000001</c:v>
                </c:pt>
                <c:pt idx="132">
                  <c:v>39.6</c:v>
                </c:pt>
                <c:pt idx="133">
                  <c:v>24.0</c:v>
                </c:pt>
                <c:pt idx="134">
                  <c:v>12.9</c:v>
                </c:pt>
                <c:pt idx="135">
                  <c:v>29.0</c:v>
                </c:pt>
                <c:pt idx="136">
                  <c:v>16.8</c:v>
                </c:pt>
                <c:pt idx="137">
                  <c:v>13.4</c:v>
                </c:pt>
                <c:pt idx="138">
                  <c:v>51.5</c:v>
                </c:pt>
                <c:pt idx="139">
                  <c:v>27.3</c:v>
                </c:pt>
                <c:pt idx="140">
                  <c:v>15.0</c:v>
                </c:pt>
                <c:pt idx="141">
                  <c:v>32.1</c:v>
                </c:pt>
                <c:pt idx="142">
                  <c:v>48.4</c:v>
                </c:pt>
                <c:pt idx="143">
                  <c:v>29.3</c:v>
                </c:pt>
                <c:pt idx="144">
                  <c:v>43.5</c:v>
                </c:pt>
                <c:pt idx="145">
                  <c:v>23.3</c:v>
                </c:pt>
                <c:pt idx="146">
                  <c:v>25.1</c:v>
                </c:pt>
                <c:pt idx="147">
                  <c:v>22.6</c:v>
                </c:pt>
                <c:pt idx="148">
                  <c:v>25.9</c:v>
                </c:pt>
                <c:pt idx="149">
                  <c:v>25.1</c:v>
                </c:pt>
                <c:pt idx="150">
                  <c:v>9.8</c:v>
                </c:pt>
                <c:pt idx="151">
                  <c:v>14.1</c:v>
                </c:pt>
                <c:pt idx="152">
                  <c:v>6.9</c:v>
                </c:pt>
                <c:pt idx="153">
                  <c:v>25.8</c:v>
                </c:pt>
                <c:pt idx="154">
                  <c:v>28.8</c:v>
                </c:pt>
                <c:pt idx="155">
                  <c:v>40.7</c:v>
                </c:pt>
                <c:pt idx="156">
                  <c:v>22.9</c:v>
                </c:pt>
                <c:pt idx="157">
                  <c:v>11.5</c:v>
                </c:pt>
                <c:pt idx="158">
                  <c:v>22.2</c:v>
                </c:pt>
                <c:pt idx="159">
                  <c:v>39.0</c:v>
                </c:pt>
                <c:pt idx="160">
                  <c:v>27.0</c:v>
                </c:pt>
                <c:pt idx="161">
                  <c:v>11.0</c:v>
                </c:pt>
                <c:pt idx="162">
                  <c:v>11.8</c:v>
                </c:pt>
                <c:pt idx="163">
                  <c:v>8.700000000000001</c:v>
                </c:pt>
                <c:pt idx="164">
                  <c:v>44.1</c:v>
                </c:pt>
                <c:pt idx="165">
                  <c:v>8.200000000000001</c:v>
                </c:pt>
                <c:pt idx="166">
                  <c:v>12.5</c:v>
                </c:pt>
                <c:pt idx="167">
                  <c:v>26.4</c:v>
                </c:pt>
                <c:pt idx="168">
                  <c:v>64.9</c:v>
                </c:pt>
                <c:pt idx="169">
                  <c:v>15.6</c:v>
                </c:pt>
                <c:pt idx="170">
                  <c:v>63.6</c:v>
                </c:pt>
                <c:pt idx="171">
                  <c:v>51.4</c:v>
                </c:pt>
                <c:pt idx="172">
                  <c:v>12.8</c:v>
                </c:pt>
                <c:pt idx="173">
                  <c:v>27.8</c:v>
                </c:pt>
                <c:pt idx="174">
                  <c:v>14.4</c:v>
                </c:pt>
                <c:pt idx="175">
                  <c:v>33.9</c:v>
                </c:pt>
                <c:pt idx="176">
                  <c:v>18.6</c:v>
                </c:pt>
                <c:pt idx="177">
                  <c:v>21.8</c:v>
                </c:pt>
                <c:pt idx="178">
                  <c:v>22.4</c:v>
                </c:pt>
                <c:pt idx="179">
                  <c:v>17.1</c:v>
                </c:pt>
                <c:pt idx="180">
                  <c:v>18.9</c:v>
                </c:pt>
                <c:pt idx="181">
                  <c:v>17.1</c:v>
                </c:pt>
                <c:pt idx="182">
                  <c:v>27.3</c:v>
                </c:pt>
                <c:pt idx="183">
                  <c:v>10.8</c:v>
                </c:pt>
                <c:pt idx="184">
                  <c:v>29.3</c:v>
                </c:pt>
                <c:pt idx="185">
                  <c:v>27.4</c:v>
                </c:pt>
                <c:pt idx="186">
                  <c:v>52.7</c:v>
                </c:pt>
                <c:pt idx="187">
                  <c:v>16.1</c:v>
                </c:pt>
                <c:pt idx="188">
                  <c:v>29.6</c:v>
                </c:pt>
                <c:pt idx="189">
                  <c:v>34.5</c:v>
                </c:pt>
                <c:pt idx="190">
                  <c:v>30.9</c:v>
                </c:pt>
                <c:pt idx="191">
                  <c:v>23.7</c:v>
                </c:pt>
                <c:pt idx="192">
                  <c:v>22.9</c:v>
                </c:pt>
                <c:pt idx="193">
                  <c:v>61.0</c:v>
                </c:pt>
                <c:pt idx="194">
                  <c:v>38.5</c:v>
                </c:pt>
                <c:pt idx="195">
                  <c:v>10.8</c:v>
                </c:pt>
                <c:pt idx="196">
                  <c:v>28.9</c:v>
                </c:pt>
                <c:pt idx="197">
                  <c:v>16.6</c:v>
                </c:pt>
                <c:pt idx="198">
                  <c:v>48.6</c:v>
                </c:pt>
                <c:pt idx="199">
                  <c:v>9.4</c:v>
                </c:pt>
                <c:pt idx="200">
                  <c:v>20.1</c:v>
                </c:pt>
                <c:pt idx="201">
                  <c:v>26.5</c:v>
                </c:pt>
                <c:pt idx="202">
                  <c:v>53.6</c:v>
                </c:pt>
                <c:pt idx="203">
                  <c:v>31.6</c:v>
                </c:pt>
                <c:pt idx="204">
                  <c:v>19.3</c:v>
                </c:pt>
                <c:pt idx="205">
                  <c:v>19.6</c:v>
                </c:pt>
                <c:pt idx="206">
                  <c:v>34.8</c:v>
                </c:pt>
                <c:pt idx="207">
                  <c:v>16.7</c:v>
                </c:pt>
                <c:pt idx="208">
                  <c:v>16.7</c:v>
                </c:pt>
                <c:pt idx="209">
                  <c:v>18.9</c:v>
                </c:pt>
                <c:pt idx="210">
                  <c:v>32.7</c:v>
                </c:pt>
                <c:pt idx="211">
                  <c:v>47.7</c:v>
                </c:pt>
                <c:pt idx="212">
                  <c:v>31.7</c:v>
                </c:pt>
                <c:pt idx="213">
                  <c:v>30.9</c:v>
                </c:pt>
                <c:pt idx="214">
                  <c:v>18.7</c:v>
                </c:pt>
                <c:pt idx="215">
                  <c:v>18.4</c:v>
                </c:pt>
                <c:pt idx="216">
                  <c:v>23.1</c:v>
                </c:pt>
              </c:numCache>
            </c:numRef>
          </c:xVal>
          <c:yVal>
            <c:numRef>
              <c:f>'[2]Type 1'!$AF$28:$AF$244</c:f>
              <c:numCache>
                <c:formatCode>General</c:formatCode>
                <c:ptCount val="217"/>
                <c:pt idx="0">
                  <c:v>227.2</c:v>
                </c:pt>
                <c:pt idx="1">
                  <c:v>1701.6</c:v>
                </c:pt>
                <c:pt idx="2">
                  <c:v>490.9</c:v>
                </c:pt>
                <c:pt idx="3">
                  <c:v>820.7</c:v>
                </c:pt>
                <c:pt idx="4">
                  <c:v>1987.8</c:v>
                </c:pt>
                <c:pt idx="5">
                  <c:v>1072.7</c:v>
                </c:pt>
                <c:pt idx="6">
                  <c:v>1204.0</c:v>
                </c:pt>
                <c:pt idx="7">
                  <c:v>98.7</c:v>
                </c:pt>
                <c:pt idx="8">
                  <c:v>0.0</c:v>
                </c:pt>
                <c:pt idx="9">
                  <c:v>0.0</c:v>
                </c:pt>
                <c:pt idx="10">
                  <c:v>630.6</c:v>
                </c:pt>
                <c:pt idx="11">
                  <c:v>306.5</c:v>
                </c:pt>
                <c:pt idx="12">
                  <c:v>384.4</c:v>
                </c:pt>
                <c:pt idx="13">
                  <c:v>74.5</c:v>
                </c:pt>
                <c:pt idx="14">
                  <c:v>1155.3</c:v>
                </c:pt>
                <c:pt idx="15">
                  <c:v>853.6</c:v>
                </c:pt>
                <c:pt idx="16">
                  <c:v>374.7</c:v>
                </c:pt>
                <c:pt idx="17">
                  <c:v>266.6</c:v>
                </c:pt>
                <c:pt idx="18">
                  <c:v>1702.4</c:v>
                </c:pt>
                <c:pt idx="19">
                  <c:v>2.7</c:v>
                </c:pt>
                <c:pt idx="20">
                  <c:v>211.7</c:v>
                </c:pt>
                <c:pt idx="21">
                  <c:v>318.6</c:v>
                </c:pt>
                <c:pt idx="22">
                  <c:v>2121.1</c:v>
                </c:pt>
                <c:pt idx="23">
                  <c:v>1818.4</c:v>
                </c:pt>
                <c:pt idx="24">
                  <c:v>1765.2</c:v>
                </c:pt>
                <c:pt idx="25">
                  <c:v>592.6</c:v>
                </c:pt>
                <c:pt idx="26">
                  <c:v>1502.0</c:v>
                </c:pt>
                <c:pt idx="27">
                  <c:v>1034.6</c:v>
                </c:pt>
                <c:pt idx="28">
                  <c:v>546.2</c:v>
                </c:pt>
                <c:pt idx="29">
                  <c:v>597.3</c:v>
                </c:pt>
                <c:pt idx="30">
                  <c:v>3470.9</c:v>
                </c:pt>
                <c:pt idx="31">
                  <c:v>2067.6</c:v>
                </c:pt>
                <c:pt idx="32">
                  <c:v>191.4</c:v>
                </c:pt>
                <c:pt idx="33">
                  <c:v>0.0</c:v>
                </c:pt>
                <c:pt idx="34">
                  <c:v>1076.3</c:v>
                </c:pt>
                <c:pt idx="35">
                  <c:v>440.7</c:v>
                </c:pt>
                <c:pt idx="36">
                  <c:v>1345.7</c:v>
                </c:pt>
                <c:pt idx="37">
                  <c:v>811.0</c:v>
                </c:pt>
                <c:pt idx="38">
                  <c:v>756.9</c:v>
                </c:pt>
                <c:pt idx="39">
                  <c:v>3.2</c:v>
                </c:pt>
                <c:pt idx="40">
                  <c:v>0.7</c:v>
                </c:pt>
                <c:pt idx="41">
                  <c:v>908.3</c:v>
                </c:pt>
                <c:pt idx="42">
                  <c:v>116.2</c:v>
                </c:pt>
                <c:pt idx="43">
                  <c:v>873.4</c:v>
                </c:pt>
                <c:pt idx="44">
                  <c:v>230.4</c:v>
                </c:pt>
                <c:pt idx="45">
                  <c:v>1826.2</c:v>
                </c:pt>
                <c:pt idx="46">
                  <c:v>19.0</c:v>
                </c:pt>
                <c:pt idx="47">
                  <c:v>278.8</c:v>
                </c:pt>
                <c:pt idx="48">
                  <c:v>260.3999999999999</c:v>
                </c:pt>
                <c:pt idx="49">
                  <c:v>2702.6</c:v>
                </c:pt>
                <c:pt idx="50">
                  <c:v>2349.3</c:v>
                </c:pt>
                <c:pt idx="51">
                  <c:v>255.6</c:v>
                </c:pt>
                <c:pt idx="52">
                  <c:v>1005.1</c:v>
                </c:pt>
                <c:pt idx="53">
                  <c:v>2288.7</c:v>
                </c:pt>
                <c:pt idx="54">
                  <c:v>107.3</c:v>
                </c:pt>
                <c:pt idx="55">
                  <c:v>160.9</c:v>
                </c:pt>
                <c:pt idx="56">
                  <c:v>762.7</c:v>
                </c:pt>
                <c:pt idx="57">
                  <c:v>1539.1</c:v>
                </c:pt>
                <c:pt idx="58">
                  <c:v>1012.8</c:v>
                </c:pt>
                <c:pt idx="59">
                  <c:v>636.1</c:v>
                </c:pt>
                <c:pt idx="60">
                  <c:v>0.0</c:v>
                </c:pt>
                <c:pt idx="61">
                  <c:v>7.2</c:v>
                </c:pt>
                <c:pt idx="62">
                  <c:v>2155.8</c:v>
                </c:pt>
                <c:pt idx="63">
                  <c:v>426.8</c:v>
                </c:pt>
                <c:pt idx="64">
                  <c:v>1487.5</c:v>
                </c:pt>
                <c:pt idx="65">
                  <c:v>1581.2</c:v>
                </c:pt>
                <c:pt idx="66">
                  <c:v>667.1</c:v>
                </c:pt>
                <c:pt idx="67">
                  <c:v>263.7</c:v>
                </c:pt>
                <c:pt idx="68">
                  <c:v>196.0</c:v>
                </c:pt>
                <c:pt idx="69">
                  <c:v>890.3</c:v>
                </c:pt>
                <c:pt idx="70">
                  <c:v>79.4</c:v>
                </c:pt>
                <c:pt idx="71">
                  <c:v>384.6</c:v>
                </c:pt>
                <c:pt idx="72">
                  <c:v>1095.5</c:v>
                </c:pt>
                <c:pt idx="73">
                  <c:v>792.9</c:v>
                </c:pt>
                <c:pt idx="74">
                  <c:v>1026.8</c:v>
                </c:pt>
                <c:pt idx="75">
                  <c:v>1118.3</c:v>
                </c:pt>
                <c:pt idx="76">
                  <c:v>323.0</c:v>
                </c:pt>
                <c:pt idx="77">
                  <c:v>431.8</c:v>
                </c:pt>
                <c:pt idx="78">
                  <c:v>853.8</c:v>
                </c:pt>
                <c:pt idx="79">
                  <c:v>546.7</c:v>
                </c:pt>
                <c:pt idx="80">
                  <c:v>1242.0</c:v>
                </c:pt>
                <c:pt idx="81">
                  <c:v>1118.9</c:v>
                </c:pt>
                <c:pt idx="82">
                  <c:v>574.3</c:v>
                </c:pt>
                <c:pt idx="83">
                  <c:v>197.2</c:v>
                </c:pt>
                <c:pt idx="84">
                  <c:v>1417.7</c:v>
                </c:pt>
                <c:pt idx="85">
                  <c:v>2691.2</c:v>
                </c:pt>
                <c:pt idx="86">
                  <c:v>2054.4</c:v>
                </c:pt>
                <c:pt idx="87">
                  <c:v>1350.5</c:v>
                </c:pt>
                <c:pt idx="88">
                  <c:v>2215.9</c:v>
                </c:pt>
                <c:pt idx="89">
                  <c:v>1128.7</c:v>
                </c:pt>
                <c:pt idx="90">
                  <c:v>1058.2</c:v>
                </c:pt>
                <c:pt idx="91">
                  <c:v>718.5</c:v>
                </c:pt>
                <c:pt idx="92">
                  <c:v>1188.6</c:v>
                </c:pt>
                <c:pt idx="93">
                  <c:v>321.7</c:v>
                </c:pt>
                <c:pt idx="94">
                  <c:v>0.1</c:v>
                </c:pt>
                <c:pt idx="95">
                  <c:v>1158.1</c:v>
                </c:pt>
                <c:pt idx="96">
                  <c:v>385.4</c:v>
                </c:pt>
                <c:pt idx="97">
                  <c:v>1970.0</c:v>
                </c:pt>
                <c:pt idx="98">
                  <c:v>2396.2</c:v>
                </c:pt>
                <c:pt idx="99">
                  <c:v>1006.2</c:v>
                </c:pt>
                <c:pt idx="100">
                  <c:v>951.9</c:v>
                </c:pt>
                <c:pt idx="101">
                  <c:v>3687.1</c:v>
                </c:pt>
                <c:pt idx="102">
                  <c:v>471.7</c:v>
                </c:pt>
                <c:pt idx="103">
                  <c:v>1965.8</c:v>
                </c:pt>
                <c:pt idx="104">
                  <c:v>1.9</c:v>
                </c:pt>
                <c:pt idx="105">
                  <c:v>1198.2</c:v>
                </c:pt>
                <c:pt idx="106">
                  <c:v>0.0</c:v>
                </c:pt>
                <c:pt idx="107">
                  <c:v>0.0</c:v>
                </c:pt>
                <c:pt idx="108">
                  <c:v>1654.9</c:v>
                </c:pt>
                <c:pt idx="109">
                  <c:v>1518.1</c:v>
                </c:pt>
                <c:pt idx="110">
                  <c:v>1848.4</c:v>
                </c:pt>
                <c:pt idx="111">
                  <c:v>1866.1</c:v>
                </c:pt>
                <c:pt idx="112">
                  <c:v>1382.2</c:v>
                </c:pt>
                <c:pt idx="113">
                  <c:v>119.8</c:v>
                </c:pt>
                <c:pt idx="114">
                  <c:v>440.5</c:v>
                </c:pt>
                <c:pt idx="115">
                  <c:v>1542.7</c:v>
                </c:pt>
                <c:pt idx="116">
                  <c:v>2.9</c:v>
                </c:pt>
                <c:pt idx="117">
                  <c:v>847.9</c:v>
                </c:pt>
                <c:pt idx="118">
                  <c:v>2446.6</c:v>
                </c:pt>
                <c:pt idx="119">
                  <c:v>1575.9</c:v>
                </c:pt>
                <c:pt idx="120">
                  <c:v>632.9</c:v>
                </c:pt>
                <c:pt idx="121">
                  <c:v>1123.5</c:v>
                </c:pt>
                <c:pt idx="122">
                  <c:v>937.8</c:v>
                </c:pt>
                <c:pt idx="123">
                  <c:v>566.9</c:v>
                </c:pt>
                <c:pt idx="124">
                  <c:v>1437.3</c:v>
                </c:pt>
                <c:pt idx="125">
                  <c:v>911.4</c:v>
                </c:pt>
                <c:pt idx="126">
                  <c:v>0.0</c:v>
                </c:pt>
                <c:pt idx="127">
                  <c:v>130.6</c:v>
                </c:pt>
                <c:pt idx="128">
                  <c:v>15.1</c:v>
                </c:pt>
                <c:pt idx="129">
                  <c:v>73.9</c:v>
                </c:pt>
                <c:pt idx="130">
                  <c:v>0.0</c:v>
                </c:pt>
                <c:pt idx="131">
                  <c:v>118.2</c:v>
                </c:pt>
                <c:pt idx="132">
                  <c:v>310.2</c:v>
                </c:pt>
                <c:pt idx="133">
                  <c:v>32.9</c:v>
                </c:pt>
                <c:pt idx="134">
                  <c:v>831.3</c:v>
                </c:pt>
                <c:pt idx="135">
                  <c:v>1040.4</c:v>
                </c:pt>
                <c:pt idx="136">
                  <c:v>359.4</c:v>
                </c:pt>
                <c:pt idx="137">
                  <c:v>369.5</c:v>
                </c:pt>
                <c:pt idx="138">
                  <c:v>266.2</c:v>
                </c:pt>
                <c:pt idx="139">
                  <c:v>241.8</c:v>
                </c:pt>
                <c:pt idx="140">
                  <c:v>890.5</c:v>
                </c:pt>
                <c:pt idx="141">
                  <c:v>805.6</c:v>
                </c:pt>
                <c:pt idx="142">
                  <c:v>79.5</c:v>
                </c:pt>
                <c:pt idx="143">
                  <c:v>154.0</c:v>
                </c:pt>
                <c:pt idx="144">
                  <c:v>247.0</c:v>
                </c:pt>
                <c:pt idx="145">
                  <c:v>244.9</c:v>
                </c:pt>
                <c:pt idx="146">
                  <c:v>82.9</c:v>
                </c:pt>
                <c:pt idx="147">
                  <c:v>85.1</c:v>
                </c:pt>
                <c:pt idx="148">
                  <c:v>2009.3</c:v>
                </c:pt>
                <c:pt idx="149">
                  <c:v>448.6</c:v>
                </c:pt>
                <c:pt idx="150">
                  <c:v>221.5</c:v>
                </c:pt>
                <c:pt idx="151">
                  <c:v>650.4</c:v>
                </c:pt>
                <c:pt idx="152">
                  <c:v>117.1</c:v>
                </c:pt>
                <c:pt idx="153">
                  <c:v>876.1</c:v>
                </c:pt>
                <c:pt idx="154">
                  <c:v>621.8</c:v>
                </c:pt>
                <c:pt idx="155">
                  <c:v>0.0</c:v>
                </c:pt>
                <c:pt idx="156">
                  <c:v>330.6</c:v>
                </c:pt>
                <c:pt idx="157">
                  <c:v>1833.1</c:v>
                </c:pt>
                <c:pt idx="158">
                  <c:v>1231.9</c:v>
                </c:pt>
                <c:pt idx="159">
                  <c:v>209.7</c:v>
                </c:pt>
                <c:pt idx="160">
                  <c:v>988.4</c:v>
                </c:pt>
                <c:pt idx="161">
                  <c:v>1699.0</c:v>
                </c:pt>
                <c:pt idx="162">
                  <c:v>328.8</c:v>
                </c:pt>
                <c:pt idx="163">
                  <c:v>601.5</c:v>
                </c:pt>
                <c:pt idx="164">
                  <c:v>346.9</c:v>
                </c:pt>
                <c:pt idx="165">
                  <c:v>158.8</c:v>
                </c:pt>
                <c:pt idx="166">
                  <c:v>959.5</c:v>
                </c:pt>
                <c:pt idx="167">
                  <c:v>0.0</c:v>
                </c:pt>
                <c:pt idx="168">
                  <c:v>10.8</c:v>
                </c:pt>
                <c:pt idx="169">
                  <c:v>554.1</c:v>
                </c:pt>
                <c:pt idx="170">
                  <c:v>0.0</c:v>
                </c:pt>
                <c:pt idx="171">
                  <c:v>970.8</c:v>
                </c:pt>
                <c:pt idx="172">
                  <c:v>1120.4</c:v>
                </c:pt>
                <c:pt idx="173">
                  <c:v>320.7</c:v>
                </c:pt>
                <c:pt idx="174">
                  <c:v>834.6</c:v>
                </c:pt>
                <c:pt idx="175">
                  <c:v>559.7</c:v>
                </c:pt>
                <c:pt idx="176">
                  <c:v>1403.8</c:v>
                </c:pt>
                <c:pt idx="177">
                  <c:v>984.2</c:v>
                </c:pt>
                <c:pt idx="178">
                  <c:v>509.8</c:v>
                </c:pt>
                <c:pt idx="179">
                  <c:v>1195.5</c:v>
                </c:pt>
                <c:pt idx="180">
                  <c:v>199.2</c:v>
                </c:pt>
                <c:pt idx="181">
                  <c:v>704.8</c:v>
                </c:pt>
                <c:pt idx="182">
                  <c:v>214.3</c:v>
                </c:pt>
                <c:pt idx="183">
                  <c:v>2118.2</c:v>
                </c:pt>
                <c:pt idx="184">
                  <c:v>1000.4</c:v>
                </c:pt>
                <c:pt idx="185">
                  <c:v>307.7</c:v>
                </c:pt>
                <c:pt idx="186">
                  <c:v>0.0</c:v>
                </c:pt>
                <c:pt idx="187">
                  <c:v>1045.0</c:v>
                </c:pt>
                <c:pt idx="188">
                  <c:v>1073.3</c:v>
                </c:pt>
                <c:pt idx="189">
                  <c:v>1322.5</c:v>
                </c:pt>
                <c:pt idx="190">
                  <c:v>930.1</c:v>
                </c:pt>
                <c:pt idx="191">
                  <c:v>395.0</c:v>
                </c:pt>
                <c:pt idx="192">
                  <c:v>1147.3</c:v>
                </c:pt>
                <c:pt idx="193">
                  <c:v>1012.1</c:v>
                </c:pt>
                <c:pt idx="194">
                  <c:v>830.8</c:v>
                </c:pt>
                <c:pt idx="195">
                  <c:v>1016.7</c:v>
                </c:pt>
                <c:pt idx="196">
                  <c:v>232.6</c:v>
                </c:pt>
                <c:pt idx="197">
                  <c:v>1294.3</c:v>
                </c:pt>
                <c:pt idx="198">
                  <c:v>204.4</c:v>
                </c:pt>
                <c:pt idx="199">
                  <c:v>2079.1</c:v>
                </c:pt>
                <c:pt idx="200">
                  <c:v>394.4</c:v>
                </c:pt>
                <c:pt idx="201">
                  <c:v>503.2</c:v>
                </c:pt>
                <c:pt idx="202">
                  <c:v>28.4</c:v>
                </c:pt>
                <c:pt idx="203">
                  <c:v>1701.5</c:v>
                </c:pt>
                <c:pt idx="204">
                  <c:v>826.4</c:v>
                </c:pt>
                <c:pt idx="205">
                  <c:v>452.6</c:v>
                </c:pt>
                <c:pt idx="206">
                  <c:v>279.2</c:v>
                </c:pt>
                <c:pt idx="207">
                  <c:v>652.8</c:v>
                </c:pt>
                <c:pt idx="208">
                  <c:v>429.0</c:v>
                </c:pt>
                <c:pt idx="209">
                  <c:v>1775.9</c:v>
                </c:pt>
                <c:pt idx="210">
                  <c:v>213.9</c:v>
                </c:pt>
                <c:pt idx="211">
                  <c:v>0.0</c:v>
                </c:pt>
                <c:pt idx="212">
                  <c:v>1373.9</c:v>
                </c:pt>
                <c:pt idx="213">
                  <c:v>578.9</c:v>
                </c:pt>
                <c:pt idx="214">
                  <c:v>638.2</c:v>
                </c:pt>
                <c:pt idx="215">
                  <c:v>785.7</c:v>
                </c:pt>
                <c:pt idx="216">
                  <c:v>1937.2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850694360"/>
        <c:axId val="1850327880"/>
      </c:scatterChart>
      <c:valAx>
        <c:axId val="1850694360"/>
        <c:scaling>
          <c:orientation val="minMax"/>
          <c:max val="90.0"/>
        </c:scaling>
        <c:delete val="0"/>
        <c:axPos val="b"/>
        <c:majorGridlines/>
        <c:title>
          <c:tx>
            <c:rich>
              <a:bodyPr/>
              <a:lstStyle/>
              <a:p>
                <a:pPr>
                  <a:defRPr sz="1800"/>
                </a:pPr>
                <a:r>
                  <a:rPr lang="en-US" sz="1800" dirty="0" smtClean="0"/>
                  <a:t>1000</a:t>
                </a:r>
                <a:r>
                  <a:rPr lang="en-US" sz="1800" baseline="0" dirty="0" smtClean="0"/>
                  <a:t>–500-</a:t>
                </a:r>
                <a:r>
                  <a:rPr lang="en-US" sz="1800" dirty="0" smtClean="0"/>
                  <a:t>hPa shear (</a:t>
                </a:r>
                <a:r>
                  <a:rPr lang="en-US" sz="1800" dirty="0" err="1" smtClean="0"/>
                  <a:t>kt</a:t>
                </a:r>
                <a:r>
                  <a:rPr lang="en-US" sz="1800" dirty="0" smtClean="0"/>
                  <a:t>)</a:t>
                </a:r>
                <a:endParaRPr lang="en-US" sz="1800" dirty="0"/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1850327880"/>
        <c:crosses val="autoZero"/>
        <c:crossBetween val="midCat"/>
      </c:valAx>
      <c:valAx>
        <c:axId val="1850327880"/>
        <c:scaling>
          <c:orientation val="minMax"/>
          <c:max val="3000.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800"/>
                </a:pPr>
                <a:r>
                  <a:rPr lang="en-US" sz="1800" dirty="0" smtClean="0"/>
                  <a:t>MUCAPE (J/kg)</a:t>
                </a:r>
                <a:endParaRPr lang="en-US" sz="1800" dirty="0"/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1850694360"/>
        <c:crosses val="autoZero"/>
        <c:crossBetween val="midCat"/>
      </c:valAx>
    </c:plotArea>
    <c:plotVisOnly val="1"/>
    <c:dispBlanksAs val="gap"/>
    <c:showDLblsOverMax val="0"/>
  </c:chart>
  <c:externalData r:id="rId1">
    <c:autoUpdate val="0"/>
  </c:externalData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>
                <a:solidFill>
                  <a:srgbClr val="FF0000"/>
                </a:solidFill>
              </a:defRPr>
            </a:pPr>
            <a:r>
              <a:rPr lang="en-US" sz="2000" dirty="0">
                <a:solidFill>
                  <a:srgbClr val="000000"/>
                </a:solidFill>
              </a:rPr>
              <a:t>Severe </a:t>
            </a:r>
            <a:r>
              <a:rPr lang="en-US" sz="2000" dirty="0" smtClean="0">
                <a:solidFill>
                  <a:srgbClr val="000000"/>
                </a:solidFill>
              </a:rPr>
              <a:t>Impact Area </a:t>
            </a:r>
            <a:r>
              <a:rPr lang="en-US" sz="2000" dirty="0">
                <a:solidFill>
                  <a:srgbClr val="000000"/>
                </a:solidFill>
              </a:rPr>
              <a:t>per </a:t>
            </a:r>
            <a:r>
              <a:rPr lang="en-US" sz="2000" dirty="0" smtClean="0">
                <a:solidFill>
                  <a:srgbClr val="000000"/>
                </a:solidFill>
              </a:rPr>
              <a:t>Slight </a:t>
            </a:r>
            <a:r>
              <a:rPr lang="en-US" sz="2000" dirty="0">
                <a:solidFill>
                  <a:srgbClr val="000000"/>
                </a:solidFill>
              </a:rPr>
              <a:t>Risk Event</a:t>
            </a:r>
          </a:p>
        </c:rich>
      </c:tx>
      <c:layout/>
      <c:overlay val="0"/>
    </c:title>
    <c:autoTitleDeleted val="0"/>
    <c:plotArea>
      <c:layout/>
      <c:lineChart>
        <c:grouping val="standard"/>
        <c:varyColors val="0"/>
        <c:ser>
          <c:idx val="0"/>
          <c:order val="0"/>
          <c:tx>
            <c:v>Area affected per SLIGHT Risk Event</c:v>
          </c:tx>
          <c:spPr>
            <a:ln>
              <a:solidFill>
                <a:srgbClr val="3366FF">
                  <a:alpha val="12000"/>
                </a:srgbClr>
              </a:solidFill>
            </a:ln>
          </c:spPr>
          <c:marker>
            <c:spPr>
              <a:solidFill>
                <a:srgbClr val="3366FF">
                  <a:alpha val="12000"/>
                </a:srgbClr>
              </a:solidFill>
              <a:ln>
                <a:solidFill>
                  <a:srgbClr val="3366FF">
                    <a:alpha val="20000"/>
                  </a:srgbClr>
                </a:solidFill>
              </a:ln>
            </c:spPr>
          </c:marker>
          <c:cat>
            <c:numRef>
              <c:f>Sheet2!$C$2:$C$35</c:f>
              <c:numCache>
                <c:formatCode>General</c:formatCode>
                <c:ptCount val="34"/>
                <c:pt idx="0">
                  <c:v>1980.0</c:v>
                </c:pt>
                <c:pt idx="1">
                  <c:v>1981.0</c:v>
                </c:pt>
                <c:pt idx="2">
                  <c:v>1982.0</c:v>
                </c:pt>
                <c:pt idx="3">
                  <c:v>1983.0</c:v>
                </c:pt>
                <c:pt idx="4">
                  <c:v>1984.0</c:v>
                </c:pt>
                <c:pt idx="5">
                  <c:v>1985.0</c:v>
                </c:pt>
                <c:pt idx="6">
                  <c:v>1986.0</c:v>
                </c:pt>
                <c:pt idx="7">
                  <c:v>1987.0</c:v>
                </c:pt>
                <c:pt idx="8">
                  <c:v>1988.0</c:v>
                </c:pt>
                <c:pt idx="9">
                  <c:v>1989.0</c:v>
                </c:pt>
                <c:pt idx="10">
                  <c:v>1990.0</c:v>
                </c:pt>
                <c:pt idx="11">
                  <c:v>1991.0</c:v>
                </c:pt>
                <c:pt idx="12">
                  <c:v>1992.0</c:v>
                </c:pt>
                <c:pt idx="13">
                  <c:v>1993.0</c:v>
                </c:pt>
                <c:pt idx="14">
                  <c:v>1994.0</c:v>
                </c:pt>
                <c:pt idx="15">
                  <c:v>1995.0</c:v>
                </c:pt>
                <c:pt idx="16">
                  <c:v>1996.0</c:v>
                </c:pt>
                <c:pt idx="17">
                  <c:v>1997.0</c:v>
                </c:pt>
                <c:pt idx="18">
                  <c:v>1998.0</c:v>
                </c:pt>
                <c:pt idx="19">
                  <c:v>1999.0</c:v>
                </c:pt>
                <c:pt idx="20">
                  <c:v>2000.0</c:v>
                </c:pt>
                <c:pt idx="21">
                  <c:v>2001.0</c:v>
                </c:pt>
                <c:pt idx="22">
                  <c:v>2002.0</c:v>
                </c:pt>
                <c:pt idx="23">
                  <c:v>2003.0</c:v>
                </c:pt>
                <c:pt idx="24">
                  <c:v>2004.0</c:v>
                </c:pt>
                <c:pt idx="25">
                  <c:v>2005.0</c:v>
                </c:pt>
                <c:pt idx="26">
                  <c:v>2006.0</c:v>
                </c:pt>
                <c:pt idx="27">
                  <c:v>2007.0</c:v>
                </c:pt>
                <c:pt idx="28">
                  <c:v>2008.0</c:v>
                </c:pt>
                <c:pt idx="29">
                  <c:v>2009.0</c:v>
                </c:pt>
                <c:pt idx="30">
                  <c:v>2010.0</c:v>
                </c:pt>
                <c:pt idx="31">
                  <c:v>2011.0</c:v>
                </c:pt>
                <c:pt idx="32">
                  <c:v>2012.0</c:v>
                </c:pt>
                <c:pt idx="33">
                  <c:v>2013.0</c:v>
                </c:pt>
              </c:numCache>
            </c:numRef>
          </c:cat>
          <c:val>
            <c:numRef>
              <c:f>Sheet2!$Q$2:$Q$35</c:f>
              <c:numCache>
                <c:formatCode>General</c:formatCode>
                <c:ptCount val="34"/>
                <c:pt idx="0">
                  <c:v>17.5</c:v>
                </c:pt>
                <c:pt idx="1">
                  <c:v>10.5</c:v>
                </c:pt>
                <c:pt idx="2">
                  <c:v>19.0</c:v>
                </c:pt>
                <c:pt idx="3">
                  <c:v>30.5</c:v>
                </c:pt>
                <c:pt idx="4">
                  <c:v>12.0</c:v>
                </c:pt>
                <c:pt idx="5">
                  <c:v>18.0</c:v>
                </c:pt>
                <c:pt idx="6">
                  <c:v>20.0</c:v>
                </c:pt>
                <c:pt idx="7">
                  <c:v>14.0</c:v>
                </c:pt>
                <c:pt idx="8">
                  <c:v>23.0</c:v>
                </c:pt>
                <c:pt idx="9">
                  <c:v>19.0</c:v>
                </c:pt>
                <c:pt idx="10">
                  <c:v>36.0</c:v>
                </c:pt>
                <c:pt idx="11">
                  <c:v>24.0</c:v>
                </c:pt>
                <c:pt idx="12">
                  <c:v>24.0</c:v>
                </c:pt>
                <c:pt idx="13">
                  <c:v>30.0</c:v>
                </c:pt>
                <c:pt idx="14">
                  <c:v>53.0</c:v>
                </c:pt>
                <c:pt idx="15">
                  <c:v>41.5</c:v>
                </c:pt>
                <c:pt idx="16">
                  <c:v>32.5</c:v>
                </c:pt>
                <c:pt idx="17">
                  <c:v>34.0</c:v>
                </c:pt>
                <c:pt idx="18">
                  <c:v>40.0</c:v>
                </c:pt>
                <c:pt idx="19">
                  <c:v>46.0</c:v>
                </c:pt>
                <c:pt idx="20">
                  <c:v>34.5</c:v>
                </c:pt>
                <c:pt idx="21">
                  <c:v>34.0</c:v>
                </c:pt>
                <c:pt idx="22">
                  <c:v>42.0</c:v>
                </c:pt>
                <c:pt idx="23">
                  <c:v>40.0</c:v>
                </c:pt>
                <c:pt idx="24">
                  <c:v>40.0</c:v>
                </c:pt>
                <c:pt idx="25">
                  <c:v>36.0</c:v>
                </c:pt>
                <c:pt idx="26">
                  <c:v>40.0</c:v>
                </c:pt>
                <c:pt idx="27">
                  <c:v>67.0</c:v>
                </c:pt>
                <c:pt idx="28">
                  <c:v>53.5</c:v>
                </c:pt>
                <c:pt idx="29">
                  <c:v>43.0</c:v>
                </c:pt>
                <c:pt idx="30">
                  <c:v>50.5</c:v>
                </c:pt>
                <c:pt idx="31">
                  <c:v>40.0</c:v>
                </c:pt>
                <c:pt idx="32">
                  <c:v>49.0</c:v>
                </c:pt>
                <c:pt idx="33">
                  <c:v>73.0</c:v>
                </c:pt>
              </c:numCache>
            </c:numRef>
          </c:val>
          <c:smooth val="0"/>
        </c:ser>
        <c:ser>
          <c:idx val="1"/>
          <c:order val="1"/>
          <c:tx>
            <c:v>55th percentile linear regression</c:v>
          </c:tx>
          <c:spPr>
            <a:ln w="76200" cmpd="sng">
              <a:solidFill>
                <a:srgbClr val="FF0000"/>
              </a:solidFill>
              <a:tailEnd type="none"/>
            </a:ln>
          </c:spPr>
          <c:marker>
            <c:spPr>
              <a:noFill/>
              <a:ln>
                <a:noFill/>
              </a:ln>
            </c:spPr>
          </c:marker>
          <c:cat>
            <c:numRef>
              <c:f>Sheet2!$C$2:$C$35</c:f>
              <c:numCache>
                <c:formatCode>General</c:formatCode>
                <c:ptCount val="34"/>
                <c:pt idx="0">
                  <c:v>1980.0</c:v>
                </c:pt>
                <c:pt idx="1">
                  <c:v>1981.0</c:v>
                </c:pt>
                <c:pt idx="2">
                  <c:v>1982.0</c:v>
                </c:pt>
                <c:pt idx="3">
                  <c:v>1983.0</c:v>
                </c:pt>
                <c:pt idx="4">
                  <c:v>1984.0</c:v>
                </c:pt>
                <c:pt idx="5">
                  <c:v>1985.0</c:v>
                </c:pt>
                <c:pt idx="6">
                  <c:v>1986.0</c:v>
                </c:pt>
                <c:pt idx="7">
                  <c:v>1987.0</c:v>
                </c:pt>
                <c:pt idx="8">
                  <c:v>1988.0</c:v>
                </c:pt>
                <c:pt idx="9">
                  <c:v>1989.0</c:v>
                </c:pt>
                <c:pt idx="10">
                  <c:v>1990.0</c:v>
                </c:pt>
                <c:pt idx="11">
                  <c:v>1991.0</c:v>
                </c:pt>
                <c:pt idx="12">
                  <c:v>1992.0</c:v>
                </c:pt>
                <c:pt idx="13">
                  <c:v>1993.0</c:v>
                </c:pt>
                <c:pt idx="14">
                  <c:v>1994.0</c:v>
                </c:pt>
                <c:pt idx="15">
                  <c:v>1995.0</c:v>
                </c:pt>
                <c:pt idx="16">
                  <c:v>1996.0</c:v>
                </c:pt>
                <c:pt idx="17">
                  <c:v>1997.0</c:v>
                </c:pt>
                <c:pt idx="18">
                  <c:v>1998.0</c:v>
                </c:pt>
                <c:pt idx="19">
                  <c:v>1999.0</c:v>
                </c:pt>
                <c:pt idx="20">
                  <c:v>2000.0</c:v>
                </c:pt>
                <c:pt idx="21">
                  <c:v>2001.0</c:v>
                </c:pt>
                <c:pt idx="22">
                  <c:v>2002.0</c:v>
                </c:pt>
                <c:pt idx="23">
                  <c:v>2003.0</c:v>
                </c:pt>
                <c:pt idx="24">
                  <c:v>2004.0</c:v>
                </c:pt>
                <c:pt idx="25">
                  <c:v>2005.0</c:v>
                </c:pt>
                <c:pt idx="26">
                  <c:v>2006.0</c:v>
                </c:pt>
                <c:pt idx="27">
                  <c:v>2007.0</c:v>
                </c:pt>
                <c:pt idx="28">
                  <c:v>2008.0</c:v>
                </c:pt>
                <c:pt idx="29">
                  <c:v>2009.0</c:v>
                </c:pt>
                <c:pt idx="30">
                  <c:v>2010.0</c:v>
                </c:pt>
                <c:pt idx="31">
                  <c:v>2011.0</c:v>
                </c:pt>
                <c:pt idx="32">
                  <c:v>2012.0</c:v>
                </c:pt>
                <c:pt idx="33">
                  <c:v>2013.0</c:v>
                </c:pt>
              </c:numCache>
            </c:numRef>
          </c:cat>
          <c:val>
            <c:numRef>
              <c:f>Sheet2!$N$2:$N$35</c:f>
              <c:numCache>
                <c:formatCode>General</c:formatCode>
                <c:ptCount val="34"/>
                <c:pt idx="0">
                  <c:v>17.7033</c:v>
                </c:pt>
                <c:pt idx="1">
                  <c:v>19.0597</c:v>
                </c:pt>
                <c:pt idx="2">
                  <c:v>20.4161</c:v>
                </c:pt>
                <c:pt idx="3">
                  <c:v>21.7725</c:v>
                </c:pt>
                <c:pt idx="4">
                  <c:v>23.12890000000001</c:v>
                </c:pt>
                <c:pt idx="5">
                  <c:v>24.48529999999991</c:v>
                </c:pt>
                <c:pt idx="6">
                  <c:v>25.8417</c:v>
                </c:pt>
                <c:pt idx="7">
                  <c:v>27.1981</c:v>
                </c:pt>
                <c:pt idx="8">
                  <c:v>28.5545</c:v>
                </c:pt>
                <c:pt idx="9">
                  <c:v>29.91090000000001</c:v>
                </c:pt>
                <c:pt idx="10">
                  <c:v>31.2673</c:v>
                </c:pt>
                <c:pt idx="11">
                  <c:v>32.6237</c:v>
                </c:pt>
                <c:pt idx="12">
                  <c:v>33.9801</c:v>
                </c:pt>
                <c:pt idx="13">
                  <c:v>35.3365</c:v>
                </c:pt>
                <c:pt idx="14">
                  <c:v>36.6929</c:v>
                </c:pt>
                <c:pt idx="15">
                  <c:v>38.0493</c:v>
                </c:pt>
                <c:pt idx="16">
                  <c:v>39.4057</c:v>
                </c:pt>
                <c:pt idx="17">
                  <c:v>40.7621</c:v>
                </c:pt>
                <c:pt idx="18">
                  <c:v>42.1185</c:v>
                </c:pt>
                <c:pt idx="19">
                  <c:v>43.4749</c:v>
                </c:pt>
                <c:pt idx="20">
                  <c:v>44.8313</c:v>
                </c:pt>
                <c:pt idx="21">
                  <c:v>46.1877</c:v>
                </c:pt>
                <c:pt idx="22">
                  <c:v>47.5441</c:v>
                </c:pt>
                <c:pt idx="23">
                  <c:v>48.9005</c:v>
                </c:pt>
                <c:pt idx="24">
                  <c:v>50.2569</c:v>
                </c:pt>
                <c:pt idx="25">
                  <c:v>51.6133</c:v>
                </c:pt>
                <c:pt idx="26">
                  <c:v>52.9697</c:v>
                </c:pt>
                <c:pt idx="27">
                  <c:v>54.3261</c:v>
                </c:pt>
                <c:pt idx="28">
                  <c:v>55.6825</c:v>
                </c:pt>
                <c:pt idx="29">
                  <c:v>57.0389</c:v>
                </c:pt>
                <c:pt idx="30">
                  <c:v>58.3953</c:v>
                </c:pt>
                <c:pt idx="31">
                  <c:v>59.7517</c:v>
                </c:pt>
                <c:pt idx="32">
                  <c:v>61.1081</c:v>
                </c:pt>
                <c:pt idx="33">
                  <c:v>62.4645</c:v>
                </c:pt>
              </c:numCache>
            </c:numRef>
          </c: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89584808"/>
        <c:axId val="-2000706392"/>
      </c:lineChart>
      <c:catAx>
        <c:axId val="208958480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1600"/>
            </a:pPr>
            <a:endParaRPr lang="en-US"/>
          </a:p>
        </c:txPr>
        <c:crossAx val="-2000706392"/>
        <c:crosses val="autoZero"/>
        <c:auto val="1"/>
        <c:lblAlgn val="ctr"/>
        <c:lblOffset val="100"/>
        <c:noMultiLvlLbl val="0"/>
      </c:catAx>
      <c:valAx>
        <c:axId val="-2000706392"/>
        <c:scaling>
          <c:orientation val="minMax"/>
          <c:max val="160.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800"/>
                </a:pPr>
                <a:r>
                  <a:rPr lang="en-US" sz="1800" b="1" i="0" baseline="0" dirty="0" err="1" smtClean="0">
                    <a:effectLst/>
                  </a:rPr>
                  <a:t>Gridpoints</a:t>
                </a:r>
                <a:r>
                  <a:rPr lang="en-US" sz="1800" b="1" i="0" baseline="0" dirty="0" smtClean="0">
                    <a:effectLst/>
                  </a:rPr>
                  <a:t> (Spatial Area) Affected</a:t>
                </a:r>
                <a:endParaRPr lang="en-US" dirty="0">
                  <a:effectLst/>
                </a:endParaRP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/>
            </a:pPr>
            <a:endParaRPr lang="en-US"/>
          </a:p>
        </c:txPr>
        <c:crossAx val="2089584808"/>
        <c:crosses val="autoZero"/>
        <c:crossBetween val="between"/>
      </c:valAx>
    </c:plotArea>
    <c:plotVisOnly val="1"/>
    <c:dispBlanksAs val="gap"/>
    <c:showDLblsOverMax val="0"/>
  </c:chart>
  <c:externalData r:id="rId2">
    <c:autoUpdate val="0"/>
  </c:externalData>
  <c:userShapes r:id="rId3"/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sz="2000" dirty="0">
                <a:solidFill>
                  <a:schemeClr val="tx1"/>
                </a:solidFill>
              </a:rPr>
              <a:t>Type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smtClean="0">
                <a:solidFill>
                  <a:schemeClr val="tx1"/>
                </a:solidFill>
              </a:rPr>
              <a:t>1 Events</a:t>
            </a:r>
            <a:endParaRPr lang="en-US" dirty="0">
              <a:solidFill>
                <a:schemeClr val="tx1"/>
              </a:solidFill>
            </a:endParaRPr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0.118389529941887"/>
          <c:y val="0.114054451802796"/>
          <c:w val="0.852657613682436"/>
          <c:h val="0.727388639747846"/>
        </c:manualLayout>
      </c:layout>
      <c:scatterChart>
        <c:scatterStyle val="lineMarker"/>
        <c:varyColors val="0"/>
        <c:ser>
          <c:idx val="0"/>
          <c:order val="0"/>
          <c:tx>
            <c:v>Type 1</c:v>
          </c:tx>
          <c:spPr>
            <a:ln w="47625">
              <a:noFill/>
            </a:ln>
          </c:spPr>
          <c:xVal>
            <c:numRef>
              <c:f>'[2]Type 1'!$AP$28:$AP$244</c:f>
              <c:numCache>
                <c:formatCode>General</c:formatCode>
                <c:ptCount val="217"/>
                <c:pt idx="0">
                  <c:v>44.5</c:v>
                </c:pt>
                <c:pt idx="1">
                  <c:v>36.2</c:v>
                </c:pt>
                <c:pt idx="2">
                  <c:v>23.1</c:v>
                </c:pt>
                <c:pt idx="3">
                  <c:v>16.3</c:v>
                </c:pt>
                <c:pt idx="4">
                  <c:v>39.6</c:v>
                </c:pt>
                <c:pt idx="5">
                  <c:v>38.8</c:v>
                </c:pt>
                <c:pt idx="6">
                  <c:v>16.6</c:v>
                </c:pt>
                <c:pt idx="7">
                  <c:v>40.8</c:v>
                </c:pt>
                <c:pt idx="8">
                  <c:v>40.4</c:v>
                </c:pt>
                <c:pt idx="9">
                  <c:v>45.2</c:v>
                </c:pt>
                <c:pt idx="10">
                  <c:v>61.5</c:v>
                </c:pt>
                <c:pt idx="11">
                  <c:v>48.6</c:v>
                </c:pt>
                <c:pt idx="12">
                  <c:v>46.3</c:v>
                </c:pt>
                <c:pt idx="13">
                  <c:v>16.2</c:v>
                </c:pt>
                <c:pt idx="14">
                  <c:v>15.3</c:v>
                </c:pt>
                <c:pt idx="15">
                  <c:v>34.5</c:v>
                </c:pt>
                <c:pt idx="16">
                  <c:v>31.9</c:v>
                </c:pt>
                <c:pt idx="17">
                  <c:v>42.0</c:v>
                </c:pt>
                <c:pt idx="18">
                  <c:v>18.1</c:v>
                </c:pt>
                <c:pt idx="19">
                  <c:v>47.5</c:v>
                </c:pt>
                <c:pt idx="20">
                  <c:v>59.6</c:v>
                </c:pt>
                <c:pt idx="21">
                  <c:v>15.0</c:v>
                </c:pt>
                <c:pt idx="22">
                  <c:v>7.1</c:v>
                </c:pt>
                <c:pt idx="23">
                  <c:v>34.2</c:v>
                </c:pt>
                <c:pt idx="24">
                  <c:v>12.8</c:v>
                </c:pt>
                <c:pt idx="25">
                  <c:v>28.9</c:v>
                </c:pt>
                <c:pt idx="26">
                  <c:v>21.8</c:v>
                </c:pt>
                <c:pt idx="27">
                  <c:v>32.6</c:v>
                </c:pt>
                <c:pt idx="28">
                  <c:v>35.4</c:v>
                </c:pt>
                <c:pt idx="29">
                  <c:v>43.7</c:v>
                </c:pt>
                <c:pt idx="30">
                  <c:v>4.1</c:v>
                </c:pt>
                <c:pt idx="31">
                  <c:v>30.9</c:v>
                </c:pt>
                <c:pt idx="32">
                  <c:v>19.9</c:v>
                </c:pt>
                <c:pt idx="33">
                  <c:v>60.7</c:v>
                </c:pt>
                <c:pt idx="34">
                  <c:v>24.8</c:v>
                </c:pt>
                <c:pt idx="35">
                  <c:v>41.7</c:v>
                </c:pt>
                <c:pt idx="36">
                  <c:v>44.7</c:v>
                </c:pt>
                <c:pt idx="37">
                  <c:v>33.7</c:v>
                </c:pt>
                <c:pt idx="38">
                  <c:v>32.9</c:v>
                </c:pt>
                <c:pt idx="39">
                  <c:v>22.5</c:v>
                </c:pt>
                <c:pt idx="40">
                  <c:v>53.5</c:v>
                </c:pt>
                <c:pt idx="41">
                  <c:v>31.2</c:v>
                </c:pt>
                <c:pt idx="42">
                  <c:v>37.4</c:v>
                </c:pt>
                <c:pt idx="43">
                  <c:v>22.8</c:v>
                </c:pt>
                <c:pt idx="44">
                  <c:v>25.7</c:v>
                </c:pt>
                <c:pt idx="45">
                  <c:v>17.5</c:v>
                </c:pt>
                <c:pt idx="46">
                  <c:v>43.6</c:v>
                </c:pt>
                <c:pt idx="47">
                  <c:v>30.0</c:v>
                </c:pt>
                <c:pt idx="48">
                  <c:v>32.2</c:v>
                </c:pt>
                <c:pt idx="49">
                  <c:v>15.1</c:v>
                </c:pt>
                <c:pt idx="50">
                  <c:v>23.8</c:v>
                </c:pt>
                <c:pt idx="51">
                  <c:v>28.4</c:v>
                </c:pt>
                <c:pt idx="52">
                  <c:v>31.4</c:v>
                </c:pt>
                <c:pt idx="53">
                  <c:v>10.0</c:v>
                </c:pt>
                <c:pt idx="54">
                  <c:v>20.9</c:v>
                </c:pt>
                <c:pt idx="55">
                  <c:v>26.4</c:v>
                </c:pt>
                <c:pt idx="56">
                  <c:v>15.0</c:v>
                </c:pt>
                <c:pt idx="57">
                  <c:v>10.3</c:v>
                </c:pt>
                <c:pt idx="58">
                  <c:v>39.1</c:v>
                </c:pt>
                <c:pt idx="59">
                  <c:v>23.8</c:v>
                </c:pt>
                <c:pt idx="60">
                  <c:v>56.4</c:v>
                </c:pt>
                <c:pt idx="61">
                  <c:v>47.5</c:v>
                </c:pt>
                <c:pt idx="62">
                  <c:v>21.3</c:v>
                </c:pt>
                <c:pt idx="63">
                  <c:v>18.3</c:v>
                </c:pt>
                <c:pt idx="64">
                  <c:v>29.3</c:v>
                </c:pt>
                <c:pt idx="65">
                  <c:v>20.1</c:v>
                </c:pt>
                <c:pt idx="66">
                  <c:v>35.4</c:v>
                </c:pt>
                <c:pt idx="67">
                  <c:v>26.6</c:v>
                </c:pt>
                <c:pt idx="68">
                  <c:v>80.8</c:v>
                </c:pt>
                <c:pt idx="69">
                  <c:v>15.2</c:v>
                </c:pt>
                <c:pt idx="70">
                  <c:v>43.9</c:v>
                </c:pt>
                <c:pt idx="71">
                  <c:v>39.1</c:v>
                </c:pt>
                <c:pt idx="72">
                  <c:v>44.9</c:v>
                </c:pt>
                <c:pt idx="73">
                  <c:v>28.6</c:v>
                </c:pt>
                <c:pt idx="74">
                  <c:v>16.5</c:v>
                </c:pt>
                <c:pt idx="75">
                  <c:v>33.7</c:v>
                </c:pt>
                <c:pt idx="76">
                  <c:v>41.0</c:v>
                </c:pt>
                <c:pt idx="77">
                  <c:v>42.6</c:v>
                </c:pt>
                <c:pt idx="78">
                  <c:v>35.8</c:v>
                </c:pt>
                <c:pt idx="79">
                  <c:v>29.5</c:v>
                </c:pt>
                <c:pt idx="80">
                  <c:v>27.7</c:v>
                </c:pt>
                <c:pt idx="81">
                  <c:v>31.5</c:v>
                </c:pt>
                <c:pt idx="82">
                  <c:v>25.3</c:v>
                </c:pt>
                <c:pt idx="83">
                  <c:v>35.8</c:v>
                </c:pt>
                <c:pt idx="84">
                  <c:v>35.8</c:v>
                </c:pt>
                <c:pt idx="85">
                  <c:v>10.7</c:v>
                </c:pt>
                <c:pt idx="86">
                  <c:v>9.0</c:v>
                </c:pt>
                <c:pt idx="87">
                  <c:v>17.3</c:v>
                </c:pt>
                <c:pt idx="88">
                  <c:v>18.4</c:v>
                </c:pt>
                <c:pt idx="89">
                  <c:v>18.5</c:v>
                </c:pt>
                <c:pt idx="90">
                  <c:v>33.5</c:v>
                </c:pt>
                <c:pt idx="91">
                  <c:v>20.4</c:v>
                </c:pt>
                <c:pt idx="92">
                  <c:v>8.700000000000001</c:v>
                </c:pt>
                <c:pt idx="93">
                  <c:v>50.3</c:v>
                </c:pt>
                <c:pt idx="94">
                  <c:v>48.9</c:v>
                </c:pt>
                <c:pt idx="95">
                  <c:v>35.5</c:v>
                </c:pt>
                <c:pt idx="96">
                  <c:v>20.3</c:v>
                </c:pt>
                <c:pt idx="97">
                  <c:v>11.7</c:v>
                </c:pt>
                <c:pt idx="98">
                  <c:v>9.5</c:v>
                </c:pt>
                <c:pt idx="99">
                  <c:v>27.2</c:v>
                </c:pt>
                <c:pt idx="100">
                  <c:v>31.6</c:v>
                </c:pt>
                <c:pt idx="101">
                  <c:v>13.6</c:v>
                </c:pt>
                <c:pt idx="102">
                  <c:v>9.200000000000001</c:v>
                </c:pt>
                <c:pt idx="103">
                  <c:v>24.3</c:v>
                </c:pt>
                <c:pt idx="104">
                  <c:v>41.8</c:v>
                </c:pt>
                <c:pt idx="105">
                  <c:v>18.5</c:v>
                </c:pt>
                <c:pt idx="106">
                  <c:v>56.2</c:v>
                </c:pt>
                <c:pt idx="107">
                  <c:v>50.0</c:v>
                </c:pt>
                <c:pt idx="108">
                  <c:v>15.8</c:v>
                </c:pt>
                <c:pt idx="109">
                  <c:v>23.1</c:v>
                </c:pt>
                <c:pt idx="110">
                  <c:v>28.7</c:v>
                </c:pt>
                <c:pt idx="111">
                  <c:v>28.1</c:v>
                </c:pt>
                <c:pt idx="112">
                  <c:v>31.2</c:v>
                </c:pt>
                <c:pt idx="113">
                  <c:v>74.4</c:v>
                </c:pt>
                <c:pt idx="114">
                  <c:v>16.8</c:v>
                </c:pt>
                <c:pt idx="115">
                  <c:v>21.1</c:v>
                </c:pt>
                <c:pt idx="116">
                  <c:v>90.7</c:v>
                </c:pt>
                <c:pt idx="117">
                  <c:v>32.3</c:v>
                </c:pt>
                <c:pt idx="118">
                  <c:v>16.2</c:v>
                </c:pt>
                <c:pt idx="119">
                  <c:v>24.1</c:v>
                </c:pt>
                <c:pt idx="120">
                  <c:v>33.6</c:v>
                </c:pt>
                <c:pt idx="121">
                  <c:v>20.1</c:v>
                </c:pt>
                <c:pt idx="122">
                  <c:v>38.3</c:v>
                </c:pt>
                <c:pt idx="123">
                  <c:v>32.8</c:v>
                </c:pt>
                <c:pt idx="124">
                  <c:v>20.2</c:v>
                </c:pt>
                <c:pt idx="125">
                  <c:v>14.8</c:v>
                </c:pt>
                <c:pt idx="126">
                  <c:v>54.7</c:v>
                </c:pt>
                <c:pt idx="127">
                  <c:v>44.6</c:v>
                </c:pt>
                <c:pt idx="128">
                  <c:v>64.7</c:v>
                </c:pt>
                <c:pt idx="129">
                  <c:v>22.0</c:v>
                </c:pt>
                <c:pt idx="130">
                  <c:v>36.5</c:v>
                </c:pt>
                <c:pt idx="131">
                  <c:v>8.700000000000001</c:v>
                </c:pt>
                <c:pt idx="132">
                  <c:v>39.6</c:v>
                </c:pt>
                <c:pt idx="133">
                  <c:v>24.0</c:v>
                </c:pt>
                <c:pt idx="134">
                  <c:v>12.9</c:v>
                </c:pt>
                <c:pt idx="135">
                  <c:v>29.0</c:v>
                </c:pt>
                <c:pt idx="136">
                  <c:v>16.8</c:v>
                </c:pt>
                <c:pt idx="137">
                  <c:v>13.4</c:v>
                </c:pt>
                <c:pt idx="138">
                  <c:v>51.5</c:v>
                </c:pt>
                <c:pt idx="139">
                  <c:v>27.3</c:v>
                </c:pt>
                <c:pt idx="140">
                  <c:v>15.0</c:v>
                </c:pt>
                <c:pt idx="141">
                  <c:v>32.1</c:v>
                </c:pt>
                <c:pt idx="142">
                  <c:v>48.4</c:v>
                </c:pt>
                <c:pt idx="143">
                  <c:v>29.3</c:v>
                </c:pt>
                <c:pt idx="144">
                  <c:v>43.5</c:v>
                </c:pt>
                <c:pt idx="145">
                  <c:v>23.3</c:v>
                </c:pt>
                <c:pt idx="146">
                  <c:v>25.1</c:v>
                </c:pt>
                <c:pt idx="147">
                  <c:v>22.6</c:v>
                </c:pt>
                <c:pt idx="148">
                  <c:v>25.9</c:v>
                </c:pt>
                <c:pt idx="149">
                  <c:v>25.1</c:v>
                </c:pt>
                <c:pt idx="150">
                  <c:v>9.8</c:v>
                </c:pt>
                <c:pt idx="151">
                  <c:v>14.1</c:v>
                </c:pt>
                <c:pt idx="152">
                  <c:v>6.9</c:v>
                </c:pt>
                <c:pt idx="153">
                  <c:v>25.8</c:v>
                </c:pt>
                <c:pt idx="154">
                  <c:v>28.8</c:v>
                </c:pt>
                <c:pt idx="155">
                  <c:v>40.7</c:v>
                </c:pt>
                <c:pt idx="156">
                  <c:v>22.9</c:v>
                </c:pt>
                <c:pt idx="157">
                  <c:v>11.5</c:v>
                </c:pt>
                <c:pt idx="158">
                  <c:v>22.2</c:v>
                </c:pt>
                <c:pt idx="159">
                  <c:v>39.0</c:v>
                </c:pt>
                <c:pt idx="160">
                  <c:v>27.0</c:v>
                </c:pt>
                <c:pt idx="161">
                  <c:v>11.0</c:v>
                </c:pt>
                <c:pt idx="162">
                  <c:v>11.8</c:v>
                </c:pt>
                <c:pt idx="163">
                  <c:v>8.700000000000001</c:v>
                </c:pt>
                <c:pt idx="164">
                  <c:v>44.1</c:v>
                </c:pt>
                <c:pt idx="165">
                  <c:v>8.200000000000001</c:v>
                </c:pt>
                <c:pt idx="166">
                  <c:v>12.5</c:v>
                </c:pt>
                <c:pt idx="167">
                  <c:v>26.4</c:v>
                </c:pt>
                <c:pt idx="168">
                  <c:v>64.9</c:v>
                </c:pt>
                <c:pt idx="169">
                  <c:v>15.6</c:v>
                </c:pt>
                <c:pt idx="170">
                  <c:v>63.6</c:v>
                </c:pt>
                <c:pt idx="171">
                  <c:v>51.4</c:v>
                </c:pt>
                <c:pt idx="172">
                  <c:v>12.8</c:v>
                </c:pt>
                <c:pt idx="173">
                  <c:v>27.8</c:v>
                </c:pt>
                <c:pt idx="174">
                  <c:v>14.4</c:v>
                </c:pt>
                <c:pt idx="175">
                  <c:v>33.9</c:v>
                </c:pt>
                <c:pt idx="176">
                  <c:v>18.6</c:v>
                </c:pt>
                <c:pt idx="177">
                  <c:v>21.8</c:v>
                </c:pt>
                <c:pt idx="178">
                  <c:v>22.4</c:v>
                </c:pt>
                <c:pt idx="179">
                  <c:v>17.1</c:v>
                </c:pt>
                <c:pt idx="180">
                  <c:v>18.9</c:v>
                </c:pt>
                <c:pt idx="181">
                  <c:v>17.1</c:v>
                </c:pt>
                <c:pt idx="182">
                  <c:v>27.3</c:v>
                </c:pt>
                <c:pt idx="183">
                  <c:v>10.8</c:v>
                </c:pt>
                <c:pt idx="184">
                  <c:v>29.3</c:v>
                </c:pt>
                <c:pt idx="185">
                  <c:v>27.4</c:v>
                </c:pt>
                <c:pt idx="186">
                  <c:v>52.7</c:v>
                </c:pt>
                <c:pt idx="187">
                  <c:v>16.1</c:v>
                </c:pt>
                <c:pt idx="188">
                  <c:v>29.6</c:v>
                </c:pt>
                <c:pt idx="189">
                  <c:v>34.5</c:v>
                </c:pt>
                <c:pt idx="190">
                  <c:v>30.9</c:v>
                </c:pt>
                <c:pt idx="191">
                  <c:v>23.7</c:v>
                </c:pt>
                <c:pt idx="192">
                  <c:v>22.9</c:v>
                </c:pt>
                <c:pt idx="193">
                  <c:v>61.0</c:v>
                </c:pt>
                <c:pt idx="194">
                  <c:v>38.5</c:v>
                </c:pt>
                <c:pt idx="195">
                  <c:v>10.8</c:v>
                </c:pt>
                <c:pt idx="196">
                  <c:v>28.9</c:v>
                </c:pt>
                <c:pt idx="197">
                  <c:v>16.6</c:v>
                </c:pt>
                <c:pt idx="198">
                  <c:v>48.6</c:v>
                </c:pt>
                <c:pt idx="199">
                  <c:v>9.4</c:v>
                </c:pt>
                <c:pt idx="200">
                  <c:v>20.1</c:v>
                </c:pt>
                <c:pt idx="201">
                  <c:v>26.5</c:v>
                </c:pt>
                <c:pt idx="202">
                  <c:v>53.6</c:v>
                </c:pt>
                <c:pt idx="203">
                  <c:v>31.6</c:v>
                </c:pt>
                <c:pt idx="204">
                  <c:v>19.3</c:v>
                </c:pt>
                <c:pt idx="205">
                  <c:v>19.6</c:v>
                </c:pt>
                <c:pt idx="206">
                  <c:v>34.8</c:v>
                </c:pt>
                <c:pt idx="207">
                  <c:v>16.7</c:v>
                </c:pt>
                <c:pt idx="208">
                  <c:v>16.7</c:v>
                </c:pt>
                <c:pt idx="209">
                  <c:v>18.9</c:v>
                </c:pt>
                <c:pt idx="210">
                  <c:v>32.7</c:v>
                </c:pt>
                <c:pt idx="211">
                  <c:v>47.7</c:v>
                </c:pt>
                <c:pt idx="212">
                  <c:v>31.7</c:v>
                </c:pt>
                <c:pt idx="213">
                  <c:v>30.9</c:v>
                </c:pt>
                <c:pt idx="214">
                  <c:v>18.7</c:v>
                </c:pt>
                <c:pt idx="215">
                  <c:v>18.4</c:v>
                </c:pt>
                <c:pt idx="216">
                  <c:v>23.1</c:v>
                </c:pt>
              </c:numCache>
            </c:numRef>
          </c:xVal>
          <c:yVal>
            <c:numRef>
              <c:f>'[2]Type 1'!$AF$28:$AF$244</c:f>
              <c:numCache>
                <c:formatCode>General</c:formatCode>
                <c:ptCount val="217"/>
                <c:pt idx="0">
                  <c:v>227.2</c:v>
                </c:pt>
                <c:pt idx="1">
                  <c:v>1701.6</c:v>
                </c:pt>
                <c:pt idx="2">
                  <c:v>490.9</c:v>
                </c:pt>
                <c:pt idx="3">
                  <c:v>820.7</c:v>
                </c:pt>
                <c:pt idx="4">
                  <c:v>1987.8</c:v>
                </c:pt>
                <c:pt idx="5">
                  <c:v>1072.7</c:v>
                </c:pt>
                <c:pt idx="6">
                  <c:v>1204.0</c:v>
                </c:pt>
                <c:pt idx="7">
                  <c:v>98.7</c:v>
                </c:pt>
                <c:pt idx="8">
                  <c:v>0.0</c:v>
                </c:pt>
                <c:pt idx="9">
                  <c:v>0.0</c:v>
                </c:pt>
                <c:pt idx="10">
                  <c:v>630.6</c:v>
                </c:pt>
                <c:pt idx="11">
                  <c:v>306.5</c:v>
                </c:pt>
                <c:pt idx="12">
                  <c:v>384.4</c:v>
                </c:pt>
                <c:pt idx="13">
                  <c:v>74.5</c:v>
                </c:pt>
                <c:pt idx="14">
                  <c:v>1155.3</c:v>
                </c:pt>
                <c:pt idx="15">
                  <c:v>853.6</c:v>
                </c:pt>
                <c:pt idx="16">
                  <c:v>374.7</c:v>
                </c:pt>
                <c:pt idx="17">
                  <c:v>266.6</c:v>
                </c:pt>
                <c:pt idx="18">
                  <c:v>1702.4</c:v>
                </c:pt>
                <c:pt idx="19">
                  <c:v>2.7</c:v>
                </c:pt>
                <c:pt idx="20">
                  <c:v>211.7</c:v>
                </c:pt>
                <c:pt idx="21">
                  <c:v>318.6</c:v>
                </c:pt>
                <c:pt idx="22">
                  <c:v>2121.1</c:v>
                </c:pt>
                <c:pt idx="23">
                  <c:v>1818.4</c:v>
                </c:pt>
                <c:pt idx="24">
                  <c:v>1765.2</c:v>
                </c:pt>
                <c:pt idx="25">
                  <c:v>592.6</c:v>
                </c:pt>
                <c:pt idx="26">
                  <c:v>1502.0</c:v>
                </c:pt>
                <c:pt idx="27">
                  <c:v>1034.6</c:v>
                </c:pt>
                <c:pt idx="28">
                  <c:v>546.2</c:v>
                </c:pt>
                <c:pt idx="29">
                  <c:v>597.3</c:v>
                </c:pt>
                <c:pt idx="30">
                  <c:v>3470.9</c:v>
                </c:pt>
                <c:pt idx="31">
                  <c:v>2067.6</c:v>
                </c:pt>
                <c:pt idx="32">
                  <c:v>191.4</c:v>
                </c:pt>
                <c:pt idx="33">
                  <c:v>0.0</c:v>
                </c:pt>
                <c:pt idx="34">
                  <c:v>1076.3</c:v>
                </c:pt>
                <c:pt idx="35">
                  <c:v>440.7</c:v>
                </c:pt>
                <c:pt idx="36">
                  <c:v>1345.7</c:v>
                </c:pt>
                <c:pt idx="37">
                  <c:v>811.0</c:v>
                </c:pt>
                <c:pt idx="38">
                  <c:v>756.9</c:v>
                </c:pt>
                <c:pt idx="39">
                  <c:v>3.2</c:v>
                </c:pt>
                <c:pt idx="40">
                  <c:v>0.7</c:v>
                </c:pt>
                <c:pt idx="41">
                  <c:v>908.3</c:v>
                </c:pt>
                <c:pt idx="42">
                  <c:v>116.2</c:v>
                </c:pt>
                <c:pt idx="43">
                  <c:v>873.4</c:v>
                </c:pt>
                <c:pt idx="44">
                  <c:v>230.4</c:v>
                </c:pt>
                <c:pt idx="45">
                  <c:v>1826.2</c:v>
                </c:pt>
                <c:pt idx="46">
                  <c:v>19.0</c:v>
                </c:pt>
                <c:pt idx="47">
                  <c:v>278.8</c:v>
                </c:pt>
                <c:pt idx="48">
                  <c:v>260.3999999999999</c:v>
                </c:pt>
                <c:pt idx="49">
                  <c:v>2702.6</c:v>
                </c:pt>
                <c:pt idx="50">
                  <c:v>2349.3</c:v>
                </c:pt>
                <c:pt idx="51">
                  <c:v>255.6</c:v>
                </c:pt>
                <c:pt idx="52">
                  <c:v>1005.1</c:v>
                </c:pt>
                <c:pt idx="53">
                  <c:v>2288.7</c:v>
                </c:pt>
                <c:pt idx="54">
                  <c:v>107.3</c:v>
                </c:pt>
                <c:pt idx="55">
                  <c:v>160.9</c:v>
                </c:pt>
                <c:pt idx="56">
                  <c:v>762.7</c:v>
                </c:pt>
                <c:pt idx="57">
                  <c:v>1539.1</c:v>
                </c:pt>
                <c:pt idx="58">
                  <c:v>1012.8</c:v>
                </c:pt>
                <c:pt idx="59">
                  <c:v>636.1</c:v>
                </c:pt>
                <c:pt idx="60">
                  <c:v>0.0</c:v>
                </c:pt>
                <c:pt idx="61">
                  <c:v>7.2</c:v>
                </c:pt>
                <c:pt idx="62">
                  <c:v>2155.8</c:v>
                </c:pt>
                <c:pt idx="63">
                  <c:v>426.8</c:v>
                </c:pt>
                <c:pt idx="64">
                  <c:v>1487.5</c:v>
                </c:pt>
                <c:pt idx="65">
                  <c:v>1581.2</c:v>
                </c:pt>
                <c:pt idx="66">
                  <c:v>667.1</c:v>
                </c:pt>
                <c:pt idx="67">
                  <c:v>263.7</c:v>
                </c:pt>
                <c:pt idx="68">
                  <c:v>196.0</c:v>
                </c:pt>
                <c:pt idx="69">
                  <c:v>890.3</c:v>
                </c:pt>
                <c:pt idx="70">
                  <c:v>79.4</c:v>
                </c:pt>
                <c:pt idx="71">
                  <c:v>384.6</c:v>
                </c:pt>
                <c:pt idx="72">
                  <c:v>1095.5</c:v>
                </c:pt>
                <c:pt idx="73">
                  <c:v>792.9</c:v>
                </c:pt>
                <c:pt idx="74">
                  <c:v>1026.8</c:v>
                </c:pt>
                <c:pt idx="75">
                  <c:v>1118.3</c:v>
                </c:pt>
                <c:pt idx="76">
                  <c:v>323.0</c:v>
                </c:pt>
                <c:pt idx="77">
                  <c:v>431.8</c:v>
                </c:pt>
                <c:pt idx="78">
                  <c:v>853.8</c:v>
                </c:pt>
                <c:pt idx="79">
                  <c:v>546.7</c:v>
                </c:pt>
                <c:pt idx="80">
                  <c:v>1242.0</c:v>
                </c:pt>
                <c:pt idx="81">
                  <c:v>1118.9</c:v>
                </c:pt>
                <c:pt idx="82">
                  <c:v>574.3</c:v>
                </c:pt>
                <c:pt idx="83">
                  <c:v>197.2</c:v>
                </c:pt>
                <c:pt idx="84">
                  <c:v>1417.7</c:v>
                </c:pt>
                <c:pt idx="85">
                  <c:v>2691.2</c:v>
                </c:pt>
                <c:pt idx="86">
                  <c:v>2054.4</c:v>
                </c:pt>
                <c:pt idx="87">
                  <c:v>1350.5</c:v>
                </c:pt>
                <c:pt idx="88">
                  <c:v>2215.9</c:v>
                </c:pt>
                <c:pt idx="89">
                  <c:v>1128.7</c:v>
                </c:pt>
                <c:pt idx="90">
                  <c:v>1058.2</c:v>
                </c:pt>
                <c:pt idx="91">
                  <c:v>718.5</c:v>
                </c:pt>
                <c:pt idx="92">
                  <c:v>1188.6</c:v>
                </c:pt>
                <c:pt idx="93">
                  <c:v>321.7</c:v>
                </c:pt>
                <c:pt idx="94">
                  <c:v>0.1</c:v>
                </c:pt>
                <c:pt idx="95">
                  <c:v>1158.1</c:v>
                </c:pt>
                <c:pt idx="96">
                  <c:v>385.4</c:v>
                </c:pt>
                <c:pt idx="97">
                  <c:v>1970.0</c:v>
                </c:pt>
                <c:pt idx="98">
                  <c:v>2396.2</c:v>
                </c:pt>
                <c:pt idx="99">
                  <c:v>1006.2</c:v>
                </c:pt>
                <c:pt idx="100">
                  <c:v>951.9</c:v>
                </c:pt>
                <c:pt idx="101">
                  <c:v>3687.1</c:v>
                </c:pt>
                <c:pt idx="102">
                  <c:v>471.7</c:v>
                </c:pt>
                <c:pt idx="103">
                  <c:v>1965.8</c:v>
                </c:pt>
                <c:pt idx="104">
                  <c:v>1.9</c:v>
                </c:pt>
                <c:pt idx="105">
                  <c:v>1198.2</c:v>
                </c:pt>
                <c:pt idx="106">
                  <c:v>0.0</c:v>
                </c:pt>
                <c:pt idx="107">
                  <c:v>0.0</c:v>
                </c:pt>
                <c:pt idx="108">
                  <c:v>1654.9</c:v>
                </c:pt>
                <c:pt idx="109">
                  <c:v>1518.1</c:v>
                </c:pt>
                <c:pt idx="110">
                  <c:v>1848.4</c:v>
                </c:pt>
                <c:pt idx="111">
                  <c:v>1866.1</c:v>
                </c:pt>
                <c:pt idx="112">
                  <c:v>1382.2</c:v>
                </c:pt>
                <c:pt idx="113">
                  <c:v>119.8</c:v>
                </c:pt>
                <c:pt idx="114">
                  <c:v>440.5</c:v>
                </c:pt>
                <c:pt idx="115">
                  <c:v>1542.7</c:v>
                </c:pt>
                <c:pt idx="116">
                  <c:v>2.9</c:v>
                </c:pt>
                <c:pt idx="117">
                  <c:v>847.9</c:v>
                </c:pt>
                <c:pt idx="118">
                  <c:v>2446.6</c:v>
                </c:pt>
                <c:pt idx="119">
                  <c:v>1575.9</c:v>
                </c:pt>
                <c:pt idx="120">
                  <c:v>632.9</c:v>
                </c:pt>
                <c:pt idx="121">
                  <c:v>1123.5</c:v>
                </c:pt>
                <c:pt idx="122">
                  <c:v>937.8</c:v>
                </c:pt>
                <c:pt idx="123">
                  <c:v>566.9</c:v>
                </c:pt>
                <c:pt idx="124">
                  <c:v>1437.3</c:v>
                </c:pt>
                <c:pt idx="125">
                  <c:v>911.4</c:v>
                </c:pt>
                <c:pt idx="126">
                  <c:v>0.0</c:v>
                </c:pt>
                <c:pt idx="127">
                  <c:v>130.6</c:v>
                </c:pt>
                <c:pt idx="128">
                  <c:v>15.1</c:v>
                </c:pt>
                <c:pt idx="129">
                  <c:v>73.9</c:v>
                </c:pt>
                <c:pt idx="130">
                  <c:v>0.0</c:v>
                </c:pt>
                <c:pt idx="131">
                  <c:v>118.2</c:v>
                </c:pt>
                <c:pt idx="132">
                  <c:v>310.2</c:v>
                </c:pt>
                <c:pt idx="133">
                  <c:v>32.9</c:v>
                </c:pt>
                <c:pt idx="134">
                  <c:v>831.3</c:v>
                </c:pt>
                <c:pt idx="135">
                  <c:v>1040.4</c:v>
                </c:pt>
                <c:pt idx="136">
                  <c:v>359.4</c:v>
                </c:pt>
                <c:pt idx="137">
                  <c:v>369.5</c:v>
                </c:pt>
                <c:pt idx="138">
                  <c:v>266.2</c:v>
                </c:pt>
                <c:pt idx="139">
                  <c:v>241.8</c:v>
                </c:pt>
                <c:pt idx="140">
                  <c:v>890.5</c:v>
                </c:pt>
                <c:pt idx="141">
                  <c:v>805.6</c:v>
                </c:pt>
                <c:pt idx="142">
                  <c:v>79.5</c:v>
                </c:pt>
                <c:pt idx="143">
                  <c:v>154.0</c:v>
                </c:pt>
                <c:pt idx="144">
                  <c:v>247.0</c:v>
                </c:pt>
                <c:pt idx="145">
                  <c:v>244.9</c:v>
                </c:pt>
                <c:pt idx="146">
                  <c:v>82.9</c:v>
                </c:pt>
                <c:pt idx="147">
                  <c:v>85.1</c:v>
                </c:pt>
                <c:pt idx="148">
                  <c:v>2009.3</c:v>
                </c:pt>
                <c:pt idx="149">
                  <c:v>448.6</c:v>
                </c:pt>
                <c:pt idx="150">
                  <c:v>221.5</c:v>
                </c:pt>
                <c:pt idx="151">
                  <c:v>650.4</c:v>
                </c:pt>
                <c:pt idx="152">
                  <c:v>117.1</c:v>
                </c:pt>
                <c:pt idx="153">
                  <c:v>876.1</c:v>
                </c:pt>
                <c:pt idx="154">
                  <c:v>621.8</c:v>
                </c:pt>
                <c:pt idx="155">
                  <c:v>0.0</c:v>
                </c:pt>
                <c:pt idx="156">
                  <c:v>330.6</c:v>
                </c:pt>
                <c:pt idx="157">
                  <c:v>1833.1</c:v>
                </c:pt>
                <c:pt idx="158">
                  <c:v>1231.9</c:v>
                </c:pt>
                <c:pt idx="159">
                  <c:v>209.7</c:v>
                </c:pt>
                <c:pt idx="160">
                  <c:v>988.4</c:v>
                </c:pt>
                <c:pt idx="161">
                  <c:v>1699.0</c:v>
                </c:pt>
                <c:pt idx="162">
                  <c:v>328.8</c:v>
                </c:pt>
                <c:pt idx="163">
                  <c:v>601.5</c:v>
                </c:pt>
                <c:pt idx="164">
                  <c:v>346.9</c:v>
                </c:pt>
                <c:pt idx="165">
                  <c:v>158.8</c:v>
                </c:pt>
                <c:pt idx="166">
                  <c:v>959.5</c:v>
                </c:pt>
                <c:pt idx="167">
                  <c:v>0.0</c:v>
                </c:pt>
                <c:pt idx="168">
                  <c:v>10.8</c:v>
                </c:pt>
                <c:pt idx="169">
                  <c:v>554.1</c:v>
                </c:pt>
                <c:pt idx="170">
                  <c:v>0.0</c:v>
                </c:pt>
                <c:pt idx="171">
                  <c:v>970.8</c:v>
                </c:pt>
                <c:pt idx="172">
                  <c:v>1120.4</c:v>
                </c:pt>
                <c:pt idx="173">
                  <c:v>320.7</c:v>
                </c:pt>
                <c:pt idx="174">
                  <c:v>834.6</c:v>
                </c:pt>
                <c:pt idx="175">
                  <c:v>559.7</c:v>
                </c:pt>
                <c:pt idx="176">
                  <c:v>1403.8</c:v>
                </c:pt>
                <c:pt idx="177">
                  <c:v>984.2</c:v>
                </c:pt>
                <c:pt idx="178">
                  <c:v>509.8</c:v>
                </c:pt>
                <c:pt idx="179">
                  <c:v>1195.5</c:v>
                </c:pt>
                <c:pt idx="180">
                  <c:v>199.2</c:v>
                </c:pt>
                <c:pt idx="181">
                  <c:v>704.8</c:v>
                </c:pt>
                <c:pt idx="182">
                  <c:v>214.3</c:v>
                </c:pt>
                <c:pt idx="183">
                  <c:v>2118.2</c:v>
                </c:pt>
                <c:pt idx="184">
                  <c:v>1000.4</c:v>
                </c:pt>
                <c:pt idx="185">
                  <c:v>307.7</c:v>
                </c:pt>
                <c:pt idx="186">
                  <c:v>0.0</c:v>
                </c:pt>
                <c:pt idx="187">
                  <c:v>1045.0</c:v>
                </c:pt>
                <c:pt idx="188">
                  <c:v>1073.3</c:v>
                </c:pt>
                <c:pt idx="189">
                  <c:v>1322.5</c:v>
                </c:pt>
                <c:pt idx="190">
                  <c:v>930.1</c:v>
                </c:pt>
                <c:pt idx="191">
                  <c:v>395.0</c:v>
                </c:pt>
                <c:pt idx="192">
                  <c:v>1147.3</c:v>
                </c:pt>
                <c:pt idx="193">
                  <c:v>1012.1</c:v>
                </c:pt>
                <c:pt idx="194">
                  <c:v>830.8</c:v>
                </c:pt>
                <c:pt idx="195">
                  <c:v>1016.7</c:v>
                </c:pt>
                <c:pt idx="196">
                  <c:v>232.6</c:v>
                </c:pt>
                <c:pt idx="197">
                  <c:v>1294.3</c:v>
                </c:pt>
                <c:pt idx="198">
                  <c:v>204.4</c:v>
                </c:pt>
                <c:pt idx="199">
                  <c:v>2079.1</c:v>
                </c:pt>
                <c:pt idx="200">
                  <c:v>394.4</c:v>
                </c:pt>
                <c:pt idx="201">
                  <c:v>503.2</c:v>
                </c:pt>
                <c:pt idx="202">
                  <c:v>28.4</c:v>
                </c:pt>
                <c:pt idx="203">
                  <c:v>1701.5</c:v>
                </c:pt>
                <c:pt idx="204">
                  <c:v>826.4</c:v>
                </c:pt>
                <c:pt idx="205">
                  <c:v>452.6</c:v>
                </c:pt>
                <c:pt idx="206">
                  <c:v>279.2</c:v>
                </c:pt>
                <c:pt idx="207">
                  <c:v>652.8</c:v>
                </c:pt>
                <c:pt idx="208">
                  <c:v>429.0</c:v>
                </c:pt>
                <c:pt idx="209">
                  <c:v>1775.9</c:v>
                </c:pt>
                <c:pt idx="210">
                  <c:v>213.9</c:v>
                </c:pt>
                <c:pt idx="211">
                  <c:v>0.0</c:v>
                </c:pt>
                <c:pt idx="212">
                  <c:v>1373.9</c:v>
                </c:pt>
                <c:pt idx="213">
                  <c:v>578.9</c:v>
                </c:pt>
                <c:pt idx="214">
                  <c:v>638.2</c:v>
                </c:pt>
                <c:pt idx="215">
                  <c:v>785.7</c:v>
                </c:pt>
                <c:pt idx="216">
                  <c:v>1937.2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850668184"/>
        <c:axId val="1850663512"/>
      </c:scatterChart>
      <c:valAx>
        <c:axId val="1850668184"/>
        <c:scaling>
          <c:orientation val="minMax"/>
          <c:max val="90.0"/>
        </c:scaling>
        <c:delete val="0"/>
        <c:axPos val="b"/>
        <c:majorGridlines/>
        <c:title>
          <c:tx>
            <c:rich>
              <a:bodyPr/>
              <a:lstStyle/>
              <a:p>
                <a:pPr>
                  <a:defRPr sz="1800"/>
                </a:pPr>
                <a:r>
                  <a:rPr lang="en-US" sz="1800" dirty="0" smtClean="0"/>
                  <a:t>1000–500-hPa shear (</a:t>
                </a:r>
                <a:r>
                  <a:rPr lang="en-US" sz="1800" dirty="0" err="1" smtClean="0"/>
                  <a:t>kt</a:t>
                </a:r>
                <a:r>
                  <a:rPr lang="en-US" sz="1800" dirty="0" smtClean="0"/>
                  <a:t>)</a:t>
                </a:r>
                <a:endParaRPr lang="en-US" sz="1800" dirty="0"/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1850663512"/>
        <c:crosses val="autoZero"/>
        <c:crossBetween val="midCat"/>
      </c:valAx>
      <c:valAx>
        <c:axId val="1850663512"/>
        <c:scaling>
          <c:orientation val="minMax"/>
          <c:max val="3000.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800"/>
                </a:pPr>
                <a:r>
                  <a:rPr lang="en-US" sz="1800" dirty="0" smtClean="0"/>
                  <a:t>MUCAPE (J/kg)</a:t>
                </a:r>
                <a:endParaRPr lang="en-US" sz="1800" dirty="0"/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1850668184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757744818535614"/>
          <c:y val="0.252111949547973"/>
          <c:w val="0.116548895827677"/>
          <c:h val="0.0684282954214056"/>
        </c:manualLayout>
      </c:layout>
      <c:overlay val="1"/>
      <c:txPr>
        <a:bodyPr/>
        <a:lstStyle/>
        <a:p>
          <a:pPr>
            <a:defRPr sz="1800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  <c:userShapes r:id="rId2"/>
</c:chartSpace>
</file>

<file path=ppt/charts/chart3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 sz="2000">
                <a:solidFill>
                  <a:srgbClr val="FF0000"/>
                </a:solidFill>
              </a:defRPr>
            </a:pPr>
            <a:r>
              <a:rPr lang="en-US" sz="2000" dirty="0">
                <a:solidFill>
                  <a:srgbClr val="000000"/>
                </a:solidFill>
              </a:rPr>
              <a:t>Good Forecast</a:t>
            </a:r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0.11904725387477"/>
          <c:y val="0.114187040010238"/>
          <c:w val="0.852463119447467"/>
          <c:h val="0.727071729263311"/>
        </c:manualLayout>
      </c:layout>
      <c:scatterChart>
        <c:scatterStyle val="lineMarker"/>
        <c:varyColors val="0"/>
        <c:ser>
          <c:idx val="1"/>
          <c:order val="0"/>
          <c:tx>
            <c:v>Good Forecast</c:v>
          </c:tx>
          <c:spPr>
            <a:ln w="47625">
              <a:noFill/>
            </a:ln>
          </c:spPr>
          <c:xVal>
            <c:numRef>
              <c:f>'[2]Good-hi_cases'!$AK$28:$AK$244</c:f>
              <c:numCache>
                <c:formatCode>General</c:formatCode>
                <c:ptCount val="217"/>
                <c:pt idx="0">
                  <c:v>33.7</c:v>
                </c:pt>
                <c:pt idx="1">
                  <c:v>18.3</c:v>
                </c:pt>
                <c:pt idx="2">
                  <c:v>13.9</c:v>
                </c:pt>
                <c:pt idx="3">
                  <c:v>16.7</c:v>
                </c:pt>
                <c:pt idx="4">
                  <c:v>21.9</c:v>
                </c:pt>
                <c:pt idx="5">
                  <c:v>28.3</c:v>
                </c:pt>
                <c:pt idx="6">
                  <c:v>40.1</c:v>
                </c:pt>
                <c:pt idx="7">
                  <c:v>29.6</c:v>
                </c:pt>
                <c:pt idx="8">
                  <c:v>38.5</c:v>
                </c:pt>
                <c:pt idx="9">
                  <c:v>20.0</c:v>
                </c:pt>
                <c:pt idx="10">
                  <c:v>31.7</c:v>
                </c:pt>
                <c:pt idx="11">
                  <c:v>13.5</c:v>
                </c:pt>
                <c:pt idx="12">
                  <c:v>63.5</c:v>
                </c:pt>
                <c:pt idx="13">
                  <c:v>100.1</c:v>
                </c:pt>
                <c:pt idx="14">
                  <c:v>22.0</c:v>
                </c:pt>
                <c:pt idx="15">
                  <c:v>68.2</c:v>
                </c:pt>
                <c:pt idx="16">
                  <c:v>18.3</c:v>
                </c:pt>
                <c:pt idx="17">
                  <c:v>24.8</c:v>
                </c:pt>
                <c:pt idx="18">
                  <c:v>36.1</c:v>
                </c:pt>
                <c:pt idx="19">
                  <c:v>31.3</c:v>
                </c:pt>
                <c:pt idx="20">
                  <c:v>27.3</c:v>
                </c:pt>
                <c:pt idx="21">
                  <c:v>26.4</c:v>
                </c:pt>
                <c:pt idx="22">
                  <c:v>18.1</c:v>
                </c:pt>
                <c:pt idx="23">
                  <c:v>26.4</c:v>
                </c:pt>
                <c:pt idx="24">
                  <c:v>56.3</c:v>
                </c:pt>
                <c:pt idx="25">
                  <c:v>33.6</c:v>
                </c:pt>
                <c:pt idx="26">
                  <c:v>48.1</c:v>
                </c:pt>
                <c:pt idx="27">
                  <c:v>46.0</c:v>
                </c:pt>
                <c:pt idx="28">
                  <c:v>24.4</c:v>
                </c:pt>
                <c:pt idx="29">
                  <c:v>28.8</c:v>
                </c:pt>
                <c:pt idx="30">
                  <c:v>47.6</c:v>
                </c:pt>
                <c:pt idx="31">
                  <c:v>39.5</c:v>
                </c:pt>
                <c:pt idx="32">
                  <c:v>36.8</c:v>
                </c:pt>
                <c:pt idx="33">
                  <c:v>43.9</c:v>
                </c:pt>
                <c:pt idx="34">
                  <c:v>15.3</c:v>
                </c:pt>
                <c:pt idx="35">
                  <c:v>48.7</c:v>
                </c:pt>
                <c:pt idx="36">
                  <c:v>45.1</c:v>
                </c:pt>
                <c:pt idx="37">
                  <c:v>29.6</c:v>
                </c:pt>
                <c:pt idx="38">
                  <c:v>21.5</c:v>
                </c:pt>
                <c:pt idx="39">
                  <c:v>19.7</c:v>
                </c:pt>
                <c:pt idx="40">
                  <c:v>31.7</c:v>
                </c:pt>
                <c:pt idx="41">
                  <c:v>20.7</c:v>
                </c:pt>
                <c:pt idx="42">
                  <c:v>17.0</c:v>
                </c:pt>
                <c:pt idx="43">
                  <c:v>41.3</c:v>
                </c:pt>
                <c:pt idx="44">
                  <c:v>69.9</c:v>
                </c:pt>
                <c:pt idx="45">
                  <c:v>39.8</c:v>
                </c:pt>
                <c:pt idx="46">
                  <c:v>15.1</c:v>
                </c:pt>
                <c:pt idx="47">
                  <c:v>22.4</c:v>
                </c:pt>
                <c:pt idx="48">
                  <c:v>23.4</c:v>
                </c:pt>
                <c:pt idx="49">
                  <c:v>55.9</c:v>
                </c:pt>
                <c:pt idx="50">
                  <c:v>61.3</c:v>
                </c:pt>
                <c:pt idx="51">
                  <c:v>42.2</c:v>
                </c:pt>
                <c:pt idx="52">
                  <c:v>13.1</c:v>
                </c:pt>
                <c:pt idx="53">
                  <c:v>57.1</c:v>
                </c:pt>
                <c:pt idx="54">
                  <c:v>60.3</c:v>
                </c:pt>
                <c:pt idx="55">
                  <c:v>45.2</c:v>
                </c:pt>
                <c:pt idx="56">
                  <c:v>19.9</c:v>
                </c:pt>
                <c:pt idx="57">
                  <c:v>33.3</c:v>
                </c:pt>
                <c:pt idx="58">
                  <c:v>35.9</c:v>
                </c:pt>
                <c:pt idx="59">
                  <c:v>32.1</c:v>
                </c:pt>
                <c:pt idx="60">
                  <c:v>29.6</c:v>
                </c:pt>
                <c:pt idx="61">
                  <c:v>32.0</c:v>
                </c:pt>
                <c:pt idx="62">
                  <c:v>65.3</c:v>
                </c:pt>
                <c:pt idx="63">
                  <c:v>50.1</c:v>
                </c:pt>
                <c:pt idx="64">
                  <c:v>36.9</c:v>
                </c:pt>
                <c:pt idx="65">
                  <c:v>45.2</c:v>
                </c:pt>
                <c:pt idx="66">
                  <c:v>39.4</c:v>
                </c:pt>
                <c:pt idx="67">
                  <c:v>43.0</c:v>
                </c:pt>
                <c:pt idx="68">
                  <c:v>41.0</c:v>
                </c:pt>
                <c:pt idx="69">
                  <c:v>63.9</c:v>
                </c:pt>
                <c:pt idx="70">
                  <c:v>31.6</c:v>
                </c:pt>
                <c:pt idx="71">
                  <c:v>44.2</c:v>
                </c:pt>
                <c:pt idx="72">
                  <c:v>34.1</c:v>
                </c:pt>
                <c:pt idx="73">
                  <c:v>22.2</c:v>
                </c:pt>
                <c:pt idx="74">
                  <c:v>36.4</c:v>
                </c:pt>
                <c:pt idx="75">
                  <c:v>43.9</c:v>
                </c:pt>
                <c:pt idx="76">
                  <c:v>75.2</c:v>
                </c:pt>
                <c:pt idx="77">
                  <c:v>48.2</c:v>
                </c:pt>
                <c:pt idx="78">
                  <c:v>42.4</c:v>
                </c:pt>
                <c:pt idx="79">
                  <c:v>41.8</c:v>
                </c:pt>
                <c:pt idx="80">
                  <c:v>44.5</c:v>
                </c:pt>
                <c:pt idx="81">
                  <c:v>34.7</c:v>
                </c:pt>
                <c:pt idx="82">
                  <c:v>40.6</c:v>
                </c:pt>
                <c:pt idx="83">
                  <c:v>37.7</c:v>
                </c:pt>
                <c:pt idx="84">
                  <c:v>52.8</c:v>
                </c:pt>
                <c:pt idx="85">
                  <c:v>46.5</c:v>
                </c:pt>
                <c:pt idx="86">
                  <c:v>56.0</c:v>
                </c:pt>
                <c:pt idx="87">
                  <c:v>39.5</c:v>
                </c:pt>
                <c:pt idx="88">
                  <c:v>46.8</c:v>
                </c:pt>
                <c:pt idx="89">
                  <c:v>41.8</c:v>
                </c:pt>
                <c:pt idx="90">
                  <c:v>30.6</c:v>
                </c:pt>
                <c:pt idx="91">
                  <c:v>25.3</c:v>
                </c:pt>
                <c:pt idx="92">
                  <c:v>13.0</c:v>
                </c:pt>
                <c:pt idx="93">
                  <c:v>39.0</c:v>
                </c:pt>
                <c:pt idx="94">
                  <c:v>13.9</c:v>
                </c:pt>
                <c:pt idx="95">
                  <c:v>15.9</c:v>
                </c:pt>
                <c:pt idx="96">
                  <c:v>50.4</c:v>
                </c:pt>
                <c:pt idx="97">
                  <c:v>60.0</c:v>
                </c:pt>
                <c:pt idx="98">
                  <c:v>16.2</c:v>
                </c:pt>
                <c:pt idx="99">
                  <c:v>45.3</c:v>
                </c:pt>
                <c:pt idx="100">
                  <c:v>28.9</c:v>
                </c:pt>
                <c:pt idx="101">
                  <c:v>23.2</c:v>
                </c:pt>
                <c:pt idx="102">
                  <c:v>35.9</c:v>
                </c:pt>
                <c:pt idx="103">
                  <c:v>25.0</c:v>
                </c:pt>
                <c:pt idx="104">
                  <c:v>43.1</c:v>
                </c:pt>
                <c:pt idx="105">
                  <c:v>23.2</c:v>
                </c:pt>
                <c:pt idx="106">
                  <c:v>31.6</c:v>
                </c:pt>
                <c:pt idx="107">
                  <c:v>28.0</c:v>
                </c:pt>
                <c:pt idx="108">
                  <c:v>19.4</c:v>
                </c:pt>
                <c:pt idx="109">
                  <c:v>29.2</c:v>
                </c:pt>
                <c:pt idx="110">
                  <c:v>39.9</c:v>
                </c:pt>
                <c:pt idx="111">
                  <c:v>17.1</c:v>
                </c:pt>
                <c:pt idx="112">
                  <c:v>48.5</c:v>
                </c:pt>
                <c:pt idx="113">
                  <c:v>25.6</c:v>
                </c:pt>
                <c:pt idx="114">
                  <c:v>20.5</c:v>
                </c:pt>
                <c:pt idx="115">
                  <c:v>31.8</c:v>
                </c:pt>
                <c:pt idx="116">
                  <c:v>42.5</c:v>
                </c:pt>
                <c:pt idx="117">
                  <c:v>9.0</c:v>
                </c:pt>
                <c:pt idx="118">
                  <c:v>36.1</c:v>
                </c:pt>
                <c:pt idx="119">
                  <c:v>26.0</c:v>
                </c:pt>
                <c:pt idx="120">
                  <c:v>23.1</c:v>
                </c:pt>
                <c:pt idx="121">
                  <c:v>30.6</c:v>
                </c:pt>
                <c:pt idx="122">
                  <c:v>38.2</c:v>
                </c:pt>
                <c:pt idx="123">
                  <c:v>60.9</c:v>
                </c:pt>
                <c:pt idx="124">
                  <c:v>16.1</c:v>
                </c:pt>
                <c:pt idx="125">
                  <c:v>38.0</c:v>
                </c:pt>
                <c:pt idx="126">
                  <c:v>30.7</c:v>
                </c:pt>
                <c:pt idx="127">
                  <c:v>29.3</c:v>
                </c:pt>
                <c:pt idx="128">
                  <c:v>18.4</c:v>
                </c:pt>
                <c:pt idx="129">
                  <c:v>14.3</c:v>
                </c:pt>
                <c:pt idx="130">
                  <c:v>48.3</c:v>
                </c:pt>
                <c:pt idx="131">
                  <c:v>21.6</c:v>
                </c:pt>
                <c:pt idx="132">
                  <c:v>28.5</c:v>
                </c:pt>
                <c:pt idx="133">
                  <c:v>34.1</c:v>
                </c:pt>
                <c:pt idx="134">
                  <c:v>65.8</c:v>
                </c:pt>
                <c:pt idx="135">
                  <c:v>53.4</c:v>
                </c:pt>
                <c:pt idx="136">
                  <c:v>19.5</c:v>
                </c:pt>
                <c:pt idx="137">
                  <c:v>30.0</c:v>
                </c:pt>
                <c:pt idx="138">
                  <c:v>25.2</c:v>
                </c:pt>
                <c:pt idx="139">
                  <c:v>45.0</c:v>
                </c:pt>
                <c:pt idx="140">
                  <c:v>32.6</c:v>
                </c:pt>
                <c:pt idx="141">
                  <c:v>36.6</c:v>
                </c:pt>
                <c:pt idx="142">
                  <c:v>29.0</c:v>
                </c:pt>
                <c:pt idx="143">
                  <c:v>35.3</c:v>
                </c:pt>
                <c:pt idx="144">
                  <c:v>22.2</c:v>
                </c:pt>
                <c:pt idx="145">
                  <c:v>16.5</c:v>
                </c:pt>
                <c:pt idx="146">
                  <c:v>56.3</c:v>
                </c:pt>
                <c:pt idx="147">
                  <c:v>44.1</c:v>
                </c:pt>
                <c:pt idx="148">
                  <c:v>31.5</c:v>
                </c:pt>
                <c:pt idx="149">
                  <c:v>11.2</c:v>
                </c:pt>
                <c:pt idx="150">
                  <c:v>30.1</c:v>
                </c:pt>
                <c:pt idx="151">
                  <c:v>26.8</c:v>
                </c:pt>
                <c:pt idx="152">
                  <c:v>56.7</c:v>
                </c:pt>
                <c:pt idx="153">
                  <c:v>22.7</c:v>
                </c:pt>
                <c:pt idx="154">
                  <c:v>35.6</c:v>
                </c:pt>
                <c:pt idx="155">
                  <c:v>32.7</c:v>
                </c:pt>
                <c:pt idx="156">
                  <c:v>38.3</c:v>
                </c:pt>
                <c:pt idx="157">
                  <c:v>36.8</c:v>
                </c:pt>
                <c:pt idx="158">
                  <c:v>37.1</c:v>
                </c:pt>
                <c:pt idx="159">
                  <c:v>36.4</c:v>
                </c:pt>
                <c:pt idx="160">
                  <c:v>46.9</c:v>
                </c:pt>
                <c:pt idx="161">
                  <c:v>23.0</c:v>
                </c:pt>
                <c:pt idx="162">
                  <c:v>56.6</c:v>
                </c:pt>
                <c:pt idx="163">
                  <c:v>49.7</c:v>
                </c:pt>
                <c:pt idx="164">
                  <c:v>29.5</c:v>
                </c:pt>
                <c:pt idx="165">
                  <c:v>36.8</c:v>
                </c:pt>
                <c:pt idx="166">
                  <c:v>45.6</c:v>
                </c:pt>
                <c:pt idx="167">
                  <c:v>46.0</c:v>
                </c:pt>
                <c:pt idx="168">
                  <c:v>23.2</c:v>
                </c:pt>
                <c:pt idx="169">
                  <c:v>51.7</c:v>
                </c:pt>
                <c:pt idx="170">
                  <c:v>42.3</c:v>
                </c:pt>
                <c:pt idx="171">
                  <c:v>32.8</c:v>
                </c:pt>
                <c:pt idx="172">
                  <c:v>47.1</c:v>
                </c:pt>
                <c:pt idx="173">
                  <c:v>33.5</c:v>
                </c:pt>
                <c:pt idx="174">
                  <c:v>35.9</c:v>
                </c:pt>
                <c:pt idx="175">
                  <c:v>48.6</c:v>
                </c:pt>
                <c:pt idx="176">
                  <c:v>23.5</c:v>
                </c:pt>
                <c:pt idx="177">
                  <c:v>38.4</c:v>
                </c:pt>
                <c:pt idx="178">
                  <c:v>23.9</c:v>
                </c:pt>
                <c:pt idx="179">
                  <c:v>46.8</c:v>
                </c:pt>
                <c:pt idx="180">
                  <c:v>27.1</c:v>
                </c:pt>
                <c:pt idx="181">
                  <c:v>32.1</c:v>
                </c:pt>
                <c:pt idx="182">
                  <c:v>38.5</c:v>
                </c:pt>
                <c:pt idx="183">
                  <c:v>41.2</c:v>
                </c:pt>
                <c:pt idx="184">
                  <c:v>41.7</c:v>
                </c:pt>
                <c:pt idx="185">
                  <c:v>16.4</c:v>
                </c:pt>
                <c:pt idx="186">
                  <c:v>32.8</c:v>
                </c:pt>
                <c:pt idx="187">
                  <c:v>44.6</c:v>
                </c:pt>
                <c:pt idx="188">
                  <c:v>21.6</c:v>
                </c:pt>
                <c:pt idx="189">
                  <c:v>39.9</c:v>
                </c:pt>
                <c:pt idx="190">
                  <c:v>26.8</c:v>
                </c:pt>
                <c:pt idx="191">
                  <c:v>16.1</c:v>
                </c:pt>
                <c:pt idx="192">
                  <c:v>36.7</c:v>
                </c:pt>
                <c:pt idx="193">
                  <c:v>41.7</c:v>
                </c:pt>
                <c:pt idx="194">
                  <c:v>45.9</c:v>
                </c:pt>
              </c:numCache>
            </c:numRef>
          </c:xVal>
          <c:yVal>
            <c:numRef>
              <c:f>'[2]Good-hi_cases'!$AA$28:$AA$244</c:f>
              <c:numCache>
                <c:formatCode>General</c:formatCode>
                <c:ptCount val="217"/>
                <c:pt idx="0">
                  <c:v>211.0</c:v>
                </c:pt>
                <c:pt idx="1">
                  <c:v>2292.1</c:v>
                </c:pt>
                <c:pt idx="2">
                  <c:v>503.2</c:v>
                </c:pt>
                <c:pt idx="3">
                  <c:v>1281.8</c:v>
                </c:pt>
                <c:pt idx="4">
                  <c:v>1734.5</c:v>
                </c:pt>
                <c:pt idx="5">
                  <c:v>1269.4</c:v>
                </c:pt>
                <c:pt idx="6">
                  <c:v>455.6</c:v>
                </c:pt>
                <c:pt idx="7">
                  <c:v>684.1</c:v>
                </c:pt>
                <c:pt idx="8">
                  <c:v>316.7</c:v>
                </c:pt>
                <c:pt idx="9">
                  <c:v>594.6</c:v>
                </c:pt>
                <c:pt idx="10">
                  <c:v>988.7</c:v>
                </c:pt>
                <c:pt idx="11">
                  <c:v>416.1</c:v>
                </c:pt>
                <c:pt idx="12">
                  <c:v>1701.4</c:v>
                </c:pt>
                <c:pt idx="13">
                  <c:v>7.2</c:v>
                </c:pt>
                <c:pt idx="14">
                  <c:v>255.9</c:v>
                </c:pt>
                <c:pt idx="15">
                  <c:v>0.0</c:v>
                </c:pt>
                <c:pt idx="16">
                  <c:v>758.3</c:v>
                </c:pt>
                <c:pt idx="17">
                  <c:v>1525.8</c:v>
                </c:pt>
                <c:pt idx="18">
                  <c:v>1813.4</c:v>
                </c:pt>
                <c:pt idx="19">
                  <c:v>2299.6</c:v>
                </c:pt>
                <c:pt idx="20">
                  <c:v>1039.8</c:v>
                </c:pt>
                <c:pt idx="21">
                  <c:v>869.3</c:v>
                </c:pt>
                <c:pt idx="22">
                  <c:v>967.7</c:v>
                </c:pt>
                <c:pt idx="23">
                  <c:v>691.5</c:v>
                </c:pt>
                <c:pt idx="24">
                  <c:v>6.2</c:v>
                </c:pt>
                <c:pt idx="25">
                  <c:v>1001.1</c:v>
                </c:pt>
                <c:pt idx="26">
                  <c:v>343.9</c:v>
                </c:pt>
                <c:pt idx="27">
                  <c:v>838.3</c:v>
                </c:pt>
                <c:pt idx="28">
                  <c:v>2165.3</c:v>
                </c:pt>
                <c:pt idx="29">
                  <c:v>743.9</c:v>
                </c:pt>
                <c:pt idx="30">
                  <c:v>239.7</c:v>
                </c:pt>
                <c:pt idx="31">
                  <c:v>1893.8</c:v>
                </c:pt>
                <c:pt idx="32">
                  <c:v>1106.5</c:v>
                </c:pt>
                <c:pt idx="33">
                  <c:v>432.2</c:v>
                </c:pt>
                <c:pt idx="34">
                  <c:v>904.1</c:v>
                </c:pt>
                <c:pt idx="35">
                  <c:v>113.9</c:v>
                </c:pt>
                <c:pt idx="36">
                  <c:v>186.4</c:v>
                </c:pt>
                <c:pt idx="37">
                  <c:v>1802.4</c:v>
                </c:pt>
                <c:pt idx="38">
                  <c:v>482.1</c:v>
                </c:pt>
                <c:pt idx="39">
                  <c:v>1107.4</c:v>
                </c:pt>
                <c:pt idx="40">
                  <c:v>2065.1</c:v>
                </c:pt>
                <c:pt idx="41">
                  <c:v>207.2</c:v>
                </c:pt>
                <c:pt idx="42">
                  <c:v>1762.4</c:v>
                </c:pt>
                <c:pt idx="43">
                  <c:v>967.0</c:v>
                </c:pt>
                <c:pt idx="44">
                  <c:v>352.0</c:v>
                </c:pt>
                <c:pt idx="45">
                  <c:v>260.0</c:v>
                </c:pt>
                <c:pt idx="46">
                  <c:v>2004.3</c:v>
                </c:pt>
                <c:pt idx="47">
                  <c:v>554.0</c:v>
                </c:pt>
                <c:pt idx="48">
                  <c:v>117.9</c:v>
                </c:pt>
                <c:pt idx="49">
                  <c:v>55.0</c:v>
                </c:pt>
                <c:pt idx="50">
                  <c:v>191.2</c:v>
                </c:pt>
                <c:pt idx="51">
                  <c:v>149.0</c:v>
                </c:pt>
                <c:pt idx="52">
                  <c:v>984.8</c:v>
                </c:pt>
                <c:pt idx="53">
                  <c:v>17.4</c:v>
                </c:pt>
                <c:pt idx="54">
                  <c:v>949.7</c:v>
                </c:pt>
                <c:pt idx="55">
                  <c:v>506.7</c:v>
                </c:pt>
                <c:pt idx="56">
                  <c:v>375.7</c:v>
                </c:pt>
                <c:pt idx="57">
                  <c:v>1460.2</c:v>
                </c:pt>
                <c:pt idx="58">
                  <c:v>1397.5</c:v>
                </c:pt>
                <c:pt idx="59">
                  <c:v>1004.5</c:v>
                </c:pt>
                <c:pt idx="60">
                  <c:v>382.9</c:v>
                </c:pt>
                <c:pt idx="61">
                  <c:v>236.4</c:v>
                </c:pt>
                <c:pt idx="62">
                  <c:v>1179.4</c:v>
                </c:pt>
                <c:pt idx="63">
                  <c:v>553.1</c:v>
                </c:pt>
                <c:pt idx="64">
                  <c:v>740.9</c:v>
                </c:pt>
                <c:pt idx="65">
                  <c:v>763.9</c:v>
                </c:pt>
                <c:pt idx="66">
                  <c:v>1670.1</c:v>
                </c:pt>
                <c:pt idx="67">
                  <c:v>544.5</c:v>
                </c:pt>
                <c:pt idx="68">
                  <c:v>70.3</c:v>
                </c:pt>
                <c:pt idx="69">
                  <c:v>490.4</c:v>
                </c:pt>
                <c:pt idx="70">
                  <c:v>829.0</c:v>
                </c:pt>
                <c:pt idx="71">
                  <c:v>102.9</c:v>
                </c:pt>
                <c:pt idx="72">
                  <c:v>227.8</c:v>
                </c:pt>
                <c:pt idx="73">
                  <c:v>423.6</c:v>
                </c:pt>
                <c:pt idx="74">
                  <c:v>8.2</c:v>
                </c:pt>
                <c:pt idx="75">
                  <c:v>516.9</c:v>
                </c:pt>
                <c:pt idx="76">
                  <c:v>509.1</c:v>
                </c:pt>
                <c:pt idx="77">
                  <c:v>924.3</c:v>
                </c:pt>
                <c:pt idx="78">
                  <c:v>137.0</c:v>
                </c:pt>
                <c:pt idx="79">
                  <c:v>307.9</c:v>
                </c:pt>
                <c:pt idx="80">
                  <c:v>1941.7</c:v>
                </c:pt>
                <c:pt idx="81">
                  <c:v>305.6</c:v>
                </c:pt>
                <c:pt idx="82">
                  <c:v>1682.0</c:v>
                </c:pt>
                <c:pt idx="83">
                  <c:v>1049.6</c:v>
                </c:pt>
                <c:pt idx="84">
                  <c:v>1675.0</c:v>
                </c:pt>
                <c:pt idx="85">
                  <c:v>206.1</c:v>
                </c:pt>
                <c:pt idx="86">
                  <c:v>243.5</c:v>
                </c:pt>
                <c:pt idx="87">
                  <c:v>1440.5</c:v>
                </c:pt>
                <c:pt idx="88">
                  <c:v>644.1</c:v>
                </c:pt>
                <c:pt idx="89">
                  <c:v>1685.0</c:v>
                </c:pt>
                <c:pt idx="90">
                  <c:v>46.6</c:v>
                </c:pt>
                <c:pt idx="91">
                  <c:v>1125.8</c:v>
                </c:pt>
                <c:pt idx="92">
                  <c:v>811.5</c:v>
                </c:pt>
                <c:pt idx="93">
                  <c:v>1025.1</c:v>
                </c:pt>
                <c:pt idx="94">
                  <c:v>520.7</c:v>
                </c:pt>
                <c:pt idx="95">
                  <c:v>500.5</c:v>
                </c:pt>
                <c:pt idx="96">
                  <c:v>450.2</c:v>
                </c:pt>
                <c:pt idx="97">
                  <c:v>48.9</c:v>
                </c:pt>
                <c:pt idx="98">
                  <c:v>1751.7</c:v>
                </c:pt>
                <c:pt idx="99">
                  <c:v>707.8</c:v>
                </c:pt>
                <c:pt idx="100">
                  <c:v>467.9</c:v>
                </c:pt>
                <c:pt idx="101">
                  <c:v>743.2</c:v>
                </c:pt>
                <c:pt idx="102">
                  <c:v>1382.1</c:v>
                </c:pt>
                <c:pt idx="103">
                  <c:v>1416.4</c:v>
                </c:pt>
                <c:pt idx="104">
                  <c:v>559.3</c:v>
                </c:pt>
                <c:pt idx="105">
                  <c:v>847.8</c:v>
                </c:pt>
                <c:pt idx="106">
                  <c:v>1982.8</c:v>
                </c:pt>
                <c:pt idx="107">
                  <c:v>2907.6</c:v>
                </c:pt>
                <c:pt idx="108">
                  <c:v>2008.0</c:v>
                </c:pt>
                <c:pt idx="109">
                  <c:v>274.1</c:v>
                </c:pt>
                <c:pt idx="110">
                  <c:v>173.2</c:v>
                </c:pt>
                <c:pt idx="111">
                  <c:v>776.1</c:v>
                </c:pt>
                <c:pt idx="112">
                  <c:v>69.4</c:v>
                </c:pt>
                <c:pt idx="113">
                  <c:v>344.5</c:v>
                </c:pt>
                <c:pt idx="114">
                  <c:v>317.4</c:v>
                </c:pt>
                <c:pt idx="115">
                  <c:v>3270.2</c:v>
                </c:pt>
                <c:pt idx="116">
                  <c:v>480.0</c:v>
                </c:pt>
                <c:pt idx="117">
                  <c:v>760.1</c:v>
                </c:pt>
                <c:pt idx="118">
                  <c:v>1012.9</c:v>
                </c:pt>
                <c:pt idx="119">
                  <c:v>146.0</c:v>
                </c:pt>
                <c:pt idx="120">
                  <c:v>1087.4</c:v>
                </c:pt>
                <c:pt idx="121">
                  <c:v>2149.4</c:v>
                </c:pt>
                <c:pt idx="122">
                  <c:v>102.0</c:v>
                </c:pt>
                <c:pt idx="123">
                  <c:v>251.2</c:v>
                </c:pt>
                <c:pt idx="124">
                  <c:v>1644.3</c:v>
                </c:pt>
                <c:pt idx="125">
                  <c:v>159.2</c:v>
                </c:pt>
                <c:pt idx="126">
                  <c:v>508.6</c:v>
                </c:pt>
                <c:pt idx="127">
                  <c:v>2909.9</c:v>
                </c:pt>
                <c:pt idx="128">
                  <c:v>305.3</c:v>
                </c:pt>
                <c:pt idx="129">
                  <c:v>404.3</c:v>
                </c:pt>
                <c:pt idx="130">
                  <c:v>152.0</c:v>
                </c:pt>
                <c:pt idx="131">
                  <c:v>1967.7</c:v>
                </c:pt>
                <c:pt idx="132">
                  <c:v>2216.2</c:v>
                </c:pt>
                <c:pt idx="133">
                  <c:v>272.8</c:v>
                </c:pt>
                <c:pt idx="134">
                  <c:v>45.2</c:v>
                </c:pt>
                <c:pt idx="135">
                  <c:v>870.0</c:v>
                </c:pt>
                <c:pt idx="136">
                  <c:v>779.5</c:v>
                </c:pt>
                <c:pt idx="137">
                  <c:v>1063.3</c:v>
                </c:pt>
                <c:pt idx="138">
                  <c:v>698.1</c:v>
                </c:pt>
                <c:pt idx="139">
                  <c:v>490.4</c:v>
                </c:pt>
                <c:pt idx="140">
                  <c:v>179.4</c:v>
                </c:pt>
                <c:pt idx="141">
                  <c:v>571.1</c:v>
                </c:pt>
                <c:pt idx="142">
                  <c:v>1180.0</c:v>
                </c:pt>
                <c:pt idx="143">
                  <c:v>894.3</c:v>
                </c:pt>
                <c:pt idx="144">
                  <c:v>1572.7</c:v>
                </c:pt>
                <c:pt idx="145">
                  <c:v>2179.7</c:v>
                </c:pt>
                <c:pt idx="146">
                  <c:v>0.0</c:v>
                </c:pt>
                <c:pt idx="147">
                  <c:v>841.1</c:v>
                </c:pt>
                <c:pt idx="148">
                  <c:v>914.4</c:v>
                </c:pt>
                <c:pt idx="149">
                  <c:v>693.2</c:v>
                </c:pt>
                <c:pt idx="150">
                  <c:v>529.7</c:v>
                </c:pt>
                <c:pt idx="151">
                  <c:v>678.9</c:v>
                </c:pt>
                <c:pt idx="152">
                  <c:v>757.1</c:v>
                </c:pt>
                <c:pt idx="153">
                  <c:v>1083.9</c:v>
                </c:pt>
                <c:pt idx="154">
                  <c:v>1296.2</c:v>
                </c:pt>
                <c:pt idx="155">
                  <c:v>892.0</c:v>
                </c:pt>
                <c:pt idx="156">
                  <c:v>801.6</c:v>
                </c:pt>
                <c:pt idx="157">
                  <c:v>1708.0</c:v>
                </c:pt>
                <c:pt idx="158">
                  <c:v>522.7</c:v>
                </c:pt>
                <c:pt idx="159">
                  <c:v>625.7</c:v>
                </c:pt>
                <c:pt idx="160">
                  <c:v>667.9</c:v>
                </c:pt>
                <c:pt idx="161">
                  <c:v>992.9</c:v>
                </c:pt>
                <c:pt idx="162">
                  <c:v>518.8</c:v>
                </c:pt>
                <c:pt idx="163">
                  <c:v>593.3</c:v>
                </c:pt>
                <c:pt idx="164">
                  <c:v>522.4</c:v>
                </c:pt>
                <c:pt idx="165">
                  <c:v>1546.4</c:v>
                </c:pt>
                <c:pt idx="166">
                  <c:v>19.1</c:v>
                </c:pt>
                <c:pt idx="167">
                  <c:v>176.0</c:v>
                </c:pt>
                <c:pt idx="168">
                  <c:v>7.7</c:v>
                </c:pt>
                <c:pt idx="169">
                  <c:v>1595.6</c:v>
                </c:pt>
                <c:pt idx="170">
                  <c:v>1165.9</c:v>
                </c:pt>
                <c:pt idx="171">
                  <c:v>235.7</c:v>
                </c:pt>
                <c:pt idx="172">
                  <c:v>773.4</c:v>
                </c:pt>
                <c:pt idx="173">
                  <c:v>1156.8</c:v>
                </c:pt>
                <c:pt idx="174">
                  <c:v>563.9</c:v>
                </c:pt>
                <c:pt idx="175">
                  <c:v>2746.8</c:v>
                </c:pt>
                <c:pt idx="176">
                  <c:v>515.2</c:v>
                </c:pt>
                <c:pt idx="177">
                  <c:v>1053.1</c:v>
                </c:pt>
                <c:pt idx="178">
                  <c:v>817.4</c:v>
                </c:pt>
                <c:pt idx="179">
                  <c:v>265.2</c:v>
                </c:pt>
                <c:pt idx="180">
                  <c:v>1919.2</c:v>
                </c:pt>
                <c:pt idx="181">
                  <c:v>1203.1</c:v>
                </c:pt>
                <c:pt idx="182">
                  <c:v>116.3</c:v>
                </c:pt>
                <c:pt idx="183">
                  <c:v>990.7</c:v>
                </c:pt>
                <c:pt idx="184">
                  <c:v>322.5</c:v>
                </c:pt>
                <c:pt idx="185">
                  <c:v>417.2</c:v>
                </c:pt>
                <c:pt idx="186">
                  <c:v>71.2</c:v>
                </c:pt>
                <c:pt idx="187">
                  <c:v>1519.3</c:v>
                </c:pt>
                <c:pt idx="188">
                  <c:v>1658.4</c:v>
                </c:pt>
                <c:pt idx="189">
                  <c:v>352.7</c:v>
                </c:pt>
                <c:pt idx="190">
                  <c:v>794.2</c:v>
                </c:pt>
                <c:pt idx="191">
                  <c:v>586.2</c:v>
                </c:pt>
                <c:pt idx="192">
                  <c:v>595.5</c:v>
                </c:pt>
                <c:pt idx="193">
                  <c:v>309.7</c:v>
                </c:pt>
                <c:pt idx="194">
                  <c:v>257.8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078324376"/>
        <c:axId val="-2080357160"/>
      </c:scatterChart>
      <c:valAx>
        <c:axId val="-2078324376"/>
        <c:scaling>
          <c:orientation val="minMax"/>
          <c:max val="90.0"/>
        </c:scaling>
        <c:delete val="0"/>
        <c:axPos val="b"/>
        <c:majorGridlines/>
        <c:title>
          <c:tx>
            <c:rich>
              <a:bodyPr/>
              <a:lstStyle/>
              <a:p>
                <a:pPr>
                  <a:defRPr sz="1800"/>
                </a:pPr>
                <a:r>
                  <a:rPr lang="en-US" sz="1800" b="1" i="0" baseline="0" dirty="0" smtClean="0">
                    <a:effectLst/>
                  </a:rPr>
                  <a:t>1000–500-hPa shear (</a:t>
                </a:r>
                <a:r>
                  <a:rPr lang="en-US" sz="1800" b="1" i="0" baseline="0" dirty="0" err="1" smtClean="0">
                    <a:effectLst/>
                  </a:rPr>
                  <a:t>kt</a:t>
                </a:r>
                <a:r>
                  <a:rPr lang="en-US" sz="1800" b="1" i="0" baseline="0" dirty="0" smtClean="0">
                    <a:effectLst/>
                  </a:rPr>
                  <a:t>)</a:t>
                </a:r>
                <a:endParaRPr lang="en-US" dirty="0">
                  <a:effectLst/>
                </a:endParaRP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-2080357160"/>
        <c:crosses val="autoZero"/>
        <c:crossBetween val="midCat"/>
      </c:valAx>
      <c:valAx>
        <c:axId val="-2080357160"/>
        <c:scaling>
          <c:orientation val="minMax"/>
          <c:max val="3000.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800"/>
                </a:pPr>
                <a:r>
                  <a:rPr lang="en-US" sz="1800" b="1" i="0" baseline="0" dirty="0" smtClean="0">
                    <a:effectLst/>
                  </a:rPr>
                  <a:t>MUCAPE (J/kg)</a:t>
                </a:r>
                <a:endParaRPr lang="en-US" dirty="0">
                  <a:effectLst/>
                </a:endParaRP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-2078324376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764497546502339"/>
          <c:y val="0.254786441053339"/>
          <c:w val="0.18904072775964"/>
          <c:h val="0.0684785073604706"/>
        </c:manualLayout>
      </c:layout>
      <c:overlay val="1"/>
      <c:txPr>
        <a:bodyPr/>
        <a:lstStyle/>
        <a:p>
          <a:pPr>
            <a:defRPr sz="1800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  <c:userShapes r:id="rId2"/>
</c:chartSpace>
</file>

<file path=ppt/charts/chart3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sz="2000" dirty="0">
                <a:solidFill>
                  <a:schemeClr val="tx1"/>
                </a:solidFill>
              </a:rPr>
              <a:t>Type 1 and Good Forecast Events</a:t>
            </a:r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0.122707082165577"/>
          <c:y val="0.114187040010238"/>
          <c:w val="0.85255772053917"/>
          <c:h val="0.727071729263311"/>
        </c:manualLayout>
      </c:layout>
      <c:scatterChart>
        <c:scatterStyle val="lineMarker"/>
        <c:varyColors val="0"/>
        <c:ser>
          <c:idx val="1"/>
          <c:order val="0"/>
          <c:tx>
            <c:v>Good Forecast</c:v>
          </c:tx>
          <c:spPr>
            <a:ln w="47625">
              <a:noFill/>
            </a:ln>
          </c:spPr>
          <c:xVal>
            <c:numRef>
              <c:f>'[2]Good-hi_cases'!$AK$28:$AK$222</c:f>
              <c:numCache>
                <c:formatCode>General</c:formatCode>
                <c:ptCount val="195"/>
                <c:pt idx="0">
                  <c:v>33.7</c:v>
                </c:pt>
                <c:pt idx="1">
                  <c:v>18.3</c:v>
                </c:pt>
                <c:pt idx="2">
                  <c:v>13.9</c:v>
                </c:pt>
                <c:pt idx="3">
                  <c:v>16.7</c:v>
                </c:pt>
                <c:pt idx="4">
                  <c:v>21.9</c:v>
                </c:pt>
                <c:pt idx="5">
                  <c:v>28.3</c:v>
                </c:pt>
                <c:pt idx="6">
                  <c:v>40.1</c:v>
                </c:pt>
                <c:pt idx="7">
                  <c:v>29.6</c:v>
                </c:pt>
                <c:pt idx="8">
                  <c:v>38.5</c:v>
                </c:pt>
                <c:pt idx="9">
                  <c:v>20.0</c:v>
                </c:pt>
                <c:pt idx="10">
                  <c:v>31.7</c:v>
                </c:pt>
                <c:pt idx="11">
                  <c:v>13.5</c:v>
                </c:pt>
                <c:pt idx="12">
                  <c:v>63.5</c:v>
                </c:pt>
                <c:pt idx="13">
                  <c:v>100.1</c:v>
                </c:pt>
                <c:pt idx="14">
                  <c:v>22.0</c:v>
                </c:pt>
                <c:pt idx="15">
                  <c:v>68.2</c:v>
                </c:pt>
                <c:pt idx="16">
                  <c:v>18.3</c:v>
                </c:pt>
                <c:pt idx="17">
                  <c:v>24.8</c:v>
                </c:pt>
                <c:pt idx="18">
                  <c:v>36.1</c:v>
                </c:pt>
                <c:pt idx="19">
                  <c:v>31.3</c:v>
                </c:pt>
                <c:pt idx="20">
                  <c:v>27.3</c:v>
                </c:pt>
                <c:pt idx="21">
                  <c:v>26.4</c:v>
                </c:pt>
                <c:pt idx="22">
                  <c:v>18.1</c:v>
                </c:pt>
                <c:pt idx="23">
                  <c:v>26.4</c:v>
                </c:pt>
                <c:pt idx="24">
                  <c:v>56.3</c:v>
                </c:pt>
                <c:pt idx="25">
                  <c:v>33.6</c:v>
                </c:pt>
                <c:pt idx="26">
                  <c:v>48.1</c:v>
                </c:pt>
                <c:pt idx="27">
                  <c:v>46.0</c:v>
                </c:pt>
                <c:pt idx="28">
                  <c:v>24.4</c:v>
                </c:pt>
                <c:pt idx="29">
                  <c:v>28.8</c:v>
                </c:pt>
                <c:pt idx="30">
                  <c:v>47.6</c:v>
                </c:pt>
                <c:pt idx="31">
                  <c:v>39.5</c:v>
                </c:pt>
                <c:pt idx="32">
                  <c:v>36.8</c:v>
                </c:pt>
                <c:pt idx="33">
                  <c:v>43.9</c:v>
                </c:pt>
                <c:pt idx="34">
                  <c:v>15.3</c:v>
                </c:pt>
                <c:pt idx="35">
                  <c:v>48.7</c:v>
                </c:pt>
                <c:pt idx="36">
                  <c:v>45.1</c:v>
                </c:pt>
                <c:pt idx="37">
                  <c:v>29.6</c:v>
                </c:pt>
                <c:pt idx="38">
                  <c:v>21.5</c:v>
                </c:pt>
                <c:pt idx="39">
                  <c:v>19.7</c:v>
                </c:pt>
                <c:pt idx="40">
                  <c:v>31.7</c:v>
                </c:pt>
                <c:pt idx="41">
                  <c:v>20.7</c:v>
                </c:pt>
                <c:pt idx="42">
                  <c:v>17.0</c:v>
                </c:pt>
                <c:pt idx="43">
                  <c:v>41.3</c:v>
                </c:pt>
                <c:pt idx="44">
                  <c:v>69.9</c:v>
                </c:pt>
                <c:pt idx="45">
                  <c:v>39.8</c:v>
                </c:pt>
                <c:pt idx="46">
                  <c:v>15.1</c:v>
                </c:pt>
                <c:pt idx="47">
                  <c:v>22.4</c:v>
                </c:pt>
                <c:pt idx="48">
                  <c:v>23.4</c:v>
                </c:pt>
                <c:pt idx="49">
                  <c:v>55.9</c:v>
                </c:pt>
                <c:pt idx="50">
                  <c:v>61.3</c:v>
                </c:pt>
                <c:pt idx="51">
                  <c:v>42.2</c:v>
                </c:pt>
                <c:pt idx="52">
                  <c:v>13.1</c:v>
                </c:pt>
                <c:pt idx="53">
                  <c:v>57.1</c:v>
                </c:pt>
                <c:pt idx="54">
                  <c:v>60.3</c:v>
                </c:pt>
                <c:pt idx="55">
                  <c:v>45.2</c:v>
                </c:pt>
                <c:pt idx="56">
                  <c:v>19.9</c:v>
                </c:pt>
                <c:pt idx="57">
                  <c:v>33.3</c:v>
                </c:pt>
                <c:pt idx="58">
                  <c:v>35.9</c:v>
                </c:pt>
                <c:pt idx="59">
                  <c:v>32.1</c:v>
                </c:pt>
                <c:pt idx="60">
                  <c:v>29.6</c:v>
                </c:pt>
                <c:pt idx="61">
                  <c:v>32.0</c:v>
                </c:pt>
                <c:pt idx="62">
                  <c:v>65.3</c:v>
                </c:pt>
                <c:pt idx="63">
                  <c:v>50.1</c:v>
                </c:pt>
                <c:pt idx="64">
                  <c:v>36.9</c:v>
                </c:pt>
                <c:pt idx="65">
                  <c:v>45.2</c:v>
                </c:pt>
                <c:pt idx="66">
                  <c:v>39.4</c:v>
                </c:pt>
                <c:pt idx="67">
                  <c:v>43.0</c:v>
                </c:pt>
                <c:pt idx="68">
                  <c:v>41.0</c:v>
                </c:pt>
                <c:pt idx="69">
                  <c:v>63.9</c:v>
                </c:pt>
                <c:pt idx="70">
                  <c:v>31.6</c:v>
                </c:pt>
                <c:pt idx="71">
                  <c:v>44.2</c:v>
                </c:pt>
                <c:pt idx="72">
                  <c:v>34.1</c:v>
                </c:pt>
                <c:pt idx="73">
                  <c:v>22.2</c:v>
                </c:pt>
                <c:pt idx="74">
                  <c:v>36.4</c:v>
                </c:pt>
                <c:pt idx="75">
                  <c:v>43.9</c:v>
                </c:pt>
                <c:pt idx="76">
                  <c:v>75.2</c:v>
                </c:pt>
                <c:pt idx="77">
                  <c:v>48.2</c:v>
                </c:pt>
                <c:pt idx="78">
                  <c:v>42.4</c:v>
                </c:pt>
                <c:pt idx="79">
                  <c:v>41.8</c:v>
                </c:pt>
                <c:pt idx="80">
                  <c:v>44.5</c:v>
                </c:pt>
                <c:pt idx="81">
                  <c:v>34.7</c:v>
                </c:pt>
                <c:pt idx="82">
                  <c:v>40.6</c:v>
                </c:pt>
                <c:pt idx="83">
                  <c:v>37.7</c:v>
                </c:pt>
                <c:pt idx="84">
                  <c:v>52.8</c:v>
                </c:pt>
                <c:pt idx="85">
                  <c:v>46.5</c:v>
                </c:pt>
                <c:pt idx="86">
                  <c:v>56.0</c:v>
                </c:pt>
                <c:pt idx="87">
                  <c:v>39.5</c:v>
                </c:pt>
                <c:pt idx="88">
                  <c:v>46.8</c:v>
                </c:pt>
                <c:pt idx="89">
                  <c:v>41.8</c:v>
                </c:pt>
                <c:pt idx="90">
                  <c:v>30.6</c:v>
                </c:pt>
                <c:pt idx="91">
                  <c:v>25.3</c:v>
                </c:pt>
                <c:pt idx="92">
                  <c:v>13.0</c:v>
                </c:pt>
                <c:pt idx="93">
                  <c:v>39.0</c:v>
                </c:pt>
                <c:pt idx="94">
                  <c:v>13.9</c:v>
                </c:pt>
                <c:pt idx="95">
                  <c:v>15.9</c:v>
                </c:pt>
                <c:pt idx="96">
                  <c:v>50.4</c:v>
                </c:pt>
                <c:pt idx="97">
                  <c:v>60.0</c:v>
                </c:pt>
                <c:pt idx="98">
                  <c:v>16.2</c:v>
                </c:pt>
                <c:pt idx="99">
                  <c:v>45.3</c:v>
                </c:pt>
                <c:pt idx="100">
                  <c:v>28.9</c:v>
                </c:pt>
                <c:pt idx="101">
                  <c:v>23.2</c:v>
                </c:pt>
                <c:pt idx="102">
                  <c:v>35.9</c:v>
                </c:pt>
                <c:pt idx="103">
                  <c:v>25.0</c:v>
                </c:pt>
                <c:pt idx="104">
                  <c:v>43.1</c:v>
                </c:pt>
                <c:pt idx="105">
                  <c:v>23.2</c:v>
                </c:pt>
                <c:pt idx="106">
                  <c:v>31.6</c:v>
                </c:pt>
                <c:pt idx="107">
                  <c:v>28.0</c:v>
                </c:pt>
                <c:pt idx="108">
                  <c:v>19.4</c:v>
                </c:pt>
                <c:pt idx="109">
                  <c:v>29.2</c:v>
                </c:pt>
                <c:pt idx="110">
                  <c:v>39.9</c:v>
                </c:pt>
                <c:pt idx="111">
                  <c:v>17.1</c:v>
                </c:pt>
                <c:pt idx="112">
                  <c:v>48.5</c:v>
                </c:pt>
                <c:pt idx="113">
                  <c:v>25.6</c:v>
                </c:pt>
                <c:pt idx="114">
                  <c:v>20.5</c:v>
                </c:pt>
                <c:pt idx="115">
                  <c:v>31.8</c:v>
                </c:pt>
                <c:pt idx="116">
                  <c:v>42.5</c:v>
                </c:pt>
                <c:pt idx="117">
                  <c:v>9.0</c:v>
                </c:pt>
                <c:pt idx="118">
                  <c:v>36.1</c:v>
                </c:pt>
                <c:pt idx="119">
                  <c:v>26.0</c:v>
                </c:pt>
                <c:pt idx="120">
                  <c:v>23.1</c:v>
                </c:pt>
                <c:pt idx="121">
                  <c:v>30.6</c:v>
                </c:pt>
                <c:pt idx="122">
                  <c:v>38.2</c:v>
                </c:pt>
                <c:pt idx="123">
                  <c:v>60.9</c:v>
                </c:pt>
                <c:pt idx="124">
                  <c:v>16.1</c:v>
                </c:pt>
                <c:pt idx="125">
                  <c:v>38.0</c:v>
                </c:pt>
                <c:pt idx="126">
                  <c:v>30.7</c:v>
                </c:pt>
                <c:pt idx="127">
                  <c:v>29.3</c:v>
                </c:pt>
                <c:pt idx="128">
                  <c:v>18.4</c:v>
                </c:pt>
                <c:pt idx="129">
                  <c:v>14.3</c:v>
                </c:pt>
                <c:pt idx="130">
                  <c:v>48.3</c:v>
                </c:pt>
                <c:pt idx="131">
                  <c:v>21.6</c:v>
                </c:pt>
                <c:pt idx="132">
                  <c:v>28.5</c:v>
                </c:pt>
                <c:pt idx="133">
                  <c:v>34.1</c:v>
                </c:pt>
                <c:pt idx="134">
                  <c:v>65.8</c:v>
                </c:pt>
                <c:pt idx="135">
                  <c:v>53.4</c:v>
                </c:pt>
                <c:pt idx="136">
                  <c:v>19.5</c:v>
                </c:pt>
                <c:pt idx="137">
                  <c:v>30.0</c:v>
                </c:pt>
                <c:pt idx="138">
                  <c:v>25.2</c:v>
                </c:pt>
                <c:pt idx="139">
                  <c:v>45.0</c:v>
                </c:pt>
                <c:pt idx="140">
                  <c:v>32.6</c:v>
                </c:pt>
                <c:pt idx="141">
                  <c:v>36.6</c:v>
                </c:pt>
                <c:pt idx="142">
                  <c:v>29.0</c:v>
                </c:pt>
                <c:pt idx="143">
                  <c:v>35.3</c:v>
                </c:pt>
                <c:pt idx="144">
                  <c:v>22.2</c:v>
                </c:pt>
                <c:pt idx="145">
                  <c:v>16.5</c:v>
                </c:pt>
                <c:pt idx="146">
                  <c:v>56.3</c:v>
                </c:pt>
                <c:pt idx="147">
                  <c:v>44.1</c:v>
                </c:pt>
                <c:pt idx="148">
                  <c:v>31.5</c:v>
                </c:pt>
                <c:pt idx="149">
                  <c:v>11.2</c:v>
                </c:pt>
                <c:pt idx="150">
                  <c:v>30.1</c:v>
                </c:pt>
                <c:pt idx="151">
                  <c:v>26.8</c:v>
                </c:pt>
                <c:pt idx="152">
                  <c:v>56.7</c:v>
                </c:pt>
                <c:pt idx="153">
                  <c:v>22.7</c:v>
                </c:pt>
                <c:pt idx="154">
                  <c:v>35.6</c:v>
                </c:pt>
                <c:pt idx="155">
                  <c:v>32.7</c:v>
                </c:pt>
                <c:pt idx="156">
                  <c:v>38.3</c:v>
                </c:pt>
                <c:pt idx="157">
                  <c:v>36.8</c:v>
                </c:pt>
                <c:pt idx="158">
                  <c:v>37.1</c:v>
                </c:pt>
                <c:pt idx="159">
                  <c:v>36.4</c:v>
                </c:pt>
                <c:pt idx="160">
                  <c:v>46.9</c:v>
                </c:pt>
                <c:pt idx="161">
                  <c:v>23.0</c:v>
                </c:pt>
                <c:pt idx="162">
                  <c:v>56.6</c:v>
                </c:pt>
                <c:pt idx="163">
                  <c:v>49.7</c:v>
                </c:pt>
                <c:pt idx="164">
                  <c:v>29.5</c:v>
                </c:pt>
                <c:pt idx="165">
                  <c:v>36.8</c:v>
                </c:pt>
                <c:pt idx="166">
                  <c:v>45.6</c:v>
                </c:pt>
                <c:pt idx="167">
                  <c:v>46.0</c:v>
                </c:pt>
                <c:pt idx="168">
                  <c:v>23.2</c:v>
                </c:pt>
                <c:pt idx="169">
                  <c:v>51.7</c:v>
                </c:pt>
                <c:pt idx="170">
                  <c:v>42.3</c:v>
                </c:pt>
                <c:pt idx="171">
                  <c:v>32.8</c:v>
                </c:pt>
                <c:pt idx="172">
                  <c:v>47.1</c:v>
                </c:pt>
                <c:pt idx="173">
                  <c:v>33.5</c:v>
                </c:pt>
                <c:pt idx="174">
                  <c:v>35.9</c:v>
                </c:pt>
                <c:pt idx="175">
                  <c:v>48.6</c:v>
                </c:pt>
                <c:pt idx="176">
                  <c:v>23.5</c:v>
                </c:pt>
                <c:pt idx="177">
                  <c:v>38.4</c:v>
                </c:pt>
                <c:pt idx="178">
                  <c:v>23.9</c:v>
                </c:pt>
                <c:pt idx="179">
                  <c:v>46.8</c:v>
                </c:pt>
                <c:pt idx="180">
                  <c:v>27.1</c:v>
                </c:pt>
                <c:pt idx="181">
                  <c:v>32.1</c:v>
                </c:pt>
                <c:pt idx="182">
                  <c:v>38.5</c:v>
                </c:pt>
                <c:pt idx="183">
                  <c:v>41.2</c:v>
                </c:pt>
                <c:pt idx="184">
                  <c:v>41.7</c:v>
                </c:pt>
                <c:pt idx="185">
                  <c:v>16.4</c:v>
                </c:pt>
                <c:pt idx="186">
                  <c:v>32.8</c:v>
                </c:pt>
                <c:pt idx="187">
                  <c:v>44.6</c:v>
                </c:pt>
                <c:pt idx="188">
                  <c:v>21.6</c:v>
                </c:pt>
                <c:pt idx="189">
                  <c:v>39.9</c:v>
                </c:pt>
                <c:pt idx="190">
                  <c:v>26.8</c:v>
                </c:pt>
                <c:pt idx="191">
                  <c:v>16.1</c:v>
                </c:pt>
                <c:pt idx="192">
                  <c:v>36.7</c:v>
                </c:pt>
                <c:pt idx="193">
                  <c:v>41.7</c:v>
                </c:pt>
                <c:pt idx="194">
                  <c:v>45.9</c:v>
                </c:pt>
              </c:numCache>
            </c:numRef>
          </c:xVal>
          <c:yVal>
            <c:numRef>
              <c:f>'[2]Good-hi_cases'!$AA$28:$AA$222</c:f>
              <c:numCache>
                <c:formatCode>General</c:formatCode>
                <c:ptCount val="195"/>
                <c:pt idx="0">
                  <c:v>211.0</c:v>
                </c:pt>
                <c:pt idx="1">
                  <c:v>2292.1</c:v>
                </c:pt>
                <c:pt idx="2">
                  <c:v>503.2</c:v>
                </c:pt>
                <c:pt idx="3">
                  <c:v>1281.8</c:v>
                </c:pt>
                <c:pt idx="4">
                  <c:v>1734.5</c:v>
                </c:pt>
                <c:pt idx="5">
                  <c:v>1269.4</c:v>
                </c:pt>
                <c:pt idx="6">
                  <c:v>455.6</c:v>
                </c:pt>
                <c:pt idx="7">
                  <c:v>684.1</c:v>
                </c:pt>
                <c:pt idx="8">
                  <c:v>316.7</c:v>
                </c:pt>
                <c:pt idx="9">
                  <c:v>594.6</c:v>
                </c:pt>
                <c:pt idx="10">
                  <c:v>988.7</c:v>
                </c:pt>
                <c:pt idx="11">
                  <c:v>416.1</c:v>
                </c:pt>
                <c:pt idx="12">
                  <c:v>1701.4</c:v>
                </c:pt>
                <c:pt idx="13">
                  <c:v>7.2</c:v>
                </c:pt>
                <c:pt idx="14">
                  <c:v>255.9</c:v>
                </c:pt>
                <c:pt idx="15">
                  <c:v>0.0</c:v>
                </c:pt>
                <c:pt idx="16">
                  <c:v>758.3</c:v>
                </c:pt>
                <c:pt idx="17">
                  <c:v>1525.8</c:v>
                </c:pt>
                <c:pt idx="18">
                  <c:v>1813.4</c:v>
                </c:pt>
                <c:pt idx="19">
                  <c:v>2299.6</c:v>
                </c:pt>
                <c:pt idx="20">
                  <c:v>1039.8</c:v>
                </c:pt>
                <c:pt idx="21">
                  <c:v>869.3</c:v>
                </c:pt>
                <c:pt idx="22">
                  <c:v>967.7</c:v>
                </c:pt>
                <c:pt idx="23">
                  <c:v>691.5</c:v>
                </c:pt>
                <c:pt idx="24">
                  <c:v>6.2</c:v>
                </c:pt>
                <c:pt idx="25">
                  <c:v>1001.1</c:v>
                </c:pt>
                <c:pt idx="26">
                  <c:v>343.9</c:v>
                </c:pt>
                <c:pt idx="27">
                  <c:v>838.3</c:v>
                </c:pt>
                <c:pt idx="28">
                  <c:v>2165.3</c:v>
                </c:pt>
                <c:pt idx="29">
                  <c:v>743.9</c:v>
                </c:pt>
                <c:pt idx="30">
                  <c:v>239.7</c:v>
                </c:pt>
                <c:pt idx="31">
                  <c:v>1893.8</c:v>
                </c:pt>
                <c:pt idx="32">
                  <c:v>1106.5</c:v>
                </c:pt>
                <c:pt idx="33">
                  <c:v>432.2</c:v>
                </c:pt>
                <c:pt idx="34">
                  <c:v>904.1</c:v>
                </c:pt>
                <c:pt idx="35">
                  <c:v>113.9</c:v>
                </c:pt>
                <c:pt idx="36">
                  <c:v>186.4</c:v>
                </c:pt>
                <c:pt idx="37">
                  <c:v>1802.4</c:v>
                </c:pt>
                <c:pt idx="38">
                  <c:v>482.1</c:v>
                </c:pt>
                <c:pt idx="39">
                  <c:v>1107.4</c:v>
                </c:pt>
                <c:pt idx="40">
                  <c:v>2065.1</c:v>
                </c:pt>
                <c:pt idx="41">
                  <c:v>207.2</c:v>
                </c:pt>
                <c:pt idx="42">
                  <c:v>1762.4</c:v>
                </c:pt>
                <c:pt idx="43">
                  <c:v>967.0</c:v>
                </c:pt>
                <c:pt idx="44">
                  <c:v>352.0</c:v>
                </c:pt>
                <c:pt idx="45">
                  <c:v>260.0</c:v>
                </c:pt>
                <c:pt idx="46">
                  <c:v>2004.3</c:v>
                </c:pt>
                <c:pt idx="47">
                  <c:v>554.0</c:v>
                </c:pt>
                <c:pt idx="48">
                  <c:v>117.9</c:v>
                </c:pt>
                <c:pt idx="49">
                  <c:v>55.0</c:v>
                </c:pt>
                <c:pt idx="50">
                  <c:v>191.2</c:v>
                </c:pt>
                <c:pt idx="51">
                  <c:v>149.0</c:v>
                </c:pt>
                <c:pt idx="52">
                  <c:v>984.8</c:v>
                </c:pt>
                <c:pt idx="53">
                  <c:v>17.4</c:v>
                </c:pt>
                <c:pt idx="54">
                  <c:v>949.7</c:v>
                </c:pt>
                <c:pt idx="55">
                  <c:v>506.7</c:v>
                </c:pt>
                <c:pt idx="56">
                  <c:v>375.7</c:v>
                </c:pt>
                <c:pt idx="57">
                  <c:v>1460.2</c:v>
                </c:pt>
                <c:pt idx="58">
                  <c:v>1397.5</c:v>
                </c:pt>
                <c:pt idx="59">
                  <c:v>1004.5</c:v>
                </c:pt>
                <c:pt idx="60">
                  <c:v>382.9</c:v>
                </c:pt>
                <c:pt idx="61">
                  <c:v>236.4</c:v>
                </c:pt>
                <c:pt idx="62">
                  <c:v>1179.4</c:v>
                </c:pt>
                <c:pt idx="63">
                  <c:v>553.1</c:v>
                </c:pt>
                <c:pt idx="64">
                  <c:v>740.9</c:v>
                </c:pt>
                <c:pt idx="65">
                  <c:v>763.9</c:v>
                </c:pt>
                <c:pt idx="66">
                  <c:v>1670.1</c:v>
                </c:pt>
                <c:pt idx="67">
                  <c:v>544.5</c:v>
                </c:pt>
                <c:pt idx="68">
                  <c:v>70.3</c:v>
                </c:pt>
                <c:pt idx="69">
                  <c:v>490.4</c:v>
                </c:pt>
                <c:pt idx="70">
                  <c:v>829.0</c:v>
                </c:pt>
                <c:pt idx="71">
                  <c:v>102.9</c:v>
                </c:pt>
                <c:pt idx="72">
                  <c:v>227.8</c:v>
                </c:pt>
                <c:pt idx="73">
                  <c:v>423.6</c:v>
                </c:pt>
                <c:pt idx="74">
                  <c:v>8.200000000000001</c:v>
                </c:pt>
                <c:pt idx="75">
                  <c:v>516.9</c:v>
                </c:pt>
                <c:pt idx="76">
                  <c:v>509.1</c:v>
                </c:pt>
                <c:pt idx="77">
                  <c:v>924.3</c:v>
                </c:pt>
                <c:pt idx="78">
                  <c:v>137.0</c:v>
                </c:pt>
                <c:pt idx="79">
                  <c:v>307.8999999999999</c:v>
                </c:pt>
                <c:pt idx="80">
                  <c:v>1941.7</c:v>
                </c:pt>
                <c:pt idx="81">
                  <c:v>305.6</c:v>
                </c:pt>
                <c:pt idx="82">
                  <c:v>1682.0</c:v>
                </c:pt>
                <c:pt idx="83">
                  <c:v>1049.6</c:v>
                </c:pt>
                <c:pt idx="84">
                  <c:v>1675.0</c:v>
                </c:pt>
                <c:pt idx="85">
                  <c:v>206.1</c:v>
                </c:pt>
                <c:pt idx="86">
                  <c:v>243.5</c:v>
                </c:pt>
                <c:pt idx="87">
                  <c:v>1440.5</c:v>
                </c:pt>
                <c:pt idx="88">
                  <c:v>644.1</c:v>
                </c:pt>
                <c:pt idx="89">
                  <c:v>1685.0</c:v>
                </c:pt>
                <c:pt idx="90">
                  <c:v>46.6</c:v>
                </c:pt>
                <c:pt idx="91">
                  <c:v>1125.8</c:v>
                </c:pt>
                <c:pt idx="92">
                  <c:v>811.5</c:v>
                </c:pt>
                <c:pt idx="93">
                  <c:v>1025.1</c:v>
                </c:pt>
                <c:pt idx="94">
                  <c:v>520.7</c:v>
                </c:pt>
                <c:pt idx="95">
                  <c:v>500.5</c:v>
                </c:pt>
                <c:pt idx="96">
                  <c:v>450.2</c:v>
                </c:pt>
                <c:pt idx="97">
                  <c:v>48.9</c:v>
                </c:pt>
                <c:pt idx="98">
                  <c:v>1751.7</c:v>
                </c:pt>
                <c:pt idx="99">
                  <c:v>707.8</c:v>
                </c:pt>
                <c:pt idx="100">
                  <c:v>467.9</c:v>
                </c:pt>
                <c:pt idx="101">
                  <c:v>743.2</c:v>
                </c:pt>
                <c:pt idx="102">
                  <c:v>1382.1</c:v>
                </c:pt>
                <c:pt idx="103">
                  <c:v>1416.4</c:v>
                </c:pt>
                <c:pt idx="104">
                  <c:v>559.3</c:v>
                </c:pt>
                <c:pt idx="105">
                  <c:v>847.8</c:v>
                </c:pt>
                <c:pt idx="106">
                  <c:v>1982.8</c:v>
                </c:pt>
                <c:pt idx="107">
                  <c:v>2907.6</c:v>
                </c:pt>
                <c:pt idx="108">
                  <c:v>2008.0</c:v>
                </c:pt>
                <c:pt idx="109">
                  <c:v>274.1</c:v>
                </c:pt>
                <c:pt idx="110">
                  <c:v>173.2</c:v>
                </c:pt>
                <c:pt idx="111">
                  <c:v>776.1</c:v>
                </c:pt>
                <c:pt idx="112">
                  <c:v>69.4</c:v>
                </c:pt>
                <c:pt idx="113">
                  <c:v>344.5</c:v>
                </c:pt>
                <c:pt idx="114">
                  <c:v>317.3999999999999</c:v>
                </c:pt>
                <c:pt idx="115">
                  <c:v>3270.2</c:v>
                </c:pt>
                <c:pt idx="116">
                  <c:v>480.0</c:v>
                </c:pt>
                <c:pt idx="117">
                  <c:v>760.1</c:v>
                </c:pt>
                <c:pt idx="118">
                  <c:v>1012.9</c:v>
                </c:pt>
                <c:pt idx="119">
                  <c:v>146.0</c:v>
                </c:pt>
                <c:pt idx="120">
                  <c:v>1087.4</c:v>
                </c:pt>
                <c:pt idx="121">
                  <c:v>2149.4</c:v>
                </c:pt>
                <c:pt idx="122">
                  <c:v>102.0</c:v>
                </c:pt>
                <c:pt idx="123">
                  <c:v>251.2</c:v>
                </c:pt>
                <c:pt idx="124">
                  <c:v>1644.3</c:v>
                </c:pt>
                <c:pt idx="125">
                  <c:v>159.2</c:v>
                </c:pt>
                <c:pt idx="126">
                  <c:v>508.6</c:v>
                </c:pt>
                <c:pt idx="127">
                  <c:v>2909.9</c:v>
                </c:pt>
                <c:pt idx="128">
                  <c:v>305.3</c:v>
                </c:pt>
                <c:pt idx="129">
                  <c:v>404.3</c:v>
                </c:pt>
                <c:pt idx="130">
                  <c:v>152.0</c:v>
                </c:pt>
                <c:pt idx="131">
                  <c:v>1967.7</c:v>
                </c:pt>
                <c:pt idx="132">
                  <c:v>2216.2</c:v>
                </c:pt>
                <c:pt idx="133">
                  <c:v>272.8</c:v>
                </c:pt>
                <c:pt idx="134">
                  <c:v>45.2</c:v>
                </c:pt>
                <c:pt idx="135">
                  <c:v>870.0</c:v>
                </c:pt>
                <c:pt idx="136">
                  <c:v>779.5</c:v>
                </c:pt>
                <c:pt idx="137">
                  <c:v>1063.3</c:v>
                </c:pt>
                <c:pt idx="138">
                  <c:v>698.1</c:v>
                </c:pt>
                <c:pt idx="139">
                  <c:v>490.4</c:v>
                </c:pt>
                <c:pt idx="140">
                  <c:v>179.4</c:v>
                </c:pt>
                <c:pt idx="141">
                  <c:v>571.1</c:v>
                </c:pt>
                <c:pt idx="142">
                  <c:v>1180.0</c:v>
                </c:pt>
                <c:pt idx="143">
                  <c:v>894.3</c:v>
                </c:pt>
                <c:pt idx="144">
                  <c:v>1572.7</c:v>
                </c:pt>
                <c:pt idx="145">
                  <c:v>2179.7</c:v>
                </c:pt>
                <c:pt idx="146">
                  <c:v>0.0</c:v>
                </c:pt>
                <c:pt idx="147">
                  <c:v>841.1</c:v>
                </c:pt>
                <c:pt idx="148">
                  <c:v>914.4</c:v>
                </c:pt>
                <c:pt idx="149">
                  <c:v>693.2</c:v>
                </c:pt>
                <c:pt idx="150">
                  <c:v>529.7</c:v>
                </c:pt>
                <c:pt idx="151">
                  <c:v>678.9</c:v>
                </c:pt>
                <c:pt idx="152">
                  <c:v>757.1</c:v>
                </c:pt>
                <c:pt idx="153">
                  <c:v>1083.9</c:v>
                </c:pt>
                <c:pt idx="154">
                  <c:v>1296.2</c:v>
                </c:pt>
                <c:pt idx="155">
                  <c:v>892.0</c:v>
                </c:pt>
                <c:pt idx="156">
                  <c:v>801.6</c:v>
                </c:pt>
                <c:pt idx="157">
                  <c:v>1708.0</c:v>
                </c:pt>
                <c:pt idx="158">
                  <c:v>522.7</c:v>
                </c:pt>
                <c:pt idx="159">
                  <c:v>625.7</c:v>
                </c:pt>
                <c:pt idx="160">
                  <c:v>667.9</c:v>
                </c:pt>
                <c:pt idx="161">
                  <c:v>992.9</c:v>
                </c:pt>
                <c:pt idx="162">
                  <c:v>518.8</c:v>
                </c:pt>
                <c:pt idx="163">
                  <c:v>593.3</c:v>
                </c:pt>
                <c:pt idx="164">
                  <c:v>522.4</c:v>
                </c:pt>
                <c:pt idx="165">
                  <c:v>1546.4</c:v>
                </c:pt>
                <c:pt idx="166">
                  <c:v>19.1</c:v>
                </c:pt>
                <c:pt idx="167">
                  <c:v>176.0</c:v>
                </c:pt>
                <c:pt idx="168">
                  <c:v>7.7</c:v>
                </c:pt>
                <c:pt idx="169">
                  <c:v>1595.6</c:v>
                </c:pt>
                <c:pt idx="170">
                  <c:v>1165.9</c:v>
                </c:pt>
                <c:pt idx="171">
                  <c:v>235.7</c:v>
                </c:pt>
                <c:pt idx="172">
                  <c:v>773.4</c:v>
                </c:pt>
                <c:pt idx="173">
                  <c:v>1156.8</c:v>
                </c:pt>
                <c:pt idx="174">
                  <c:v>563.9</c:v>
                </c:pt>
                <c:pt idx="175">
                  <c:v>2746.8</c:v>
                </c:pt>
                <c:pt idx="176">
                  <c:v>515.2</c:v>
                </c:pt>
                <c:pt idx="177">
                  <c:v>1053.1</c:v>
                </c:pt>
                <c:pt idx="178">
                  <c:v>817.4</c:v>
                </c:pt>
                <c:pt idx="179">
                  <c:v>265.2</c:v>
                </c:pt>
                <c:pt idx="180">
                  <c:v>1919.2</c:v>
                </c:pt>
                <c:pt idx="181">
                  <c:v>1203.1</c:v>
                </c:pt>
                <c:pt idx="182">
                  <c:v>116.3</c:v>
                </c:pt>
                <c:pt idx="183">
                  <c:v>990.7</c:v>
                </c:pt>
                <c:pt idx="184">
                  <c:v>322.5</c:v>
                </c:pt>
                <c:pt idx="185">
                  <c:v>417.2</c:v>
                </c:pt>
                <c:pt idx="186">
                  <c:v>71.2</c:v>
                </c:pt>
                <c:pt idx="187">
                  <c:v>1519.3</c:v>
                </c:pt>
                <c:pt idx="188">
                  <c:v>1658.4</c:v>
                </c:pt>
                <c:pt idx="189">
                  <c:v>352.7</c:v>
                </c:pt>
                <c:pt idx="190">
                  <c:v>794.2</c:v>
                </c:pt>
                <c:pt idx="191">
                  <c:v>586.2</c:v>
                </c:pt>
                <c:pt idx="192">
                  <c:v>595.5</c:v>
                </c:pt>
                <c:pt idx="193">
                  <c:v>309.7</c:v>
                </c:pt>
                <c:pt idx="194">
                  <c:v>257.8</c:v>
                </c:pt>
              </c:numCache>
            </c:numRef>
          </c:yVal>
          <c:smooth val="0"/>
        </c:ser>
        <c:ser>
          <c:idx val="0"/>
          <c:order val="1"/>
          <c:tx>
            <c:v>Type 1</c:v>
          </c:tx>
          <c:spPr>
            <a:ln w="47625">
              <a:noFill/>
            </a:ln>
          </c:spPr>
          <c:xVal>
            <c:numRef>
              <c:f>'[2]Type 1'!$AP$28:$AP$244</c:f>
              <c:numCache>
                <c:formatCode>General</c:formatCode>
                <c:ptCount val="217"/>
                <c:pt idx="0">
                  <c:v>44.5</c:v>
                </c:pt>
                <c:pt idx="1">
                  <c:v>36.2</c:v>
                </c:pt>
                <c:pt idx="2">
                  <c:v>23.1</c:v>
                </c:pt>
                <c:pt idx="3">
                  <c:v>16.3</c:v>
                </c:pt>
                <c:pt idx="4">
                  <c:v>39.6</c:v>
                </c:pt>
                <c:pt idx="5">
                  <c:v>38.8</c:v>
                </c:pt>
                <c:pt idx="6">
                  <c:v>16.6</c:v>
                </c:pt>
                <c:pt idx="7">
                  <c:v>40.8</c:v>
                </c:pt>
                <c:pt idx="8">
                  <c:v>40.4</c:v>
                </c:pt>
                <c:pt idx="9">
                  <c:v>45.2</c:v>
                </c:pt>
                <c:pt idx="10">
                  <c:v>61.5</c:v>
                </c:pt>
                <c:pt idx="11">
                  <c:v>48.6</c:v>
                </c:pt>
                <c:pt idx="12">
                  <c:v>46.3</c:v>
                </c:pt>
                <c:pt idx="13">
                  <c:v>16.2</c:v>
                </c:pt>
                <c:pt idx="14">
                  <c:v>15.3</c:v>
                </c:pt>
                <c:pt idx="15">
                  <c:v>34.5</c:v>
                </c:pt>
                <c:pt idx="16">
                  <c:v>31.9</c:v>
                </c:pt>
                <c:pt idx="17">
                  <c:v>42.0</c:v>
                </c:pt>
                <c:pt idx="18">
                  <c:v>18.1</c:v>
                </c:pt>
                <c:pt idx="19">
                  <c:v>47.5</c:v>
                </c:pt>
                <c:pt idx="20">
                  <c:v>59.6</c:v>
                </c:pt>
                <c:pt idx="21">
                  <c:v>15.0</c:v>
                </c:pt>
                <c:pt idx="22">
                  <c:v>7.1</c:v>
                </c:pt>
                <c:pt idx="23">
                  <c:v>34.2</c:v>
                </c:pt>
                <c:pt idx="24">
                  <c:v>12.8</c:v>
                </c:pt>
                <c:pt idx="25">
                  <c:v>28.9</c:v>
                </c:pt>
                <c:pt idx="26">
                  <c:v>21.8</c:v>
                </c:pt>
                <c:pt idx="27">
                  <c:v>32.6</c:v>
                </c:pt>
                <c:pt idx="28">
                  <c:v>35.4</c:v>
                </c:pt>
                <c:pt idx="29">
                  <c:v>43.7</c:v>
                </c:pt>
                <c:pt idx="30">
                  <c:v>4.1</c:v>
                </c:pt>
                <c:pt idx="31">
                  <c:v>30.9</c:v>
                </c:pt>
                <c:pt idx="32">
                  <c:v>19.9</c:v>
                </c:pt>
                <c:pt idx="33">
                  <c:v>60.7</c:v>
                </c:pt>
                <c:pt idx="34">
                  <c:v>24.8</c:v>
                </c:pt>
                <c:pt idx="35">
                  <c:v>41.7</c:v>
                </c:pt>
                <c:pt idx="36">
                  <c:v>44.7</c:v>
                </c:pt>
                <c:pt idx="37">
                  <c:v>33.7</c:v>
                </c:pt>
                <c:pt idx="38">
                  <c:v>32.9</c:v>
                </c:pt>
                <c:pt idx="39">
                  <c:v>22.5</c:v>
                </c:pt>
                <c:pt idx="40">
                  <c:v>53.5</c:v>
                </c:pt>
                <c:pt idx="41">
                  <c:v>31.2</c:v>
                </c:pt>
                <c:pt idx="42">
                  <c:v>37.4</c:v>
                </c:pt>
                <c:pt idx="43">
                  <c:v>22.8</c:v>
                </c:pt>
                <c:pt idx="44">
                  <c:v>25.7</c:v>
                </c:pt>
                <c:pt idx="45">
                  <c:v>17.5</c:v>
                </c:pt>
                <c:pt idx="46">
                  <c:v>43.6</c:v>
                </c:pt>
                <c:pt idx="47">
                  <c:v>30.0</c:v>
                </c:pt>
                <c:pt idx="48">
                  <c:v>32.2</c:v>
                </c:pt>
                <c:pt idx="49">
                  <c:v>15.1</c:v>
                </c:pt>
                <c:pt idx="50">
                  <c:v>23.8</c:v>
                </c:pt>
                <c:pt idx="51">
                  <c:v>28.4</c:v>
                </c:pt>
                <c:pt idx="52">
                  <c:v>31.4</c:v>
                </c:pt>
                <c:pt idx="53">
                  <c:v>10.0</c:v>
                </c:pt>
                <c:pt idx="54">
                  <c:v>20.9</c:v>
                </c:pt>
                <c:pt idx="55">
                  <c:v>26.4</c:v>
                </c:pt>
                <c:pt idx="56">
                  <c:v>15.0</c:v>
                </c:pt>
                <c:pt idx="57">
                  <c:v>10.3</c:v>
                </c:pt>
                <c:pt idx="58">
                  <c:v>39.1</c:v>
                </c:pt>
                <c:pt idx="59">
                  <c:v>23.8</c:v>
                </c:pt>
                <c:pt idx="60">
                  <c:v>56.4</c:v>
                </c:pt>
                <c:pt idx="61">
                  <c:v>47.5</c:v>
                </c:pt>
                <c:pt idx="62">
                  <c:v>21.3</c:v>
                </c:pt>
                <c:pt idx="63">
                  <c:v>18.3</c:v>
                </c:pt>
                <c:pt idx="64">
                  <c:v>29.3</c:v>
                </c:pt>
                <c:pt idx="65">
                  <c:v>20.1</c:v>
                </c:pt>
                <c:pt idx="66">
                  <c:v>35.4</c:v>
                </c:pt>
                <c:pt idx="67">
                  <c:v>26.6</c:v>
                </c:pt>
                <c:pt idx="68">
                  <c:v>80.8</c:v>
                </c:pt>
                <c:pt idx="69">
                  <c:v>15.2</c:v>
                </c:pt>
                <c:pt idx="70">
                  <c:v>43.9</c:v>
                </c:pt>
                <c:pt idx="71">
                  <c:v>39.1</c:v>
                </c:pt>
                <c:pt idx="72">
                  <c:v>44.9</c:v>
                </c:pt>
                <c:pt idx="73">
                  <c:v>28.6</c:v>
                </c:pt>
                <c:pt idx="74">
                  <c:v>16.5</c:v>
                </c:pt>
                <c:pt idx="75">
                  <c:v>33.7</c:v>
                </c:pt>
                <c:pt idx="76">
                  <c:v>41.0</c:v>
                </c:pt>
                <c:pt idx="77">
                  <c:v>42.6</c:v>
                </c:pt>
                <c:pt idx="78">
                  <c:v>35.8</c:v>
                </c:pt>
                <c:pt idx="79">
                  <c:v>29.5</c:v>
                </c:pt>
                <c:pt idx="80">
                  <c:v>27.7</c:v>
                </c:pt>
                <c:pt idx="81">
                  <c:v>31.5</c:v>
                </c:pt>
                <c:pt idx="82">
                  <c:v>25.3</c:v>
                </c:pt>
                <c:pt idx="83">
                  <c:v>35.8</c:v>
                </c:pt>
                <c:pt idx="84">
                  <c:v>35.8</c:v>
                </c:pt>
                <c:pt idx="85">
                  <c:v>10.7</c:v>
                </c:pt>
                <c:pt idx="86">
                  <c:v>9.0</c:v>
                </c:pt>
                <c:pt idx="87">
                  <c:v>17.3</c:v>
                </c:pt>
                <c:pt idx="88">
                  <c:v>18.4</c:v>
                </c:pt>
                <c:pt idx="89">
                  <c:v>18.5</c:v>
                </c:pt>
                <c:pt idx="90">
                  <c:v>33.5</c:v>
                </c:pt>
                <c:pt idx="91">
                  <c:v>20.4</c:v>
                </c:pt>
                <c:pt idx="92">
                  <c:v>8.700000000000001</c:v>
                </c:pt>
                <c:pt idx="93">
                  <c:v>50.3</c:v>
                </c:pt>
                <c:pt idx="94">
                  <c:v>48.9</c:v>
                </c:pt>
                <c:pt idx="95">
                  <c:v>35.5</c:v>
                </c:pt>
                <c:pt idx="96">
                  <c:v>20.3</c:v>
                </c:pt>
                <c:pt idx="97">
                  <c:v>11.7</c:v>
                </c:pt>
                <c:pt idx="98">
                  <c:v>9.5</c:v>
                </c:pt>
                <c:pt idx="99">
                  <c:v>27.2</c:v>
                </c:pt>
                <c:pt idx="100">
                  <c:v>31.6</c:v>
                </c:pt>
                <c:pt idx="101">
                  <c:v>13.6</c:v>
                </c:pt>
                <c:pt idx="102">
                  <c:v>9.200000000000001</c:v>
                </c:pt>
                <c:pt idx="103">
                  <c:v>24.3</c:v>
                </c:pt>
                <c:pt idx="104">
                  <c:v>41.8</c:v>
                </c:pt>
                <c:pt idx="105">
                  <c:v>18.5</c:v>
                </c:pt>
                <c:pt idx="106">
                  <c:v>56.2</c:v>
                </c:pt>
                <c:pt idx="107">
                  <c:v>50.0</c:v>
                </c:pt>
                <c:pt idx="108">
                  <c:v>15.8</c:v>
                </c:pt>
                <c:pt idx="109">
                  <c:v>23.1</c:v>
                </c:pt>
                <c:pt idx="110">
                  <c:v>28.7</c:v>
                </c:pt>
                <c:pt idx="111">
                  <c:v>28.1</c:v>
                </c:pt>
                <c:pt idx="112">
                  <c:v>31.2</c:v>
                </c:pt>
                <c:pt idx="113">
                  <c:v>74.4</c:v>
                </c:pt>
                <c:pt idx="114">
                  <c:v>16.8</c:v>
                </c:pt>
                <c:pt idx="115">
                  <c:v>21.1</c:v>
                </c:pt>
                <c:pt idx="116">
                  <c:v>90.7</c:v>
                </c:pt>
                <c:pt idx="117">
                  <c:v>32.3</c:v>
                </c:pt>
                <c:pt idx="118">
                  <c:v>16.2</c:v>
                </c:pt>
                <c:pt idx="119">
                  <c:v>24.1</c:v>
                </c:pt>
                <c:pt idx="120">
                  <c:v>33.6</c:v>
                </c:pt>
                <c:pt idx="121">
                  <c:v>20.1</c:v>
                </c:pt>
                <c:pt idx="122">
                  <c:v>38.3</c:v>
                </c:pt>
                <c:pt idx="123">
                  <c:v>32.8</c:v>
                </c:pt>
                <c:pt idx="124">
                  <c:v>20.2</c:v>
                </c:pt>
                <c:pt idx="125">
                  <c:v>14.8</c:v>
                </c:pt>
                <c:pt idx="126">
                  <c:v>54.7</c:v>
                </c:pt>
                <c:pt idx="127">
                  <c:v>44.6</c:v>
                </c:pt>
                <c:pt idx="128">
                  <c:v>64.7</c:v>
                </c:pt>
                <c:pt idx="129">
                  <c:v>22.0</c:v>
                </c:pt>
                <c:pt idx="130">
                  <c:v>36.5</c:v>
                </c:pt>
                <c:pt idx="131">
                  <c:v>8.700000000000001</c:v>
                </c:pt>
                <c:pt idx="132">
                  <c:v>39.6</c:v>
                </c:pt>
                <c:pt idx="133">
                  <c:v>24.0</c:v>
                </c:pt>
                <c:pt idx="134">
                  <c:v>12.9</c:v>
                </c:pt>
                <c:pt idx="135">
                  <c:v>29.0</c:v>
                </c:pt>
                <c:pt idx="136">
                  <c:v>16.8</c:v>
                </c:pt>
                <c:pt idx="137">
                  <c:v>13.4</c:v>
                </c:pt>
                <c:pt idx="138">
                  <c:v>51.5</c:v>
                </c:pt>
                <c:pt idx="139">
                  <c:v>27.3</c:v>
                </c:pt>
                <c:pt idx="140">
                  <c:v>15.0</c:v>
                </c:pt>
                <c:pt idx="141">
                  <c:v>32.1</c:v>
                </c:pt>
                <c:pt idx="142">
                  <c:v>48.4</c:v>
                </c:pt>
                <c:pt idx="143">
                  <c:v>29.3</c:v>
                </c:pt>
                <c:pt idx="144">
                  <c:v>43.5</c:v>
                </c:pt>
                <c:pt idx="145">
                  <c:v>23.3</c:v>
                </c:pt>
                <c:pt idx="146">
                  <c:v>25.1</c:v>
                </c:pt>
                <c:pt idx="147">
                  <c:v>22.6</c:v>
                </c:pt>
                <c:pt idx="148">
                  <c:v>25.9</c:v>
                </c:pt>
                <c:pt idx="149">
                  <c:v>25.1</c:v>
                </c:pt>
                <c:pt idx="150">
                  <c:v>9.8</c:v>
                </c:pt>
                <c:pt idx="151">
                  <c:v>14.1</c:v>
                </c:pt>
                <c:pt idx="152">
                  <c:v>6.9</c:v>
                </c:pt>
                <c:pt idx="153">
                  <c:v>25.8</c:v>
                </c:pt>
                <c:pt idx="154">
                  <c:v>28.8</c:v>
                </c:pt>
                <c:pt idx="155">
                  <c:v>40.7</c:v>
                </c:pt>
                <c:pt idx="156">
                  <c:v>22.9</c:v>
                </c:pt>
                <c:pt idx="157">
                  <c:v>11.5</c:v>
                </c:pt>
                <c:pt idx="158">
                  <c:v>22.2</c:v>
                </c:pt>
                <c:pt idx="159">
                  <c:v>39.0</c:v>
                </c:pt>
                <c:pt idx="160">
                  <c:v>27.0</c:v>
                </c:pt>
                <c:pt idx="161">
                  <c:v>11.0</c:v>
                </c:pt>
                <c:pt idx="162">
                  <c:v>11.8</c:v>
                </c:pt>
                <c:pt idx="163">
                  <c:v>8.700000000000001</c:v>
                </c:pt>
                <c:pt idx="164">
                  <c:v>44.1</c:v>
                </c:pt>
                <c:pt idx="165">
                  <c:v>8.200000000000001</c:v>
                </c:pt>
                <c:pt idx="166">
                  <c:v>12.5</c:v>
                </c:pt>
                <c:pt idx="167">
                  <c:v>26.4</c:v>
                </c:pt>
                <c:pt idx="168">
                  <c:v>64.9</c:v>
                </c:pt>
                <c:pt idx="169">
                  <c:v>15.6</c:v>
                </c:pt>
                <c:pt idx="170">
                  <c:v>63.6</c:v>
                </c:pt>
                <c:pt idx="171">
                  <c:v>51.4</c:v>
                </c:pt>
                <c:pt idx="172">
                  <c:v>12.8</c:v>
                </c:pt>
                <c:pt idx="173">
                  <c:v>27.8</c:v>
                </c:pt>
                <c:pt idx="174">
                  <c:v>14.4</c:v>
                </c:pt>
                <c:pt idx="175">
                  <c:v>33.9</c:v>
                </c:pt>
                <c:pt idx="176">
                  <c:v>18.6</c:v>
                </c:pt>
                <c:pt idx="177">
                  <c:v>21.8</c:v>
                </c:pt>
                <c:pt idx="178">
                  <c:v>22.4</c:v>
                </c:pt>
                <c:pt idx="179">
                  <c:v>17.1</c:v>
                </c:pt>
                <c:pt idx="180">
                  <c:v>18.9</c:v>
                </c:pt>
                <c:pt idx="181">
                  <c:v>17.1</c:v>
                </c:pt>
                <c:pt idx="182">
                  <c:v>27.3</c:v>
                </c:pt>
                <c:pt idx="183">
                  <c:v>10.8</c:v>
                </c:pt>
                <c:pt idx="184">
                  <c:v>29.3</c:v>
                </c:pt>
                <c:pt idx="185">
                  <c:v>27.4</c:v>
                </c:pt>
                <c:pt idx="186">
                  <c:v>52.7</c:v>
                </c:pt>
                <c:pt idx="187">
                  <c:v>16.1</c:v>
                </c:pt>
                <c:pt idx="188">
                  <c:v>29.6</c:v>
                </c:pt>
                <c:pt idx="189">
                  <c:v>34.5</c:v>
                </c:pt>
                <c:pt idx="190">
                  <c:v>30.9</c:v>
                </c:pt>
                <c:pt idx="191">
                  <c:v>23.7</c:v>
                </c:pt>
                <c:pt idx="192">
                  <c:v>22.9</c:v>
                </c:pt>
                <c:pt idx="193">
                  <c:v>61.0</c:v>
                </c:pt>
                <c:pt idx="194">
                  <c:v>38.5</c:v>
                </c:pt>
                <c:pt idx="195">
                  <c:v>10.8</c:v>
                </c:pt>
                <c:pt idx="196">
                  <c:v>28.9</c:v>
                </c:pt>
                <c:pt idx="197">
                  <c:v>16.6</c:v>
                </c:pt>
                <c:pt idx="198">
                  <c:v>48.6</c:v>
                </c:pt>
                <c:pt idx="199">
                  <c:v>9.4</c:v>
                </c:pt>
                <c:pt idx="200">
                  <c:v>20.1</c:v>
                </c:pt>
                <c:pt idx="201">
                  <c:v>26.5</c:v>
                </c:pt>
                <c:pt idx="202">
                  <c:v>53.6</c:v>
                </c:pt>
                <c:pt idx="203">
                  <c:v>31.6</c:v>
                </c:pt>
                <c:pt idx="204">
                  <c:v>19.3</c:v>
                </c:pt>
                <c:pt idx="205">
                  <c:v>19.6</c:v>
                </c:pt>
                <c:pt idx="206">
                  <c:v>34.8</c:v>
                </c:pt>
                <c:pt idx="207">
                  <c:v>16.7</c:v>
                </c:pt>
                <c:pt idx="208">
                  <c:v>16.7</c:v>
                </c:pt>
                <c:pt idx="209">
                  <c:v>18.9</c:v>
                </c:pt>
                <c:pt idx="210">
                  <c:v>32.7</c:v>
                </c:pt>
                <c:pt idx="211">
                  <c:v>47.7</c:v>
                </c:pt>
                <c:pt idx="212">
                  <c:v>31.7</c:v>
                </c:pt>
                <c:pt idx="213">
                  <c:v>30.9</c:v>
                </c:pt>
                <c:pt idx="214">
                  <c:v>18.7</c:v>
                </c:pt>
                <c:pt idx="215">
                  <c:v>18.4</c:v>
                </c:pt>
                <c:pt idx="216">
                  <c:v>23.1</c:v>
                </c:pt>
              </c:numCache>
            </c:numRef>
          </c:xVal>
          <c:yVal>
            <c:numRef>
              <c:f>'[2]Type 1'!$AF$28:$AF$244</c:f>
              <c:numCache>
                <c:formatCode>General</c:formatCode>
                <c:ptCount val="217"/>
                <c:pt idx="0">
                  <c:v>227.2</c:v>
                </c:pt>
                <c:pt idx="1">
                  <c:v>1701.6</c:v>
                </c:pt>
                <c:pt idx="2">
                  <c:v>490.9</c:v>
                </c:pt>
                <c:pt idx="3">
                  <c:v>820.7</c:v>
                </c:pt>
                <c:pt idx="4">
                  <c:v>1987.8</c:v>
                </c:pt>
                <c:pt idx="5">
                  <c:v>1072.7</c:v>
                </c:pt>
                <c:pt idx="6">
                  <c:v>1204.0</c:v>
                </c:pt>
                <c:pt idx="7">
                  <c:v>98.7</c:v>
                </c:pt>
                <c:pt idx="8">
                  <c:v>0.0</c:v>
                </c:pt>
                <c:pt idx="9">
                  <c:v>0.0</c:v>
                </c:pt>
                <c:pt idx="10">
                  <c:v>630.6</c:v>
                </c:pt>
                <c:pt idx="11">
                  <c:v>306.5</c:v>
                </c:pt>
                <c:pt idx="12">
                  <c:v>384.4</c:v>
                </c:pt>
                <c:pt idx="13">
                  <c:v>74.5</c:v>
                </c:pt>
                <c:pt idx="14">
                  <c:v>1155.3</c:v>
                </c:pt>
                <c:pt idx="15">
                  <c:v>853.6</c:v>
                </c:pt>
                <c:pt idx="16">
                  <c:v>374.7</c:v>
                </c:pt>
                <c:pt idx="17">
                  <c:v>266.6</c:v>
                </c:pt>
                <c:pt idx="18">
                  <c:v>1702.4</c:v>
                </c:pt>
                <c:pt idx="19">
                  <c:v>2.7</c:v>
                </c:pt>
                <c:pt idx="20">
                  <c:v>211.7</c:v>
                </c:pt>
                <c:pt idx="21">
                  <c:v>318.6</c:v>
                </c:pt>
                <c:pt idx="22">
                  <c:v>2121.1</c:v>
                </c:pt>
                <c:pt idx="23">
                  <c:v>1818.4</c:v>
                </c:pt>
                <c:pt idx="24">
                  <c:v>1765.2</c:v>
                </c:pt>
                <c:pt idx="25">
                  <c:v>592.6</c:v>
                </c:pt>
                <c:pt idx="26">
                  <c:v>1502.0</c:v>
                </c:pt>
                <c:pt idx="27">
                  <c:v>1034.6</c:v>
                </c:pt>
                <c:pt idx="28">
                  <c:v>546.2</c:v>
                </c:pt>
                <c:pt idx="29">
                  <c:v>597.3</c:v>
                </c:pt>
                <c:pt idx="30">
                  <c:v>3470.9</c:v>
                </c:pt>
                <c:pt idx="31">
                  <c:v>2067.6</c:v>
                </c:pt>
                <c:pt idx="32">
                  <c:v>191.4</c:v>
                </c:pt>
                <c:pt idx="33">
                  <c:v>0.0</c:v>
                </c:pt>
                <c:pt idx="34">
                  <c:v>1076.3</c:v>
                </c:pt>
                <c:pt idx="35">
                  <c:v>440.7</c:v>
                </c:pt>
                <c:pt idx="36">
                  <c:v>1345.7</c:v>
                </c:pt>
                <c:pt idx="37">
                  <c:v>811.0</c:v>
                </c:pt>
                <c:pt idx="38">
                  <c:v>756.9</c:v>
                </c:pt>
                <c:pt idx="39">
                  <c:v>3.2</c:v>
                </c:pt>
                <c:pt idx="40">
                  <c:v>0.7</c:v>
                </c:pt>
                <c:pt idx="41">
                  <c:v>908.3</c:v>
                </c:pt>
                <c:pt idx="42">
                  <c:v>116.2</c:v>
                </c:pt>
                <c:pt idx="43">
                  <c:v>873.4</c:v>
                </c:pt>
                <c:pt idx="44">
                  <c:v>230.4</c:v>
                </c:pt>
                <c:pt idx="45">
                  <c:v>1826.2</c:v>
                </c:pt>
                <c:pt idx="46">
                  <c:v>19.0</c:v>
                </c:pt>
                <c:pt idx="47">
                  <c:v>278.8</c:v>
                </c:pt>
                <c:pt idx="48">
                  <c:v>260.3999999999999</c:v>
                </c:pt>
                <c:pt idx="49">
                  <c:v>2702.6</c:v>
                </c:pt>
                <c:pt idx="50">
                  <c:v>2349.3</c:v>
                </c:pt>
                <c:pt idx="51">
                  <c:v>255.6</c:v>
                </c:pt>
                <c:pt idx="52">
                  <c:v>1005.1</c:v>
                </c:pt>
                <c:pt idx="53">
                  <c:v>2288.7</c:v>
                </c:pt>
                <c:pt idx="54">
                  <c:v>107.3</c:v>
                </c:pt>
                <c:pt idx="55">
                  <c:v>160.9</c:v>
                </c:pt>
                <c:pt idx="56">
                  <c:v>762.7</c:v>
                </c:pt>
                <c:pt idx="57">
                  <c:v>1539.1</c:v>
                </c:pt>
                <c:pt idx="58">
                  <c:v>1012.8</c:v>
                </c:pt>
                <c:pt idx="59">
                  <c:v>636.1</c:v>
                </c:pt>
                <c:pt idx="60">
                  <c:v>0.0</c:v>
                </c:pt>
                <c:pt idx="61">
                  <c:v>7.2</c:v>
                </c:pt>
                <c:pt idx="62">
                  <c:v>2155.8</c:v>
                </c:pt>
                <c:pt idx="63">
                  <c:v>426.8</c:v>
                </c:pt>
                <c:pt idx="64">
                  <c:v>1487.5</c:v>
                </c:pt>
                <c:pt idx="65">
                  <c:v>1581.2</c:v>
                </c:pt>
                <c:pt idx="66">
                  <c:v>667.1</c:v>
                </c:pt>
                <c:pt idx="67">
                  <c:v>263.7</c:v>
                </c:pt>
                <c:pt idx="68">
                  <c:v>196.0</c:v>
                </c:pt>
                <c:pt idx="69">
                  <c:v>890.3</c:v>
                </c:pt>
                <c:pt idx="70">
                  <c:v>79.4</c:v>
                </c:pt>
                <c:pt idx="71">
                  <c:v>384.6</c:v>
                </c:pt>
                <c:pt idx="72">
                  <c:v>1095.5</c:v>
                </c:pt>
                <c:pt idx="73">
                  <c:v>792.9</c:v>
                </c:pt>
                <c:pt idx="74">
                  <c:v>1026.8</c:v>
                </c:pt>
                <c:pt idx="75">
                  <c:v>1118.3</c:v>
                </c:pt>
                <c:pt idx="76">
                  <c:v>323.0</c:v>
                </c:pt>
                <c:pt idx="77">
                  <c:v>431.8</c:v>
                </c:pt>
                <c:pt idx="78">
                  <c:v>853.8</c:v>
                </c:pt>
                <c:pt idx="79">
                  <c:v>546.7</c:v>
                </c:pt>
                <c:pt idx="80">
                  <c:v>1242.0</c:v>
                </c:pt>
                <c:pt idx="81">
                  <c:v>1118.9</c:v>
                </c:pt>
                <c:pt idx="82">
                  <c:v>574.3</c:v>
                </c:pt>
                <c:pt idx="83">
                  <c:v>197.2</c:v>
                </c:pt>
                <c:pt idx="84">
                  <c:v>1417.7</c:v>
                </c:pt>
                <c:pt idx="85">
                  <c:v>2691.2</c:v>
                </c:pt>
                <c:pt idx="86">
                  <c:v>2054.4</c:v>
                </c:pt>
                <c:pt idx="87">
                  <c:v>1350.5</c:v>
                </c:pt>
                <c:pt idx="88">
                  <c:v>2215.9</c:v>
                </c:pt>
                <c:pt idx="89">
                  <c:v>1128.7</c:v>
                </c:pt>
                <c:pt idx="90">
                  <c:v>1058.2</c:v>
                </c:pt>
                <c:pt idx="91">
                  <c:v>718.5</c:v>
                </c:pt>
                <c:pt idx="92">
                  <c:v>1188.6</c:v>
                </c:pt>
                <c:pt idx="93">
                  <c:v>321.7</c:v>
                </c:pt>
                <c:pt idx="94">
                  <c:v>0.1</c:v>
                </c:pt>
                <c:pt idx="95">
                  <c:v>1158.1</c:v>
                </c:pt>
                <c:pt idx="96">
                  <c:v>385.4</c:v>
                </c:pt>
                <c:pt idx="97">
                  <c:v>1970.0</c:v>
                </c:pt>
                <c:pt idx="98">
                  <c:v>2396.2</c:v>
                </c:pt>
                <c:pt idx="99">
                  <c:v>1006.2</c:v>
                </c:pt>
                <c:pt idx="100">
                  <c:v>951.9</c:v>
                </c:pt>
                <c:pt idx="101">
                  <c:v>3687.1</c:v>
                </c:pt>
                <c:pt idx="102">
                  <c:v>471.7</c:v>
                </c:pt>
                <c:pt idx="103">
                  <c:v>1965.8</c:v>
                </c:pt>
                <c:pt idx="104">
                  <c:v>1.9</c:v>
                </c:pt>
                <c:pt idx="105">
                  <c:v>1198.2</c:v>
                </c:pt>
                <c:pt idx="106">
                  <c:v>0.0</c:v>
                </c:pt>
                <c:pt idx="107">
                  <c:v>0.0</c:v>
                </c:pt>
                <c:pt idx="108">
                  <c:v>1654.9</c:v>
                </c:pt>
                <c:pt idx="109">
                  <c:v>1518.1</c:v>
                </c:pt>
                <c:pt idx="110">
                  <c:v>1848.4</c:v>
                </c:pt>
                <c:pt idx="111">
                  <c:v>1866.1</c:v>
                </c:pt>
                <c:pt idx="112">
                  <c:v>1382.2</c:v>
                </c:pt>
                <c:pt idx="113">
                  <c:v>119.8</c:v>
                </c:pt>
                <c:pt idx="114">
                  <c:v>440.5</c:v>
                </c:pt>
                <c:pt idx="115">
                  <c:v>1542.7</c:v>
                </c:pt>
                <c:pt idx="116">
                  <c:v>2.9</c:v>
                </c:pt>
                <c:pt idx="117">
                  <c:v>847.9</c:v>
                </c:pt>
                <c:pt idx="118">
                  <c:v>2446.6</c:v>
                </c:pt>
                <c:pt idx="119">
                  <c:v>1575.9</c:v>
                </c:pt>
                <c:pt idx="120">
                  <c:v>632.9</c:v>
                </c:pt>
                <c:pt idx="121">
                  <c:v>1123.5</c:v>
                </c:pt>
                <c:pt idx="122">
                  <c:v>937.8</c:v>
                </c:pt>
                <c:pt idx="123">
                  <c:v>566.9</c:v>
                </c:pt>
                <c:pt idx="124">
                  <c:v>1437.3</c:v>
                </c:pt>
                <c:pt idx="125">
                  <c:v>911.4</c:v>
                </c:pt>
                <c:pt idx="126">
                  <c:v>0.0</c:v>
                </c:pt>
                <c:pt idx="127">
                  <c:v>130.6</c:v>
                </c:pt>
                <c:pt idx="128">
                  <c:v>15.1</c:v>
                </c:pt>
                <c:pt idx="129">
                  <c:v>73.9</c:v>
                </c:pt>
                <c:pt idx="130">
                  <c:v>0.0</c:v>
                </c:pt>
                <c:pt idx="131">
                  <c:v>118.2</c:v>
                </c:pt>
                <c:pt idx="132">
                  <c:v>310.2</c:v>
                </c:pt>
                <c:pt idx="133">
                  <c:v>32.9</c:v>
                </c:pt>
                <c:pt idx="134">
                  <c:v>831.3</c:v>
                </c:pt>
                <c:pt idx="135">
                  <c:v>1040.4</c:v>
                </c:pt>
                <c:pt idx="136">
                  <c:v>359.4</c:v>
                </c:pt>
                <c:pt idx="137">
                  <c:v>369.5</c:v>
                </c:pt>
                <c:pt idx="138">
                  <c:v>266.2</c:v>
                </c:pt>
                <c:pt idx="139">
                  <c:v>241.8</c:v>
                </c:pt>
                <c:pt idx="140">
                  <c:v>890.5</c:v>
                </c:pt>
                <c:pt idx="141">
                  <c:v>805.6</c:v>
                </c:pt>
                <c:pt idx="142">
                  <c:v>79.5</c:v>
                </c:pt>
                <c:pt idx="143">
                  <c:v>154.0</c:v>
                </c:pt>
                <c:pt idx="144">
                  <c:v>247.0</c:v>
                </c:pt>
                <c:pt idx="145">
                  <c:v>244.9</c:v>
                </c:pt>
                <c:pt idx="146">
                  <c:v>82.9</c:v>
                </c:pt>
                <c:pt idx="147">
                  <c:v>85.1</c:v>
                </c:pt>
                <c:pt idx="148">
                  <c:v>2009.3</c:v>
                </c:pt>
                <c:pt idx="149">
                  <c:v>448.6</c:v>
                </c:pt>
                <c:pt idx="150">
                  <c:v>221.5</c:v>
                </c:pt>
                <c:pt idx="151">
                  <c:v>650.4</c:v>
                </c:pt>
                <c:pt idx="152">
                  <c:v>117.1</c:v>
                </c:pt>
                <c:pt idx="153">
                  <c:v>876.1</c:v>
                </c:pt>
                <c:pt idx="154">
                  <c:v>621.8</c:v>
                </c:pt>
                <c:pt idx="155">
                  <c:v>0.0</c:v>
                </c:pt>
                <c:pt idx="156">
                  <c:v>330.6</c:v>
                </c:pt>
                <c:pt idx="157">
                  <c:v>1833.1</c:v>
                </c:pt>
                <c:pt idx="158">
                  <c:v>1231.9</c:v>
                </c:pt>
                <c:pt idx="159">
                  <c:v>209.7</c:v>
                </c:pt>
                <c:pt idx="160">
                  <c:v>988.4</c:v>
                </c:pt>
                <c:pt idx="161">
                  <c:v>1699.0</c:v>
                </c:pt>
                <c:pt idx="162">
                  <c:v>328.8</c:v>
                </c:pt>
                <c:pt idx="163">
                  <c:v>601.5</c:v>
                </c:pt>
                <c:pt idx="164">
                  <c:v>346.9</c:v>
                </c:pt>
                <c:pt idx="165">
                  <c:v>158.8</c:v>
                </c:pt>
                <c:pt idx="166">
                  <c:v>959.5</c:v>
                </c:pt>
                <c:pt idx="167">
                  <c:v>0.0</c:v>
                </c:pt>
                <c:pt idx="168">
                  <c:v>10.8</c:v>
                </c:pt>
                <c:pt idx="169">
                  <c:v>554.1</c:v>
                </c:pt>
                <c:pt idx="170">
                  <c:v>0.0</c:v>
                </c:pt>
                <c:pt idx="171">
                  <c:v>970.8</c:v>
                </c:pt>
                <c:pt idx="172">
                  <c:v>1120.4</c:v>
                </c:pt>
                <c:pt idx="173">
                  <c:v>320.7</c:v>
                </c:pt>
                <c:pt idx="174">
                  <c:v>834.6</c:v>
                </c:pt>
                <c:pt idx="175">
                  <c:v>559.7</c:v>
                </c:pt>
                <c:pt idx="176">
                  <c:v>1403.8</c:v>
                </c:pt>
                <c:pt idx="177">
                  <c:v>984.2</c:v>
                </c:pt>
                <c:pt idx="178">
                  <c:v>509.8</c:v>
                </c:pt>
                <c:pt idx="179">
                  <c:v>1195.5</c:v>
                </c:pt>
                <c:pt idx="180">
                  <c:v>199.2</c:v>
                </c:pt>
                <c:pt idx="181">
                  <c:v>704.8</c:v>
                </c:pt>
                <c:pt idx="182">
                  <c:v>214.3</c:v>
                </c:pt>
                <c:pt idx="183">
                  <c:v>2118.2</c:v>
                </c:pt>
                <c:pt idx="184">
                  <c:v>1000.4</c:v>
                </c:pt>
                <c:pt idx="185">
                  <c:v>307.7</c:v>
                </c:pt>
                <c:pt idx="186">
                  <c:v>0.0</c:v>
                </c:pt>
                <c:pt idx="187">
                  <c:v>1045.0</c:v>
                </c:pt>
                <c:pt idx="188">
                  <c:v>1073.3</c:v>
                </c:pt>
                <c:pt idx="189">
                  <c:v>1322.5</c:v>
                </c:pt>
                <c:pt idx="190">
                  <c:v>930.1</c:v>
                </c:pt>
                <c:pt idx="191">
                  <c:v>395.0</c:v>
                </c:pt>
                <c:pt idx="192">
                  <c:v>1147.3</c:v>
                </c:pt>
                <c:pt idx="193">
                  <c:v>1012.1</c:v>
                </c:pt>
                <c:pt idx="194">
                  <c:v>830.8</c:v>
                </c:pt>
                <c:pt idx="195">
                  <c:v>1016.7</c:v>
                </c:pt>
                <c:pt idx="196">
                  <c:v>232.6</c:v>
                </c:pt>
                <c:pt idx="197">
                  <c:v>1294.3</c:v>
                </c:pt>
                <c:pt idx="198">
                  <c:v>204.4</c:v>
                </c:pt>
                <c:pt idx="199">
                  <c:v>2079.1</c:v>
                </c:pt>
                <c:pt idx="200">
                  <c:v>394.4</c:v>
                </c:pt>
                <c:pt idx="201">
                  <c:v>503.2</c:v>
                </c:pt>
                <c:pt idx="202">
                  <c:v>28.4</c:v>
                </c:pt>
                <c:pt idx="203">
                  <c:v>1701.5</c:v>
                </c:pt>
                <c:pt idx="204">
                  <c:v>826.4</c:v>
                </c:pt>
                <c:pt idx="205">
                  <c:v>452.6</c:v>
                </c:pt>
                <c:pt idx="206">
                  <c:v>279.2</c:v>
                </c:pt>
                <c:pt idx="207">
                  <c:v>652.8</c:v>
                </c:pt>
                <c:pt idx="208">
                  <c:v>429.0</c:v>
                </c:pt>
                <c:pt idx="209">
                  <c:v>1775.9</c:v>
                </c:pt>
                <c:pt idx="210">
                  <c:v>213.9</c:v>
                </c:pt>
                <c:pt idx="211">
                  <c:v>0.0</c:v>
                </c:pt>
                <c:pt idx="212">
                  <c:v>1373.9</c:v>
                </c:pt>
                <c:pt idx="213">
                  <c:v>578.9</c:v>
                </c:pt>
                <c:pt idx="214">
                  <c:v>638.2</c:v>
                </c:pt>
                <c:pt idx="215">
                  <c:v>785.7</c:v>
                </c:pt>
                <c:pt idx="216">
                  <c:v>1937.2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850509192"/>
        <c:axId val="1850493880"/>
      </c:scatterChart>
      <c:valAx>
        <c:axId val="1850509192"/>
        <c:scaling>
          <c:orientation val="minMax"/>
          <c:max val="90.0"/>
        </c:scaling>
        <c:delete val="0"/>
        <c:axPos val="b"/>
        <c:majorGridlines/>
        <c:title>
          <c:tx>
            <c:rich>
              <a:bodyPr/>
              <a:lstStyle/>
              <a:p>
                <a:pPr>
                  <a:defRPr sz="1800"/>
                </a:pPr>
                <a:r>
                  <a:rPr lang="en-US" sz="1800" dirty="0" smtClean="0"/>
                  <a:t>1000</a:t>
                </a:r>
                <a:r>
                  <a:rPr lang="en-US" sz="1800" baseline="0" dirty="0" smtClean="0"/>
                  <a:t>–500-</a:t>
                </a:r>
                <a:r>
                  <a:rPr lang="en-US" sz="1800" dirty="0" smtClean="0"/>
                  <a:t>hPa shear (</a:t>
                </a:r>
                <a:r>
                  <a:rPr lang="en-US" sz="1800" dirty="0" err="1" smtClean="0"/>
                  <a:t>kt</a:t>
                </a:r>
                <a:r>
                  <a:rPr lang="en-US" sz="1800" dirty="0" smtClean="0"/>
                  <a:t>)</a:t>
                </a:r>
                <a:endParaRPr lang="en-US" sz="1800" dirty="0"/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1850493880"/>
        <c:crosses val="autoZero"/>
        <c:crossBetween val="midCat"/>
      </c:valAx>
      <c:valAx>
        <c:axId val="1850493880"/>
        <c:scaling>
          <c:orientation val="minMax"/>
          <c:max val="3000.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800"/>
                </a:pPr>
                <a:r>
                  <a:rPr lang="en-US" sz="1800" dirty="0" smtClean="0"/>
                  <a:t>MUCAPE (J/kg)</a:t>
                </a:r>
                <a:endParaRPr lang="en-US" sz="1800" dirty="0"/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1850509192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765115997152898"/>
          <c:y val="0.247492868294987"/>
          <c:w val="0.193429089372303"/>
          <c:h val="0.186079629653464"/>
        </c:manualLayout>
      </c:layout>
      <c:overlay val="1"/>
      <c:txPr>
        <a:bodyPr/>
        <a:lstStyle/>
        <a:p>
          <a:pPr>
            <a:defRPr sz="1800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3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 dirty="0" smtClean="0"/>
              <a:t>MUCAPE</a:t>
            </a:r>
            <a:r>
              <a:rPr lang="en-US" baseline="0" dirty="0" smtClean="0"/>
              <a:t> &amp; </a:t>
            </a:r>
            <a:r>
              <a:rPr lang="en-US" dirty="0" smtClean="0"/>
              <a:t>(1000</a:t>
            </a:r>
            <a:r>
              <a:rPr lang="en-US" baseline="0" dirty="0" smtClean="0"/>
              <a:t>–500-</a:t>
            </a:r>
            <a:r>
              <a:rPr lang="en-US" dirty="0" smtClean="0"/>
              <a:t>hPa</a:t>
            </a:r>
            <a:r>
              <a:rPr lang="en-US" dirty="0"/>
              <a:t>) </a:t>
            </a:r>
            <a:r>
              <a:rPr lang="en-US" dirty="0" smtClean="0"/>
              <a:t>Shear</a:t>
            </a:r>
            <a:endParaRPr lang="en-US" dirty="0"/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v>Type 1</c:v>
          </c:tx>
          <c:invertIfNegative val="0"/>
          <c:cat>
            <c:strRef>
              <c:f>good_N!$AO$9:$AO$12</c:f>
              <c:strCache>
                <c:ptCount val="4"/>
                <c:pt idx="0">
                  <c:v>HSLC</c:v>
                </c:pt>
                <c:pt idx="1">
                  <c:v>HSHC</c:v>
                </c:pt>
                <c:pt idx="2">
                  <c:v>LSLC</c:v>
                </c:pt>
                <c:pt idx="3">
                  <c:v>LSHC</c:v>
                </c:pt>
              </c:strCache>
            </c:strRef>
          </c:cat>
          <c:val>
            <c:numRef>
              <c:f>'Type 1'!$AU$5:$AU$8</c:f>
              <c:numCache>
                <c:formatCode>General</c:formatCode>
                <c:ptCount val="4"/>
                <c:pt idx="0">
                  <c:v>56.0</c:v>
                </c:pt>
                <c:pt idx="1">
                  <c:v>31.0</c:v>
                </c:pt>
                <c:pt idx="2">
                  <c:v>53.0</c:v>
                </c:pt>
                <c:pt idx="3">
                  <c:v>74.0</c:v>
                </c:pt>
              </c:numCache>
            </c:numRef>
          </c:val>
        </c:ser>
        <c:ser>
          <c:idx val="1"/>
          <c:order val="1"/>
          <c:tx>
            <c:v>Good Forecast</c:v>
          </c:tx>
          <c:invertIfNegative val="0"/>
          <c:cat>
            <c:strRef>
              <c:f>good_N!$AO$9:$AO$12</c:f>
              <c:strCache>
                <c:ptCount val="4"/>
                <c:pt idx="0">
                  <c:v>HSLC</c:v>
                </c:pt>
                <c:pt idx="1">
                  <c:v>HSHC</c:v>
                </c:pt>
                <c:pt idx="2">
                  <c:v>LSLC</c:v>
                </c:pt>
                <c:pt idx="3">
                  <c:v>LSHC</c:v>
                </c:pt>
              </c:strCache>
            </c:strRef>
          </c:cat>
          <c:val>
            <c:numRef>
              <c:f>'Good-hi_cases'!$AP$5:$AP$8</c:f>
              <c:numCache>
                <c:formatCode>General</c:formatCode>
                <c:ptCount val="4"/>
                <c:pt idx="0">
                  <c:v>66.0</c:v>
                </c:pt>
                <c:pt idx="1">
                  <c:v>52.0</c:v>
                </c:pt>
                <c:pt idx="2">
                  <c:v>28.0</c:v>
                </c:pt>
                <c:pt idx="3">
                  <c:v>49.0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1960922056"/>
        <c:axId val="-2033089224"/>
      </c:barChart>
      <c:catAx>
        <c:axId val="-1960922056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 smtClean="0"/>
                  <a:t>Phase Space</a:t>
                </a:r>
                <a:endParaRPr lang="en-US" dirty="0"/>
              </a:p>
            </c:rich>
          </c:tx>
          <c:overlay val="0"/>
        </c:title>
        <c:numFmt formatCode="General" sourceLinked="0"/>
        <c:majorTickMark val="out"/>
        <c:minorTickMark val="none"/>
        <c:tickLblPos val="nextTo"/>
        <c:crossAx val="-2033089224"/>
        <c:crosses val="autoZero"/>
        <c:auto val="1"/>
        <c:lblAlgn val="ctr"/>
        <c:lblOffset val="100"/>
        <c:noMultiLvlLbl val="0"/>
      </c:catAx>
      <c:valAx>
        <c:axId val="-2033089224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Number of Occurrences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-1960922056"/>
        <c:crosses val="autoZero"/>
        <c:crossBetween val="between"/>
      </c:valAx>
    </c:plotArea>
    <c:legend>
      <c:legendPos val="l"/>
      <c:layout>
        <c:manualLayout>
          <c:xMode val="edge"/>
          <c:yMode val="edge"/>
          <c:x val="0.339700098706501"/>
          <c:y val="0.119600765069791"/>
          <c:w val="0.397692203995849"/>
          <c:h val="0.19146566891606"/>
        </c:manualLayout>
      </c:layout>
      <c:overlay val="1"/>
      <c:txPr>
        <a:bodyPr/>
        <a:lstStyle/>
        <a:p>
          <a:pPr>
            <a:defRPr b="1"/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600"/>
      </a:pPr>
      <a:endParaRPr lang="en-US"/>
    </a:p>
  </c:txPr>
  <c:externalData r:id="rId2">
    <c:autoUpdate val="0"/>
  </c:externalData>
</c:chartSpace>
</file>

<file path=ppt/charts/chart3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 smtClean="0"/>
              <a:t>1000</a:t>
            </a:r>
            <a:r>
              <a:rPr lang="en-US" baseline="0" dirty="0" smtClean="0"/>
              <a:t>–500-</a:t>
            </a:r>
            <a:r>
              <a:rPr lang="en-US" dirty="0" smtClean="0"/>
              <a:t>hPa Shear</a:t>
            </a:r>
            <a:r>
              <a:rPr lang="en-US" baseline="0" dirty="0" smtClean="0"/>
              <a:t> Median</a:t>
            </a:r>
            <a:r>
              <a:rPr lang="en-US" dirty="0" smtClean="0"/>
              <a:t> Threat Scores</a:t>
            </a:r>
            <a:endParaRPr lang="en-US" dirty="0"/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v>1000-500 hPa Threat Score</c:v>
          </c:tx>
          <c:invertIfNegative val="0"/>
          <c:dLbls>
            <c:dLbl>
              <c:idx val="1"/>
              <c:tx>
                <c:rich>
                  <a:bodyPr/>
                  <a:lstStyle/>
                  <a:p>
                    <a:r>
                      <a:rPr lang="en-US" sz="1600" b="1" smtClean="0"/>
                      <a:t>0.187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'Another Slide'!$J$1:$K$1</c:f>
              <c:strCache>
                <c:ptCount val="2"/>
                <c:pt idx="0">
                  <c:v>Low Shear</c:v>
                </c:pt>
                <c:pt idx="1">
                  <c:v>High Shear</c:v>
                </c:pt>
              </c:strCache>
            </c:strRef>
          </c:cat>
          <c:val>
            <c:numRef>
              <c:f>'Another Slide'!$J$2:$K$2</c:f>
              <c:numCache>
                <c:formatCode>General</c:formatCode>
                <c:ptCount val="2"/>
                <c:pt idx="0">
                  <c:v>0.137</c:v>
                </c:pt>
                <c:pt idx="1">
                  <c:v>0.1865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2096839464"/>
        <c:axId val="2096842440"/>
      </c:barChart>
      <c:catAx>
        <c:axId val="209683946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2096842440"/>
        <c:crosses val="autoZero"/>
        <c:auto val="1"/>
        <c:lblAlgn val="ctr"/>
        <c:lblOffset val="100"/>
        <c:noMultiLvlLbl val="0"/>
      </c:catAx>
      <c:valAx>
        <c:axId val="2096842440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sz="1600" dirty="0" smtClean="0"/>
                  <a:t>Threat Score</a:t>
                </a:r>
                <a:endParaRPr lang="en-US" sz="1600" dirty="0"/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2096839464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3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 smtClean="0"/>
              <a:t>Percentage of High-Impact Events that</a:t>
            </a:r>
            <a:r>
              <a:rPr lang="en-US" baseline="0" dirty="0" smtClean="0"/>
              <a:t> are Type 1</a:t>
            </a:r>
            <a:endParaRPr lang="en-US" dirty="0"/>
          </a:p>
        </c:rich>
      </c:tx>
      <c:layout>
        <c:manualLayout>
          <c:xMode val="edge"/>
          <c:yMode val="edge"/>
          <c:x val="0.150422243206975"/>
          <c:y val="0.0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32426649793776"/>
          <c:y val="0.146721784776903"/>
          <c:w val="0.854210716897538"/>
          <c:h val="0.741124706498926"/>
        </c:manualLayout>
      </c:layout>
      <c:barChart>
        <c:barDir val="col"/>
        <c:grouping val="clustered"/>
        <c:varyColors val="0"/>
        <c:ser>
          <c:idx val="0"/>
          <c:order val="0"/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 sz="1600"/>
                      <a:t>N=10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tx>
                <c:rich>
                  <a:bodyPr/>
                  <a:lstStyle/>
                  <a:p>
                    <a:r>
                      <a:rPr lang="en-US" sz="1600"/>
                      <a:t>N=31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tx>
                <c:rich>
                  <a:bodyPr/>
                  <a:lstStyle/>
                  <a:p>
                    <a:r>
                      <a:rPr lang="en-US" sz="1600"/>
                      <a:t>N=109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tx>
                <c:rich>
                  <a:bodyPr/>
                  <a:lstStyle/>
                  <a:p>
                    <a:r>
                      <a:rPr lang="en-US" sz="1600"/>
                      <a:t>N=64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tx>
                <c:rich>
                  <a:bodyPr/>
                  <a:lstStyle/>
                  <a:p>
                    <a:r>
                      <a:rPr lang="en-US" sz="1600"/>
                      <a:t>N=6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60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'high-impact'!$O$3:$O$7</c:f>
              <c:strCache>
                <c:ptCount val="5"/>
                <c:pt idx="0">
                  <c:v>N</c:v>
                </c:pt>
                <c:pt idx="1">
                  <c:v>NW</c:v>
                </c:pt>
                <c:pt idx="2">
                  <c:v>W</c:v>
                </c:pt>
                <c:pt idx="3">
                  <c:v>SW</c:v>
                </c:pt>
                <c:pt idx="4">
                  <c:v>S</c:v>
                </c:pt>
              </c:strCache>
            </c:strRef>
          </c:cat>
          <c:val>
            <c:numRef>
              <c:f>'high-impact'!$R$3:$R$7</c:f>
              <c:numCache>
                <c:formatCode>General</c:formatCode>
                <c:ptCount val="5"/>
                <c:pt idx="0">
                  <c:v>0.588235294117647</c:v>
                </c:pt>
                <c:pt idx="1">
                  <c:v>0.326315789473684</c:v>
                </c:pt>
                <c:pt idx="2">
                  <c:v>0.242761692650334</c:v>
                </c:pt>
                <c:pt idx="3">
                  <c:v>0.270042194092827</c:v>
                </c:pt>
                <c:pt idx="4">
                  <c:v>0.352941176470588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-2128764120"/>
        <c:axId val="-2128773992"/>
      </c:barChart>
      <c:catAx>
        <c:axId val="-2128764120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600"/>
                </a:pPr>
                <a:r>
                  <a:rPr lang="en-US" sz="1600" dirty="0" smtClean="0"/>
                  <a:t>500 hPa Flow</a:t>
                </a:r>
                <a:endParaRPr lang="en-US" sz="1600" dirty="0"/>
              </a:p>
            </c:rich>
          </c:tx>
          <c:overlay val="0"/>
        </c:title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-2128773992"/>
        <c:crosses val="autoZero"/>
        <c:auto val="1"/>
        <c:lblAlgn val="ctr"/>
        <c:lblOffset val="100"/>
        <c:noMultiLvlLbl val="0"/>
      </c:catAx>
      <c:valAx>
        <c:axId val="-2128773992"/>
        <c:scaling>
          <c:orientation val="minMax"/>
        </c:scaling>
        <c:delete val="0"/>
        <c:axPos val="l"/>
        <c:majorGridlines/>
        <c:numFmt formatCode="0%" sourceLinked="0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-2128764120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3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/>
              <a:t>Type </a:t>
            </a:r>
            <a:r>
              <a:rPr lang="en-US" dirty="0" smtClean="0"/>
              <a:t>1 500 hPa Flow Distribution</a:t>
            </a:r>
            <a:endParaRPr lang="en-US" dirty="0"/>
          </a:p>
        </c:rich>
      </c:tx>
      <c:overlay val="0"/>
    </c:title>
    <c:autoTitleDeleted val="0"/>
    <c:plotArea>
      <c:layout/>
      <c:pieChart>
        <c:varyColors val="1"/>
        <c:dLbls>
          <c:dLblPos val="bestFit"/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externalData r:id="rId1">
    <c:autoUpdate val="0"/>
  </c:externalData>
</c:chartSpace>
</file>

<file path=ppt/charts/chart3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Type 1 500</a:t>
            </a:r>
            <a:r>
              <a:rPr lang="en-US" baseline="0"/>
              <a:t> hPa Flow Distribution</a:t>
            </a:r>
            <a:endParaRPr lang="en-US"/>
          </a:p>
        </c:rich>
      </c:tx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dLbls>
            <c:txPr>
              <a:bodyPr/>
              <a:lstStyle/>
              <a:p>
                <a:pPr>
                  <a:defRPr sz="1800"/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</c:dLbls>
          <c:cat>
            <c:strRef>
              <c:f>'high-impact'!$O$3:$O$7</c:f>
              <c:strCache>
                <c:ptCount val="5"/>
                <c:pt idx="0">
                  <c:v>N</c:v>
                </c:pt>
                <c:pt idx="1">
                  <c:v>NW</c:v>
                </c:pt>
                <c:pt idx="2">
                  <c:v>W</c:v>
                </c:pt>
                <c:pt idx="3">
                  <c:v>SW</c:v>
                </c:pt>
                <c:pt idx="4">
                  <c:v>S</c:v>
                </c:pt>
              </c:strCache>
            </c:strRef>
          </c:cat>
          <c:val>
            <c:numRef>
              <c:f>'high-impact'!$Q$3:$Q$7</c:f>
              <c:numCache>
                <c:formatCode>General</c:formatCode>
                <c:ptCount val="5"/>
                <c:pt idx="0">
                  <c:v>10.0</c:v>
                </c:pt>
                <c:pt idx="1">
                  <c:v>31.0</c:v>
                </c:pt>
                <c:pt idx="2">
                  <c:v>109.0</c:v>
                </c:pt>
                <c:pt idx="3">
                  <c:v>64.0</c:v>
                </c:pt>
                <c:pt idx="4">
                  <c:v>6.0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</c:pie3DChart>
    </c:plotArea>
    <c:plotVisOnly val="1"/>
    <c:dispBlanksAs val="gap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>
                <a:solidFill>
                  <a:srgbClr val="FF0000"/>
                </a:solidFill>
              </a:defRPr>
            </a:pPr>
            <a:r>
              <a:rPr lang="en-US" sz="2000" dirty="0">
                <a:solidFill>
                  <a:schemeClr val="tx1"/>
                </a:solidFill>
              </a:rPr>
              <a:t>Severe </a:t>
            </a:r>
            <a:r>
              <a:rPr lang="en-US" sz="2000" dirty="0" smtClean="0">
                <a:solidFill>
                  <a:schemeClr val="tx1"/>
                </a:solidFill>
              </a:rPr>
              <a:t>Impact Area </a:t>
            </a:r>
            <a:r>
              <a:rPr lang="en-US" sz="2000" dirty="0">
                <a:solidFill>
                  <a:schemeClr val="tx1"/>
                </a:solidFill>
              </a:rPr>
              <a:t>per </a:t>
            </a:r>
            <a:r>
              <a:rPr lang="en-US" sz="2000" dirty="0" smtClean="0">
                <a:solidFill>
                  <a:schemeClr val="tx1"/>
                </a:solidFill>
              </a:rPr>
              <a:t>Slight </a:t>
            </a:r>
            <a:r>
              <a:rPr lang="en-US" sz="2000" dirty="0">
                <a:solidFill>
                  <a:schemeClr val="tx1"/>
                </a:solidFill>
              </a:rPr>
              <a:t>Risk Event</a:t>
            </a:r>
          </a:p>
        </c:rich>
      </c:tx>
      <c:layout/>
      <c:overlay val="0"/>
    </c:title>
    <c:autoTitleDeleted val="0"/>
    <c:plotArea>
      <c:layout/>
      <c:lineChart>
        <c:grouping val="standard"/>
        <c:varyColors val="0"/>
        <c:ser>
          <c:idx val="0"/>
          <c:order val="0"/>
          <c:tx>
            <c:v>Area affected per SLIGHT Risk Event</c:v>
          </c:tx>
          <c:spPr>
            <a:ln>
              <a:solidFill>
                <a:srgbClr val="3366FF">
                  <a:alpha val="12000"/>
                </a:srgbClr>
              </a:solidFill>
            </a:ln>
          </c:spPr>
          <c:marker>
            <c:spPr>
              <a:solidFill>
                <a:srgbClr val="3366FF">
                  <a:alpha val="12000"/>
                </a:srgbClr>
              </a:solidFill>
              <a:ln>
                <a:solidFill>
                  <a:srgbClr val="3366FF">
                    <a:alpha val="20000"/>
                  </a:srgbClr>
                </a:solidFill>
              </a:ln>
            </c:spPr>
          </c:marker>
          <c:cat>
            <c:numRef>
              <c:f>Sheet2!$C$2:$C$35</c:f>
              <c:numCache>
                <c:formatCode>General</c:formatCode>
                <c:ptCount val="34"/>
                <c:pt idx="0">
                  <c:v>1980.0</c:v>
                </c:pt>
                <c:pt idx="1">
                  <c:v>1981.0</c:v>
                </c:pt>
                <c:pt idx="2">
                  <c:v>1982.0</c:v>
                </c:pt>
                <c:pt idx="3">
                  <c:v>1983.0</c:v>
                </c:pt>
                <c:pt idx="4">
                  <c:v>1984.0</c:v>
                </c:pt>
                <c:pt idx="5">
                  <c:v>1985.0</c:v>
                </c:pt>
                <c:pt idx="6">
                  <c:v>1986.0</c:v>
                </c:pt>
                <c:pt idx="7">
                  <c:v>1987.0</c:v>
                </c:pt>
                <c:pt idx="8">
                  <c:v>1988.0</c:v>
                </c:pt>
                <c:pt idx="9">
                  <c:v>1989.0</c:v>
                </c:pt>
                <c:pt idx="10">
                  <c:v>1990.0</c:v>
                </c:pt>
                <c:pt idx="11">
                  <c:v>1991.0</c:v>
                </c:pt>
                <c:pt idx="12">
                  <c:v>1992.0</c:v>
                </c:pt>
                <c:pt idx="13">
                  <c:v>1993.0</c:v>
                </c:pt>
                <c:pt idx="14">
                  <c:v>1994.0</c:v>
                </c:pt>
                <c:pt idx="15">
                  <c:v>1995.0</c:v>
                </c:pt>
                <c:pt idx="16">
                  <c:v>1996.0</c:v>
                </c:pt>
                <c:pt idx="17">
                  <c:v>1997.0</c:v>
                </c:pt>
                <c:pt idx="18">
                  <c:v>1998.0</c:v>
                </c:pt>
                <c:pt idx="19">
                  <c:v>1999.0</c:v>
                </c:pt>
                <c:pt idx="20">
                  <c:v>2000.0</c:v>
                </c:pt>
                <c:pt idx="21">
                  <c:v>2001.0</c:v>
                </c:pt>
                <c:pt idx="22">
                  <c:v>2002.0</c:v>
                </c:pt>
                <c:pt idx="23">
                  <c:v>2003.0</c:v>
                </c:pt>
                <c:pt idx="24">
                  <c:v>2004.0</c:v>
                </c:pt>
                <c:pt idx="25">
                  <c:v>2005.0</c:v>
                </c:pt>
                <c:pt idx="26">
                  <c:v>2006.0</c:v>
                </c:pt>
                <c:pt idx="27">
                  <c:v>2007.0</c:v>
                </c:pt>
                <c:pt idx="28">
                  <c:v>2008.0</c:v>
                </c:pt>
                <c:pt idx="29">
                  <c:v>2009.0</c:v>
                </c:pt>
                <c:pt idx="30">
                  <c:v>2010.0</c:v>
                </c:pt>
                <c:pt idx="31">
                  <c:v>2011.0</c:v>
                </c:pt>
                <c:pt idx="32">
                  <c:v>2012.0</c:v>
                </c:pt>
                <c:pt idx="33">
                  <c:v>2013.0</c:v>
                </c:pt>
              </c:numCache>
            </c:numRef>
          </c:cat>
          <c:val>
            <c:numRef>
              <c:f>Sheet2!$Q$2:$Q$35</c:f>
              <c:numCache>
                <c:formatCode>General</c:formatCode>
                <c:ptCount val="34"/>
                <c:pt idx="0">
                  <c:v>17.5</c:v>
                </c:pt>
                <c:pt idx="1">
                  <c:v>10.5</c:v>
                </c:pt>
                <c:pt idx="2">
                  <c:v>19.0</c:v>
                </c:pt>
                <c:pt idx="3">
                  <c:v>30.5</c:v>
                </c:pt>
                <c:pt idx="4">
                  <c:v>12.0</c:v>
                </c:pt>
                <c:pt idx="5">
                  <c:v>18.0</c:v>
                </c:pt>
                <c:pt idx="6">
                  <c:v>20.0</c:v>
                </c:pt>
                <c:pt idx="7">
                  <c:v>14.0</c:v>
                </c:pt>
                <c:pt idx="8">
                  <c:v>23.0</c:v>
                </c:pt>
                <c:pt idx="9">
                  <c:v>19.0</c:v>
                </c:pt>
                <c:pt idx="10">
                  <c:v>36.0</c:v>
                </c:pt>
                <c:pt idx="11">
                  <c:v>24.0</c:v>
                </c:pt>
                <c:pt idx="12">
                  <c:v>24.0</c:v>
                </c:pt>
                <c:pt idx="13">
                  <c:v>30.0</c:v>
                </c:pt>
                <c:pt idx="14">
                  <c:v>53.0</c:v>
                </c:pt>
                <c:pt idx="15">
                  <c:v>41.5</c:v>
                </c:pt>
                <c:pt idx="16">
                  <c:v>32.5</c:v>
                </c:pt>
                <c:pt idx="17">
                  <c:v>34.0</c:v>
                </c:pt>
                <c:pt idx="18">
                  <c:v>40.0</c:v>
                </c:pt>
                <c:pt idx="19">
                  <c:v>46.0</c:v>
                </c:pt>
                <c:pt idx="20">
                  <c:v>34.5</c:v>
                </c:pt>
                <c:pt idx="21">
                  <c:v>34.0</c:v>
                </c:pt>
                <c:pt idx="22">
                  <c:v>42.0</c:v>
                </c:pt>
                <c:pt idx="23">
                  <c:v>40.0</c:v>
                </c:pt>
                <c:pt idx="24">
                  <c:v>40.0</c:v>
                </c:pt>
                <c:pt idx="25">
                  <c:v>36.0</c:v>
                </c:pt>
                <c:pt idx="26">
                  <c:v>40.0</c:v>
                </c:pt>
                <c:pt idx="27">
                  <c:v>67.0</c:v>
                </c:pt>
                <c:pt idx="28">
                  <c:v>53.5</c:v>
                </c:pt>
                <c:pt idx="29">
                  <c:v>43.0</c:v>
                </c:pt>
                <c:pt idx="30">
                  <c:v>50.5</c:v>
                </c:pt>
                <c:pt idx="31">
                  <c:v>40.0</c:v>
                </c:pt>
                <c:pt idx="32">
                  <c:v>49.0</c:v>
                </c:pt>
                <c:pt idx="33">
                  <c:v>73.0</c:v>
                </c:pt>
              </c:numCache>
            </c:numRef>
          </c:val>
          <c:smooth val="0"/>
        </c:ser>
        <c:ser>
          <c:idx val="1"/>
          <c:order val="1"/>
          <c:tx>
            <c:v>55th percentile linear regression</c:v>
          </c:tx>
          <c:spPr>
            <a:ln w="76200" cmpd="sng">
              <a:solidFill>
                <a:srgbClr val="FF0000"/>
              </a:solidFill>
              <a:tailEnd type="none"/>
            </a:ln>
          </c:spPr>
          <c:marker>
            <c:spPr>
              <a:noFill/>
              <a:ln>
                <a:noFill/>
              </a:ln>
            </c:spPr>
          </c:marker>
          <c:cat>
            <c:numRef>
              <c:f>Sheet2!$C$2:$C$35</c:f>
              <c:numCache>
                <c:formatCode>General</c:formatCode>
                <c:ptCount val="34"/>
                <c:pt idx="0">
                  <c:v>1980.0</c:v>
                </c:pt>
                <c:pt idx="1">
                  <c:v>1981.0</c:v>
                </c:pt>
                <c:pt idx="2">
                  <c:v>1982.0</c:v>
                </c:pt>
                <c:pt idx="3">
                  <c:v>1983.0</c:v>
                </c:pt>
                <c:pt idx="4">
                  <c:v>1984.0</c:v>
                </c:pt>
                <c:pt idx="5">
                  <c:v>1985.0</c:v>
                </c:pt>
                <c:pt idx="6">
                  <c:v>1986.0</c:v>
                </c:pt>
                <c:pt idx="7">
                  <c:v>1987.0</c:v>
                </c:pt>
                <c:pt idx="8">
                  <c:v>1988.0</c:v>
                </c:pt>
                <c:pt idx="9">
                  <c:v>1989.0</c:v>
                </c:pt>
                <c:pt idx="10">
                  <c:v>1990.0</c:v>
                </c:pt>
                <c:pt idx="11">
                  <c:v>1991.0</c:v>
                </c:pt>
                <c:pt idx="12">
                  <c:v>1992.0</c:v>
                </c:pt>
                <c:pt idx="13">
                  <c:v>1993.0</c:v>
                </c:pt>
                <c:pt idx="14">
                  <c:v>1994.0</c:v>
                </c:pt>
                <c:pt idx="15">
                  <c:v>1995.0</c:v>
                </c:pt>
                <c:pt idx="16">
                  <c:v>1996.0</c:v>
                </c:pt>
                <c:pt idx="17">
                  <c:v>1997.0</c:v>
                </c:pt>
                <c:pt idx="18">
                  <c:v>1998.0</c:v>
                </c:pt>
                <c:pt idx="19">
                  <c:v>1999.0</c:v>
                </c:pt>
                <c:pt idx="20">
                  <c:v>2000.0</c:v>
                </c:pt>
                <c:pt idx="21">
                  <c:v>2001.0</c:v>
                </c:pt>
                <c:pt idx="22">
                  <c:v>2002.0</c:v>
                </c:pt>
                <c:pt idx="23">
                  <c:v>2003.0</c:v>
                </c:pt>
                <c:pt idx="24">
                  <c:v>2004.0</c:v>
                </c:pt>
                <c:pt idx="25">
                  <c:v>2005.0</c:v>
                </c:pt>
                <c:pt idx="26">
                  <c:v>2006.0</c:v>
                </c:pt>
                <c:pt idx="27">
                  <c:v>2007.0</c:v>
                </c:pt>
                <c:pt idx="28">
                  <c:v>2008.0</c:v>
                </c:pt>
                <c:pt idx="29">
                  <c:v>2009.0</c:v>
                </c:pt>
                <c:pt idx="30">
                  <c:v>2010.0</c:v>
                </c:pt>
                <c:pt idx="31">
                  <c:v>2011.0</c:v>
                </c:pt>
                <c:pt idx="32">
                  <c:v>2012.0</c:v>
                </c:pt>
                <c:pt idx="33">
                  <c:v>2013.0</c:v>
                </c:pt>
              </c:numCache>
            </c:numRef>
          </c:cat>
          <c:val>
            <c:numRef>
              <c:f>Sheet2!$N$2:$N$35</c:f>
              <c:numCache>
                <c:formatCode>General</c:formatCode>
                <c:ptCount val="34"/>
                <c:pt idx="0">
                  <c:v>17.7033</c:v>
                </c:pt>
                <c:pt idx="1">
                  <c:v>19.0597</c:v>
                </c:pt>
                <c:pt idx="2">
                  <c:v>20.4161</c:v>
                </c:pt>
                <c:pt idx="3">
                  <c:v>21.7725</c:v>
                </c:pt>
                <c:pt idx="4">
                  <c:v>23.12890000000001</c:v>
                </c:pt>
                <c:pt idx="5">
                  <c:v>24.48529999999991</c:v>
                </c:pt>
                <c:pt idx="6">
                  <c:v>25.8417</c:v>
                </c:pt>
                <c:pt idx="7">
                  <c:v>27.1981</c:v>
                </c:pt>
                <c:pt idx="8">
                  <c:v>28.5545</c:v>
                </c:pt>
                <c:pt idx="9">
                  <c:v>29.91090000000001</c:v>
                </c:pt>
                <c:pt idx="10">
                  <c:v>31.2673</c:v>
                </c:pt>
                <c:pt idx="11">
                  <c:v>32.6237</c:v>
                </c:pt>
                <c:pt idx="12">
                  <c:v>33.9801</c:v>
                </c:pt>
                <c:pt idx="13">
                  <c:v>35.3365</c:v>
                </c:pt>
                <c:pt idx="14">
                  <c:v>36.6929</c:v>
                </c:pt>
                <c:pt idx="15">
                  <c:v>38.0493</c:v>
                </c:pt>
                <c:pt idx="16">
                  <c:v>39.4057</c:v>
                </c:pt>
                <c:pt idx="17">
                  <c:v>40.7621</c:v>
                </c:pt>
                <c:pt idx="18">
                  <c:v>42.1185</c:v>
                </c:pt>
                <c:pt idx="19">
                  <c:v>43.4749</c:v>
                </c:pt>
                <c:pt idx="20">
                  <c:v>44.8313</c:v>
                </c:pt>
                <c:pt idx="21">
                  <c:v>46.1877</c:v>
                </c:pt>
                <c:pt idx="22">
                  <c:v>47.5441</c:v>
                </c:pt>
                <c:pt idx="23">
                  <c:v>48.9005</c:v>
                </c:pt>
                <c:pt idx="24">
                  <c:v>50.2569</c:v>
                </c:pt>
                <c:pt idx="25">
                  <c:v>51.6133</c:v>
                </c:pt>
                <c:pt idx="26">
                  <c:v>52.9697</c:v>
                </c:pt>
                <c:pt idx="27">
                  <c:v>54.3261</c:v>
                </c:pt>
                <c:pt idx="28">
                  <c:v>55.6825</c:v>
                </c:pt>
                <c:pt idx="29">
                  <c:v>57.0389</c:v>
                </c:pt>
                <c:pt idx="30">
                  <c:v>58.3953</c:v>
                </c:pt>
                <c:pt idx="31">
                  <c:v>59.7517</c:v>
                </c:pt>
                <c:pt idx="32">
                  <c:v>61.1081</c:v>
                </c:pt>
                <c:pt idx="33">
                  <c:v>62.4645</c:v>
                </c:pt>
              </c:numCache>
            </c:numRef>
          </c: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2001631992"/>
        <c:axId val="-2033549880"/>
      </c:lineChart>
      <c:catAx>
        <c:axId val="-200163199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1600"/>
            </a:pPr>
            <a:endParaRPr lang="en-US"/>
          </a:p>
        </c:txPr>
        <c:crossAx val="-2033549880"/>
        <c:crosses val="autoZero"/>
        <c:auto val="1"/>
        <c:lblAlgn val="ctr"/>
        <c:lblOffset val="100"/>
        <c:noMultiLvlLbl val="0"/>
      </c:catAx>
      <c:valAx>
        <c:axId val="-2033549880"/>
        <c:scaling>
          <c:orientation val="minMax"/>
          <c:max val="160.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800"/>
                </a:pPr>
                <a:r>
                  <a:rPr lang="en-US" sz="1800" b="1" i="0" baseline="0" dirty="0" err="1" smtClean="0">
                    <a:effectLst/>
                  </a:rPr>
                  <a:t>Gridpoints</a:t>
                </a:r>
                <a:r>
                  <a:rPr lang="en-US" sz="1800" b="1" i="0" baseline="0" dirty="0" smtClean="0">
                    <a:effectLst/>
                  </a:rPr>
                  <a:t> (Spatial Area) Affected</a:t>
                </a:r>
                <a:endParaRPr lang="en-US" dirty="0">
                  <a:effectLst/>
                </a:endParaRP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/>
            </a:pPr>
            <a:endParaRPr lang="en-US"/>
          </a:p>
        </c:txPr>
        <c:crossAx val="-2001631992"/>
        <c:crosses val="autoZero"/>
        <c:crossBetween val="between"/>
      </c:valAx>
    </c:plotArea>
    <c:plotVisOnly val="1"/>
    <c:dispBlanksAs val="gap"/>
    <c:showDLblsOverMax val="0"/>
  </c:chart>
  <c:externalData r:id="rId2">
    <c:autoUpdate val="0"/>
  </c:externalData>
  <c:userShapes r:id="rId3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 smtClean="0"/>
              <a:t>High-Impact Event Occurrence</a:t>
            </a:r>
            <a:endParaRPr lang="en-US" dirty="0"/>
          </a:p>
        </c:rich>
      </c:tx>
      <c:layout/>
      <c:overlay val="0"/>
    </c:title>
    <c:autoTitleDeleted val="0"/>
    <c:plotArea>
      <c:layout/>
      <c:lineChart>
        <c:grouping val="standard"/>
        <c:varyColors val="0"/>
        <c:ser>
          <c:idx val="0"/>
          <c:order val="0"/>
          <c:tx>
            <c:v>High Impact</c:v>
          </c:tx>
          <c:cat>
            <c:numRef>
              <c:f>'high-impact plots'!$X$2:$X$35</c:f>
              <c:numCache>
                <c:formatCode>General</c:formatCode>
                <c:ptCount val="34"/>
                <c:pt idx="0">
                  <c:v>1980.0</c:v>
                </c:pt>
                <c:pt idx="1">
                  <c:v>1981.0</c:v>
                </c:pt>
                <c:pt idx="2">
                  <c:v>1982.0</c:v>
                </c:pt>
                <c:pt idx="3">
                  <c:v>1983.0</c:v>
                </c:pt>
                <c:pt idx="4">
                  <c:v>1984.0</c:v>
                </c:pt>
                <c:pt idx="5">
                  <c:v>1985.0</c:v>
                </c:pt>
                <c:pt idx="6">
                  <c:v>1986.0</c:v>
                </c:pt>
                <c:pt idx="7">
                  <c:v>1987.0</c:v>
                </c:pt>
                <c:pt idx="8">
                  <c:v>1988.0</c:v>
                </c:pt>
                <c:pt idx="9">
                  <c:v>1989.0</c:v>
                </c:pt>
                <c:pt idx="10">
                  <c:v>1990.0</c:v>
                </c:pt>
                <c:pt idx="11">
                  <c:v>1991.0</c:v>
                </c:pt>
                <c:pt idx="12">
                  <c:v>1992.0</c:v>
                </c:pt>
                <c:pt idx="13">
                  <c:v>1993.0</c:v>
                </c:pt>
                <c:pt idx="14">
                  <c:v>1994.0</c:v>
                </c:pt>
                <c:pt idx="15">
                  <c:v>1995.0</c:v>
                </c:pt>
                <c:pt idx="16">
                  <c:v>1996.0</c:v>
                </c:pt>
                <c:pt idx="17">
                  <c:v>1997.0</c:v>
                </c:pt>
                <c:pt idx="18">
                  <c:v>1998.0</c:v>
                </c:pt>
                <c:pt idx="19">
                  <c:v>1999.0</c:v>
                </c:pt>
                <c:pt idx="20">
                  <c:v>2000.0</c:v>
                </c:pt>
                <c:pt idx="21">
                  <c:v>2001.0</c:v>
                </c:pt>
                <c:pt idx="22">
                  <c:v>2002.0</c:v>
                </c:pt>
                <c:pt idx="23">
                  <c:v>2003.0</c:v>
                </c:pt>
                <c:pt idx="24">
                  <c:v>2004.0</c:v>
                </c:pt>
                <c:pt idx="25">
                  <c:v>2005.0</c:v>
                </c:pt>
                <c:pt idx="26">
                  <c:v>2006.0</c:v>
                </c:pt>
                <c:pt idx="27">
                  <c:v>2007.0</c:v>
                </c:pt>
                <c:pt idx="28">
                  <c:v>2008.0</c:v>
                </c:pt>
                <c:pt idx="29">
                  <c:v>2009.0</c:v>
                </c:pt>
                <c:pt idx="30">
                  <c:v>2010.0</c:v>
                </c:pt>
                <c:pt idx="31">
                  <c:v>2011.0</c:v>
                </c:pt>
                <c:pt idx="32">
                  <c:v>2012.0</c:v>
                </c:pt>
                <c:pt idx="33">
                  <c:v>2013.0</c:v>
                </c:pt>
              </c:numCache>
            </c:numRef>
          </c:cat>
          <c:val>
            <c:numRef>
              <c:f>'high-impact plots'!$Y$2:$Y$35</c:f>
              <c:numCache>
                <c:formatCode>General</c:formatCode>
                <c:ptCount val="34"/>
                <c:pt idx="0">
                  <c:v>27.0</c:v>
                </c:pt>
                <c:pt idx="1">
                  <c:v>11.0</c:v>
                </c:pt>
                <c:pt idx="2">
                  <c:v>13.0</c:v>
                </c:pt>
                <c:pt idx="3">
                  <c:v>24.0</c:v>
                </c:pt>
                <c:pt idx="4">
                  <c:v>10.0</c:v>
                </c:pt>
                <c:pt idx="5">
                  <c:v>15.0</c:v>
                </c:pt>
                <c:pt idx="6">
                  <c:v>21.0</c:v>
                </c:pt>
                <c:pt idx="7">
                  <c:v>24.0</c:v>
                </c:pt>
                <c:pt idx="8">
                  <c:v>22.0</c:v>
                </c:pt>
                <c:pt idx="9">
                  <c:v>18.0</c:v>
                </c:pt>
                <c:pt idx="10">
                  <c:v>27.0</c:v>
                </c:pt>
                <c:pt idx="11">
                  <c:v>25.0</c:v>
                </c:pt>
                <c:pt idx="12">
                  <c:v>23.0</c:v>
                </c:pt>
                <c:pt idx="13">
                  <c:v>27.0</c:v>
                </c:pt>
                <c:pt idx="14">
                  <c:v>44.0</c:v>
                </c:pt>
                <c:pt idx="15">
                  <c:v>36.0</c:v>
                </c:pt>
                <c:pt idx="16">
                  <c:v>31.0</c:v>
                </c:pt>
                <c:pt idx="17">
                  <c:v>20.0</c:v>
                </c:pt>
                <c:pt idx="18">
                  <c:v>25.0</c:v>
                </c:pt>
                <c:pt idx="19">
                  <c:v>24.0</c:v>
                </c:pt>
                <c:pt idx="20">
                  <c:v>24.0</c:v>
                </c:pt>
                <c:pt idx="21">
                  <c:v>16.0</c:v>
                </c:pt>
                <c:pt idx="22">
                  <c:v>27.0</c:v>
                </c:pt>
                <c:pt idx="23">
                  <c:v>21.0</c:v>
                </c:pt>
                <c:pt idx="24">
                  <c:v>27.0</c:v>
                </c:pt>
                <c:pt idx="25">
                  <c:v>24.0</c:v>
                </c:pt>
                <c:pt idx="26">
                  <c:v>32.0</c:v>
                </c:pt>
                <c:pt idx="27">
                  <c:v>29.0</c:v>
                </c:pt>
                <c:pt idx="28">
                  <c:v>32.0</c:v>
                </c:pt>
                <c:pt idx="29">
                  <c:v>22.0</c:v>
                </c:pt>
                <c:pt idx="30">
                  <c:v>28.0</c:v>
                </c:pt>
                <c:pt idx="31">
                  <c:v>26.0</c:v>
                </c:pt>
                <c:pt idx="32">
                  <c:v>24.0</c:v>
                </c:pt>
                <c:pt idx="33">
                  <c:v>26.0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883278648"/>
        <c:axId val="-2076438328"/>
      </c:lineChart>
      <c:catAx>
        <c:axId val="188327864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/>
            </a:pPr>
            <a:endParaRPr lang="en-US"/>
          </a:p>
        </c:txPr>
        <c:crossAx val="-2076438328"/>
        <c:crosses val="autoZero"/>
        <c:auto val="1"/>
        <c:lblAlgn val="ctr"/>
        <c:lblOffset val="100"/>
        <c:noMultiLvlLbl val="0"/>
      </c:catAx>
      <c:valAx>
        <c:axId val="-2076438328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600"/>
                </a:pPr>
                <a:r>
                  <a:rPr lang="en-US" sz="1600" dirty="0"/>
                  <a:t>Annual </a:t>
                </a:r>
                <a:r>
                  <a:rPr lang="en-US" sz="1600" dirty="0" smtClean="0"/>
                  <a:t>Occurrence</a:t>
                </a:r>
                <a:endParaRPr lang="en-US" sz="1600" dirty="0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188327864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49678360517435"/>
          <c:y val="0.0771472614240172"/>
          <c:w val="0.194925126546682"/>
          <c:h val="0.163445477227074"/>
        </c:manualLayout>
      </c:layout>
      <c:overlay val="1"/>
      <c:txPr>
        <a:bodyPr/>
        <a:lstStyle/>
        <a:p>
          <a:pPr>
            <a:defRPr sz="1400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 smtClean="0"/>
              <a:t>High-Impact Event</a:t>
            </a:r>
            <a:r>
              <a:rPr lang="en-US" baseline="0" dirty="0" smtClean="0"/>
              <a:t> Occurrence</a:t>
            </a:r>
            <a:endParaRPr lang="en-US" dirty="0"/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v>High Impact</c:v>
          </c:tx>
          <c:invertIfNegative val="0"/>
          <c:cat>
            <c:strRef>
              <c:f>'Type 1 plots'!$E$2:$E$13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'Type 1 plots'!$J$2:$J$13</c:f>
              <c:numCache>
                <c:formatCode>General</c:formatCode>
                <c:ptCount val="12"/>
                <c:pt idx="0">
                  <c:v>0.606060606060606</c:v>
                </c:pt>
                <c:pt idx="1">
                  <c:v>0.606060606060606</c:v>
                </c:pt>
                <c:pt idx="2">
                  <c:v>1.454545454545455</c:v>
                </c:pt>
                <c:pt idx="3">
                  <c:v>4.606060606060605</c:v>
                </c:pt>
                <c:pt idx="4">
                  <c:v>12.60606060606061</c:v>
                </c:pt>
                <c:pt idx="5">
                  <c:v>24.0</c:v>
                </c:pt>
                <c:pt idx="6">
                  <c:v>28.72727272727273</c:v>
                </c:pt>
                <c:pt idx="7">
                  <c:v>17.6969696969697</c:v>
                </c:pt>
                <c:pt idx="8">
                  <c:v>5.575757575757575</c:v>
                </c:pt>
                <c:pt idx="9">
                  <c:v>1.939393939393939</c:v>
                </c:pt>
                <c:pt idx="10">
                  <c:v>1.696969696969697</c:v>
                </c:pt>
                <c:pt idx="11">
                  <c:v>0.484848484848485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1962140456"/>
        <c:axId val="-2038130296"/>
      </c:barChart>
      <c:catAx>
        <c:axId val="-1962140456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600"/>
                </a:pPr>
                <a:r>
                  <a:rPr lang="en-US" sz="1600" dirty="0" smtClean="0"/>
                  <a:t>Month</a:t>
                </a:r>
                <a:endParaRPr lang="en-US" sz="1600" dirty="0"/>
              </a:p>
            </c:rich>
          </c:tx>
          <c:layout/>
          <c:overlay val="0"/>
        </c:title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-2038130296"/>
        <c:crosses val="autoZero"/>
        <c:auto val="1"/>
        <c:lblAlgn val="ctr"/>
        <c:lblOffset val="100"/>
        <c:noMultiLvlLbl val="0"/>
      </c:catAx>
      <c:valAx>
        <c:axId val="-2038130296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600"/>
                </a:pPr>
                <a:r>
                  <a:rPr lang="en-US" sz="1600" dirty="0" smtClean="0"/>
                  <a:t>Percent Occurrence</a:t>
                </a:r>
                <a:endParaRPr lang="en-US" sz="1600" dirty="0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-196214045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804314425974531"/>
          <c:y val="0.371163219849566"/>
          <c:w val="0.184883104889667"/>
          <c:h val="0.235225078066259"/>
        </c:manualLayout>
      </c:layout>
      <c:overlay val="1"/>
      <c:txPr>
        <a:bodyPr/>
        <a:lstStyle/>
        <a:p>
          <a:pPr>
            <a:defRPr sz="1600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sz="2000" b="1" i="0" baseline="0" dirty="0" smtClean="0">
                <a:solidFill>
                  <a:schemeClr val="tx1"/>
                </a:solidFill>
                <a:effectLst/>
              </a:rPr>
              <a:t>Severe Impact Area per Slight Risk Event</a:t>
            </a:r>
            <a:endParaRPr lang="en-US" sz="2000" dirty="0">
              <a:solidFill>
                <a:schemeClr val="tx1"/>
              </a:solidFill>
              <a:effectLst/>
            </a:endParaRPr>
          </a:p>
        </c:rich>
      </c:tx>
      <c:layout/>
      <c:overlay val="0"/>
    </c:title>
    <c:autoTitleDeleted val="0"/>
    <c:plotArea>
      <c:layout/>
      <c:lineChart>
        <c:grouping val="standard"/>
        <c:varyColors val="0"/>
        <c:ser>
          <c:idx val="0"/>
          <c:order val="0"/>
          <c:tx>
            <c:v>Area affected per SLIGHT Risk Event</c:v>
          </c:tx>
          <c:trendline>
            <c:trendlineType val="linear"/>
            <c:dispRSqr val="0"/>
            <c:dispEq val="0"/>
          </c:trendline>
          <c:errBars>
            <c:errDir val="y"/>
            <c:errBarType val="both"/>
            <c:errValType val="cust"/>
            <c:noEndCap val="0"/>
            <c:plus>
              <c:numRef>
                <c:f>Sheet2!$S$2:$S$35</c:f>
                <c:numCache>
                  <c:formatCode>General</c:formatCode>
                  <c:ptCount val="34"/>
                  <c:pt idx="0">
                    <c:v>18.5</c:v>
                  </c:pt>
                  <c:pt idx="1">
                    <c:v>17.0</c:v>
                  </c:pt>
                  <c:pt idx="2">
                    <c:v>11.0</c:v>
                  </c:pt>
                  <c:pt idx="3">
                    <c:v>27.5</c:v>
                  </c:pt>
                  <c:pt idx="4">
                    <c:v>16.0</c:v>
                  </c:pt>
                  <c:pt idx="5">
                    <c:v>19.25</c:v>
                  </c:pt>
                  <c:pt idx="6">
                    <c:v>22.0</c:v>
                  </c:pt>
                  <c:pt idx="7">
                    <c:v>27.0</c:v>
                  </c:pt>
                  <c:pt idx="8">
                    <c:v>45.5</c:v>
                  </c:pt>
                  <c:pt idx="9">
                    <c:v>16.0</c:v>
                  </c:pt>
                  <c:pt idx="10">
                    <c:v>49.0</c:v>
                  </c:pt>
                  <c:pt idx="11">
                    <c:v>29.5</c:v>
                  </c:pt>
                  <c:pt idx="12">
                    <c:v>31.0</c:v>
                  </c:pt>
                  <c:pt idx="13">
                    <c:v>43.0</c:v>
                  </c:pt>
                  <c:pt idx="14">
                    <c:v>28.0</c:v>
                  </c:pt>
                  <c:pt idx="15">
                    <c:v>26.0</c:v>
                  </c:pt>
                  <c:pt idx="16">
                    <c:v>25.5</c:v>
                  </c:pt>
                  <c:pt idx="17">
                    <c:v>45.0</c:v>
                  </c:pt>
                  <c:pt idx="18">
                    <c:v>60.25</c:v>
                  </c:pt>
                  <c:pt idx="19">
                    <c:v>40.25</c:v>
                  </c:pt>
                  <c:pt idx="20">
                    <c:v>36.25</c:v>
                  </c:pt>
                  <c:pt idx="21">
                    <c:v>49.0</c:v>
                  </c:pt>
                  <c:pt idx="22">
                    <c:v>32.5</c:v>
                  </c:pt>
                  <c:pt idx="23">
                    <c:v>23.25</c:v>
                  </c:pt>
                  <c:pt idx="24">
                    <c:v>46.5</c:v>
                  </c:pt>
                  <c:pt idx="25">
                    <c:v>38.75</c:v>
                  </c:pt>
                  <c:pt idx="26">
                    <c:v>55.5</c:v>
                  </c:pt>
                  <c:pt idx="27">
                    <c:v>57.0</c:v>
                  </c:pt>
                  <c:pt idx="28">
                    <c:v>52.5</c:v>
                  </c:pt>
                  <c:pt idx="29">
                    <c:v>49.0</c:v>
                  </c:pt>
                  <c:pt idx="30">
                    <c:v>30.5</c:v>
                  </c:pt>
                  <c:pt idx="31">
                    <c:v>34.0</c:v>
                  </c:pt>
                  <c:pt idx="32">
                    <c:v>57.5</c:v>
                  </c:pt>
                  <c:pt idx="33">
                    <c:v>78.5</c:v>
                  </c:pt>
                </c:numCache>
              </c:numRef>
            </c:plus>
            <c:minus>
              <c:numRef>
                <c:f>Sheet2!$R$2:$R$35</c:f>
                <c:numCache>
                  <c:formatCode>General</c:formatCode>
                  <c:ptCount val="34"/>
                  <c:pt idx="0">
                    <c:v>11.0</c:v>
                  </c:pt>
                  <c:pt idx="1">
                    <c:v>3.25</c:v>
                  </c:pt>
                  <c:pt idx="2">
                    <c:v>10.0</c:v>
                  </c:pt>
                  <c:pt idx="3">
                    <c:v>19.0</c:v>
                  </c:pt>
                  <c:pt idx="4">
                    <c:v>4.5</c:v>
                  </c:pt>
                  <c:pt idx="5">
                    <c:v>12.0</c:v>
                  </c:pt>
                  <c:pt idx="6">
                    <c:v>9.0</c:v>
                  </c:pt>
                  <c:pt idx="7">
                    <c:v>2.5</c:v>
                  </c:pt>
                  <c:pt idx="8">
                    <c:v>12.5</c:v>
                  </c:pt>
                  <c:pt idx="9">
                    <c:v>5.0</c:v>
                  </c:pt>
                  <c:pt idx="10">
                    <c:v>28.0</c:v>
                  </c:pt>
                  <c:pt idx="11">
                    <c:v>17.0</c:v>
                  </c:pt>
                  <c:pt idx="12">
                    <c:v>11.0</c:v>
                  </c:pt>
                  <c:pt idx="13">
                    <c:v>16.0</c:v>
                  </c:pt>
                  <c:pt idx="14">
                    <c:v>34.0</c:v>
                  </c:pt>
                  <c:pt idx="15">
                    <c:v>21.5</c:v>
                  </c:pt>
                  <c:pt idx="16">
                    <c:v>17.5</c:v>
                  </c:pt>
                  <c:pt idx="17">
                    <c:v>18.0</c:v>
                  </c:pt>
                  <c:pt idx="18">
                    <c:v>23.0</c:v>
                  </c:pt>
                  <c:pt idx="19">
                    <c:v>28.0</c:v>
                  </c:pt>
                  <c:pt idx="20">
                    <c:v>18.75</c:v>
                  </c:pt>
                  <c:pt idx="21">
                    <c:v>18.0</c:v>
                  </c:pt>
                  <c:pt idx="22">
                    <c:v>20.5</c:v>
                  </c:pt>
                  <c:pt idx="23">
                    <c:v>22.5</c:v>
                  </c:pt>
                  <c:pt idx="24">
                    <c:v>24.0</c:v>
                  </c:pt>
                  <c:pt idx="25">
                    <c:v>19.0</c:v>
                  </c:pt>
                  <c:pt idx="26">
                    <c:v>27.5</c:v>
                  </c:pt>
                  <c:pt idx="27">
                    <c:v>40.0</c:v>
                  </c:pt>
                  <c:pt idx="28">
                    <c:v>29.25</c:v>
                  </c:pt>
                  <c:pt idx="29">
                    <c:v>22.25</c:v>
                  </c:pt>
                  <c:pt idx="30">
                    <c:v>24.0</c:v>
                  </c:pt>
                  <c:pt idx="31">
                    <c:v>19.0</c:v>
                  </c:pt>
                  <c:pt idx="32">
                    <c:v>30.0</c:v>
                  </c:pt>
                  <c:pt idx="33">
                    <c:v>39.75</c:v>
                  </c:pt>
                </c:numCache>
              </c:numRef>
            </c:minus>
          </c:errBars>
          <c:cat>
            <c:numRef>
              <c:f>Sheet2!$C$2:$C$35</c:f>
              <c:numCache>
                <c:formatCode>General</c:formatCode>
                <c:ptCount val="34"/>
                <c:pt idx="0">
                  <c:v>1980.0</c:v>
                </c:pt>
                <c:pt idx="1">
                  <c:v>1981.0</c:v>
                </c:pt>
                <c:pt idx="2">
                  <c:v>1982.0</c:v>
                </c:pt>
                <c:pt idx="3">
                  <c:v>1983.0</c:v>
                </c:pt>
                <c:pt idx="4">
                  <c:v>1984.0</c:v>
                </c:pt>
                <c:pt idx="5">
                  <c:v>1985.0</c:v>
                </c:pt>
                <c:pt idx="6">
                  <c:v>1986.0</c:v>
                </c:pt>
                <c:pt idx="7">
                  <c:v>1987.0</c:v>
                </c:pt>
                <c:pt idx="8">
                  <c:v>1988.0</c:v>
                </c:pt>
                <c:pt idx="9">
                  <c:v>1989.0</c:v>
                </c:pt>
                <c:pt idx="10">
                  <c:v>1990.0</c:v>
                </c:pt>
                <c:pt idx="11">
                  <c:v>1991.0</c:v>
                </c:pt>
                <c:pt idx="12">
                  <c:v>1992.0</c:v>
                </c:pt>
                <c:pt idx="13">
                  <c:v>1993.0</c:v>
                </c:pt>
                <c:pt idx="14">
                  <c:v>1994.0</c:v>
                </c:pt>
                <c:pt idx="15">
                  <c:v>1995.0</c:v>
                </c:pt>
                <c:pt idx="16">
                  <c:v>1996.0</c:v>
                </c:pt>
                <c:pt idx="17">
                  <c:v>1997.0</c:v>
                </c:pt>
                <c:pt idx="18">
                  <c:v>1998.0</c:v>
                </c:pt>
                <c:pt idx="19">
                  <c:v>1999.0</c:v>
                </c:pt>
                <c:pt idx="20">
                  <c:v>2000.0</c:v>
                </c:pt>
                <c:pt idx="21">
                  <c:v>2001.0</c:v>
                </c:pt>
                <c:pt idx="22">
                  <c:v>2002.0</c:v>
                </c:pt>
                <c:pt idx="23">
                  <c:v>2003.0</c:v>
                </c:pt>
                <c:pt idx="24">
                  <c:v>2004.0</c:v>
                </c:pt>
                <c:pt idx="25">
                  <c:v>2005.0</c:v>
                </c:pt>
                <c:pt idx="26">
                  <c:v>2006.0</c:v>
                </c:pt>
                <c:pt idx="27">
                  <c:v>2007.0</c:v>
                </c:pt>
                <c:pt idx="28">
                  <c:v>2008.0</c:v>
                </c:pt>
                <c:pt idx="29">
                  <c:v>2009.0</c:v>
                </c:pt>
                <c:pt idx="30">
                  <c:v>2010.0</c:v>
                </c:pt>
                <c:pt idx="31">
                  <c:v>2011.0</c:v>
                </c:pt>
                <c:pt idx="32">
                  <c:v>2012.0</c:v>
                </c:pt>
                <c:pt idx="33">
                  <c:v>2013.0</c:v>
                </c:pt>
              </c:numCache>
            </c:numRef>
          </c:cat>
          <c:val>
            <c:numRef>
              <c:f>Sheet2!$Q$2:$Q$35</c:f>
              <c:numCache>
                <c:formatCode>General</c:formatCode>
                <c:ptCount val="34"/>
                <c:pt idx="0">
                  <c:v>17.5</c:v>
                </c:pt>
                <c:pt idx="1">
                  <c:v>10.5</c:v>
                </c:pt>
                <c:pt idx="2">
                  <c:v>19.0</c:v>
                </c:pt>
                <c:pt idx="3">
                  <c:v>30.5</c:v>
                </c:pt>
                <c:pt idx="4">
                  <c:v>12.0</c:v>
                </c:pt>
                <c:pt idx="5">
                  <c:v>18.0</c:v>
                </c:pt>
                <c:pt idx="6">
                  <c:v>20.0</c:v>
                </c:pt>
                <c:pt idx="7">
                  <c:v>14.0</c:v>
                </c:pt>
                <c:pt idx="8">
                  <c:v>23.0</c:v>
                </c:pt>
                <c:pt idx="9">
                  <c:v>19.0</c:v>
                </c:pt>
                <c:pt idx="10">
                  <c:v>36.0</c:v>
                </c:pt>
                <c:pt idx="11">
                  <c:v>24.0</c:v>
                </c:pt>
                <c:pt idx="12">
                  <c:v>24.0</c:v>
                </c:pt>
                <c:pt idx="13">
                  <c:v>30.0</c:v>
                </c:pt>
                <c:pt idx="14">
                  <c:v>53.0</c:v>
                </c:pt>
                <c:pt idx="15">
                  <c:v>41.5</c:v>
                </c:pt>
                <c:pt idx="16">
                  <c:v>32.5</c:v>
                </c:pt>
                <c:pt idx="17">
                  <c:v>34.0</c:v>
                </c:pt>
                <c:pt idx="18">
                  <c:v>40.0</c:v>
                </c:pt>
                <c:pt idx="19">
                  <c:v>46.0</c:v>
                </c:pt>
                <c:pt idx="20">
                  <c:v>34.5</c:v>
                </c:pt>
                <c:pt idx="21">
                  <c:v>34.0</c:v>
                </c:pt>
                <c:pt idx="22">
                  <c:v>42.0</c:v>
                </c:pt>
                <c:pt idx="23">
                  <c:v>40.0</c:v>
                </c:pt>
                <c:pt idx="24">
                  <c:v>40.0</c:v>
                </c:pt>
                <c:pt idx="25">
                  <c:v>36.0</c:v>
                </c:pt>
                <c:pt idx="26">
                  <c:v>40.0</c:v>
                </c:pt>
                <c:pt idx="27">
                  <c:v>67.0</c:v>
                </c:pt>
                <c:pt idx="28">
                  <c:v>53.5</c:v>
                </c:pt>
                <c:pt idx="29">
                  <c:v>43.0</c:v>
                </c:pt>
                <c:pt idx="30">
                  <c:v>50.5</c:v>
                </c:pt>
                <c:pt idx="31">
                  <c:v>40.0</c:v>
                </c:pt>
                <c:pt idx="32">
                  <c:v>49.0</c:v>
                </c:pt>
                <c:pt idx="33">
                  <c:v>73.0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851639416"/>
        <c:axId val="-2078915000"/>
      </c:lineChart>
      <c:catAx>
        <c:axId val="185163941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-2078915000"/>
        <c:crosses val="autoZero"/>
        <c:auto val="1"/>
        <c:lblAlgn val="ctr"/>
        <c:lblOffset val="100"/>
        <c:noMultiLvlLbl val="0"/>
      </c:catAx>
      <c:valAx>
        <c:axId val="-2078915000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800"/>
                </a:pPr>
                <a:r>
                  <a:rPr lang="en-US" sz="1800" dirty="0" err="1" smtClean="0"/>
                  <a:t>Gridpoints</a:t>
                </a:r>
                <a:r>
                  <a:rPr lang="en-US" sz="1800" dirty="0" smtClean="0"/>
                  <a:t> (Spatial Area)</a:t>
                </a:r>
                <a:r>
                  <a:rPr lang="en-US" sz="1800" baseline="0" dirty="0" smtClean="0"/>
                  <a:t> Affected</a:t>
                </a:r>
                <a:endParaRPr lang="en-US" sz="1800" dirty="0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/>
            </a:pPr>
            <a:endParaRPr lang="en-US"/>
          </a:p>
        </c:txPr>
        <c:crossAx val="1851639416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Severe Affected Area per SLIGHT Risk Event</a:t>
            </a:r>
          </a:p>
        </c:rich>
      </c:tx>
      <c:layout/>
      <c:overlay val="0"/>
    </c:title>
    <c:autoTitleDeleted val="0"/>
    <c:plotArea>
      <c:layout/>
      <c:lineChart>
        <c:grouping val="standard"/>
        <c:varyColors val="0"/>
        <c:ser>
          <c:idx val="0"/>
          <c:order val="0"/>
          <c:tx>
            <c:v>Area affected per SLIGHT Risk Event</c:v>
          </c:tx>
          <c:spPr>
            <a:ln>
              <a:solidFill>
                <a:srgbClr val="3366FF">
                  <a:alpha val="20000"/>
                </a:srgbClr>
              </a:solidFill>
            </a:ln>
          </c:spPr>
          <c:marker>
            <c:spPr>
              <a:solidFill>
                <a:srgbClr val="3366FF">
                  <a:alpha val="20000"/>
                </a:srgbClr>
              </a:solidFill>
              <a:ln>
                <a:solidFill>
                  <a:srgbClr val="3366FF">
                    <a:alpha val="20000"/>
                  </a:srgbClr>
                </a:solidFill>
              </a:ln>
            </c:spPr>
          </c:marker>
          <c:cat>
            <c:numRef>
              <c:f>Sheet2!$C$2:$C$35</c:f>
              <c:numCache>
                <c:formatCode>General</c:formatCode>
                <c:ptCount val="34"/>
                <c:pt idx="0">
                  <c:v>1980.0</c:v>
                </c:pt>
                <c:pt idx="1">
                  <c:v>1981.0</c:v>
                </c:pt>
                <c:pt idx="2">
                  <c:v>1982.0</c:v>
                </c:pt>
                <c:pt idx="3">
                  <c:v>1983.0</c:v>
                </c:pt>
                <c:pt idx="4">
                  <c:v>1984.0</c:v>
                </c:pt>
                <c:pt idx="5">
                  <c:v>1985.0</c:v>
                </c:pt>
                <c:pt idx="6">
                  <c:v>1986.0</c:v>
                </c:pt>
                <c:pt idx="7">
                  <c:v>1987.0</c:v>
                </c:pt>
                <c:pt idx="8">
                  <c:v>1988.0</c:v>
                </c:pt>
                <c:pt idx="9">
                  <c:v>1989.0</c:v>
                </c:pt>
                <c:pt idx="10">
                  <c:v>1990.0</c:v>
                </c:pt>
                <c:pt idx="11">
                  <c:v>1991.0</c:v>
                </c:pt>
                <c:pt idx="12">
                  <c:v>1992.0</c:v>
                </c:pt>
                <c:pt idx="13">
                  <c:v>1993.0</c:v>
                </c:pt>
                <c:pt idx="14">
                  <c:v>1994.0</c:v>
                </c:pt>
                <c:pt idx="15">
                  <c:v>1995.0</c:v>
                </c:pt>
                <c:pt idx="16">
                  <c:v>1996.0</c:v>
                </c:pt>
                <c:pt idx="17">
                  <c:v>1997.0</c:v>
                </c:pt>
                <c:pt idx="18">
                  <c:v>1998.0</c:v>
                </c:pt>
                <c:pt idx="19">
                  <c:v>1999.0</c:v>
                </c:pt>
                <c:pt idx="20">
                  <c:v>2000.0</c:v>
                </c:pt>
                <c:pt idx="21">
                  <c:v>2001.0</c:v>
                </c:pt>
                <c:pt idx="22">
                  <c:v>2002.0</c:v>
                </c:pt>
                <c:pt idx="23">
                  <c:v>2003.0</c:v>
                </c:pt>
                <c:pt idx="24">
                  <c:v>2004.0</c:v>
                </c:pt>
                <c:pt idx="25">
                  <c:v>2005.0</c:v>
                </c:pt>
                <c:pt idx="26">
                  <c:v>2006.0</c:v>
                </c:pt>
                <c:pt idx="27">
                  <c:v>2007.0</c:v>
                </c:pt>
                <c:pt idx="28">
                  <c:v>2008.0</c:v>
                </c:pt>
                <c:pt idx="29">
                  <c:v>2009.0</c:v>
                </c:pt>
                <c:pt idx="30">
                  <c:v>2010.0</c:v>
                </c:pt>
                <c:pt idx="31">
                  <c:v>2011.0</c:v>
                </c:pt>
                <c:pt idx="32">
                  <c:v>2012.0</c:v>
                </c:pt>
                <c:pt idx="33">
                  <c:v>2013.0</c:v>
                </c:pt>
              </c:numCache>
            </c:numRef>
          </c:cat>
          <c:val>
            <c:numRef>
              <c:f>Sheet2!$Q$2:$Q$35</c:f>
              <c:numCache>
                <c:formatCode>General</c:formatCode>
                <c:ptCount val="34"/>
                <c:pt idx="0">
                  <c:v>17.5</c:v>
                </c:pt>
                <c:pt idx="1">
                  <c:v>10.5</c:v>
                </c:pt>
                <c:pt idx="2">
                  <c:v>19.0</c:v>
                </c:pt>
                <c:pt idx="3">
                  <c:v>30.5</c:v>
                </c:pt>
                <c:pt idx="4">
                  <c:v>12.0</c:v>
                </c:pt>
                <c:pt idx="5">
                  <c:v>18.0</c:v>
                </c:pt>
                <c:pt idx="6">
                  <c:v>20.0</c:v>
                </c:pt>
                <c:pt idx="7">
                  <c:v>14.0</c:v>
                </c:pt>
                <c:pt idx="8">
                  <c:v>23.0</c:v>
                </c:pt>
                <c:pt idx="9">
                  <c:v>19.0</c:v>
                </c:pt>
                <c:pt idx="10">
                  <c:v>36.0</c:v>
                </c:pt>
                <c:pt idx="11">
                  <c:v>24.0</c:v>
                </c:pt>
                <c:pt idx="12">
                  <c:v>24.0</c:v>
                </c:pt>
                <c:pt idx="13">
                  <c:v>30.0</c:v>
                </c:pt>
                <c:pt idx="14">
                  <c:v>53.0</c:v>
                </c:pt>
                <c:pt idx="15">
                  <c:v>41.5</c:v>
                </c:pt>
                <c:pt idx="16">
                  <c:v>32.5</c:v>
                </c:pt>
                <c:pt idx="17">
                  <c:v>34.0</c:v>
                </c:pt>
                <c:pt idx="18">
                  <c:v>40.0</c:v>
                </c:pt>
                <c:pt idx="19">
                  <c:v>46.0</c:v>
                </c:pt>
                <c:pt idx="20">
                  <c:v>34.5</c:v>
                </c:pt>
                <c:pt idx="21">
                  <c:v>34.0</c:v>
                </c:pt>
                <c:pt idx="22">
                  <c:v>42.0</c:v>
                </c:pt>
                <c:pt idx="23">
                  <c:v>40.0</c:v>
                </c:pt>
                <c:pt idx="24">
                  <c:v>40.0</c:v>
                </c:pt>
                <c:pt idx="25">
                  <c:v>36.0</c:v>
                </c:pt>
                <c:pt idx="26">
                  <c:v>40.0</c:v>
                </c:pt>
                <c:pt idx="27">
                  <c:v>67.0</c:v>
                </c:pt>
                <c:pt idx="28">
                  <c:v>53.5</c:v>
                </c:pt>
                <c:pt idx="29">
                  <c:v>43.0</c:v>
                </c:pt>
                <c:pt idx="30">
                  <c:v>50.5</c:v>
                </c:pt>
                <c:pt idx="31">
                  <c:v>40.0</c:v>
                </c:pt>
                <c:pt idx="32">
                  <c:v>49.0</c:v>
                </c:pt>
                <c:pt idx="33">
                  <c:v>73.0</c:v>
                </c:pt>
              </c:numCache>
            </c:numRef>
          </c:val>
          <c:smooth val="0"/>
        </c:ser>
        <c:ser>
          <c:idx val="1"/>
          <c:order val="1"/>
          <c:tx>
            <c:v>55th percentile linear regression</c:v>
          </c:tx>
          <c:spPr>
            <a:ln w="57150" cmpd="sng">
              <a:solidFill>
                <a:srgbClr val="FF0000"/>
              </a:solidFill>
              <a:tailEnd type="none"/>
            </a:ln>
          </c:spPr>
          <c:marker>
            <c:spPr>
              <a:noFill/>
              <a:ln>
                <a:noFill/>
              </a:ln>
            </c:spPr>
          </c:marker>
          <c:cat>
            <c:numRef>
              <c:f>Sheet2!$C$2:$C$35</c:f>
              <c:numCache>
                <c:formatCode>General</c:formatCode>
                <c:ptCount val="34"/>
                <c:pt idx="0">
                  <c:v>1980.0</c:v>
                </c:pt>
                <c:pt idx="1">
                  <c:v>1981.0</c:v>
                </c:pt>
                <c:pt idx="2">
                  <c:v>1982.0</c:v>
                </c:pt>
                <c:pt idx="3">
                  <c:v>1983.0</c:v>
                </c:pt>
                <c:pt idx="4">
                  <c:v>1984.0</c:v>
                </c:pt>
                <c:pt idx="5">
                  <c:v>1985.0</c:v>
                </c:pt>
                <c:pt idx="6">
                  <c:v>1986.0</c:v>
                </c:pt>
                <c:pt idx="7">
                  <c:v>1987.0</c:v>
                </c:pt>
                <c:pt idx="8">
                  <c:v>1988.0</c:v>
                </c:pt>
                <c:pt idx="9">
                  <c:v>1989.0</c:v>
                </c:pt>
                <c:pt idx="10">
                  <c:v>1990.0</c:v>
                </c:pt>
                <c:pt idx="11">
                  <c:v>1991.0</c:v>
                </c:pt>
                <c:pt idx="12">
                  <c:v>1992.0</c:v>
                </c:pt>
                <c:pt idx="13">
                  <c:v>1993.0</c:v>
                </c:pt>
                <c:pt idx="14">
                  <c:v>1994.0</c:v>
                </c:pt>
                <c:pt idx="15">
                  <c:v>1995.0</c:v>
                </c:pt>
                <c:pt idx="16">
                  <c:v>1996.0</c:v>
                </c:pt>
                <c:pt idx="17">
                  <c:v>1997.0</c:v>
                </c:pt>
                <c:pt idx="18">
                  <c:v>1998.0</c:v>
                </c:pt>
                <c:pt idx="19">
                  <c:v>1999.0</c:v>
                </c:pt>
                <c:pt idx="20">
                  <c:v>2000.0</c:v>
                </c:pt>
                <c:pt idx="21">
                  <c:v>2001.0</c:v>
                </c:pt>
                <c:pt idx="22">
                  <c:v>2002.0</c:v>
                </c:pt>
                <c:pt idx="23">
                  <c:v>2003.0</c:v>
                </c:pt>
                <c:pt idx="24">
                  <c:v>2004.0</c:v>
                </c:pt>
                <c:pt idx="25">
                  <c:v>2005.0</c:v>
                </c:pt>
                <c:pt idx="26">
                  <c:v>2006.0</c:v>
                </c:pt>
                <c:pt idx="27">
                  <c:v>2007.0</c:v>
                </c:pt>
                <c:pt idx="28">
                  <c:v>2008.0</c:v>
                </c:pt>
                <c:pt idx="29">
                  <c:v>2009.0</c:v>
                </c:pt>
                <c:pt idx="30">
                  <c:v>2010.0</c:v>
                </c:pt>
                <c:pt idx="31">
                  <c:v>2011.0</c:v>
                </c:pt>
                <c:pt idx="32">
                  <c:v>2012.0</c:v>
                </c:pt>
                <c:pt idx="33">
                  <c:v>2013.0</c:v>
                </c:pt>
              </c:numCache>
            </c:numRef>
          </c:cat>
          <c:val>
            <c:numRef>
              <c:f>Sheet2!$N$2:$N$35</c:f>
              <c:numCache>
                <c:formatCode>General</c:formatCode>
                <c:ptCount val="34"/>
                <c:pt idx="0">
                  <c:v>17.7033</c:v>
                </c:pt>
                <c:pt idx="1">
                  <c:v>19.0597</c:v>
                </c:pt>
                <c:pt idx="2">
                  <c:v>20.4161</c:v>
                </c:pt>
                <c:pt idx="3">
                  <c:v>21.7725</c:v>
                </c:pt>
                <c:pt idx="4">
                  <c:v>23.1289</c:v>
                </c:pt>
                <c:pt idx="5">
                  <c:v>24.4853</c:v>
                </c:pt>
                <c:pt idx="6">
                  <c:v>25.8417</c:v>
                </c:pt>
                <c:pt idx="7">
                  <c:v>27.1981</c:v>
                </c:pt>
                <c:pt idx="8">
                  <c:v>28.5545</c:v>
                </c:pt>
                <c:pt idx="9">
                  <c:v>29.9109</c:v>
                </c:pt>
                <c:pt idx="10">
                  <c:v>31.2673</c:v>
                </c:pt>
                <c:pt idx="11">
                  <c:v>32.6237</c:v>
                </c:pt>
                <c:pt idx="12">
                  <c:v>33.9801</c:v>
                </c:pt>
                <c:pt idx="13">
                  <c:v>35.3365</c:v>
                </c:pt>
                <c:pt idx="14">
                  <c:v>36.6929</c:v>
                </c:pt>
                <c:pt idx="15">
                  <c:v>38.0493</c:v>
                </c:pt>
                <c:pt idx="16">
                  <c:v>39.4057</c:v>
                </c:pt>
                <c:pt idx="17">
                  <c:v>40.7621</c:v>
                </c:pt>
                <c:pt idx="18">
                  <c:v>42.1185</c:v>
                </c:pt>
                <c:pt idx="19">
                  <c:v>43.4749</c:v>
                </c:pt>
                <c:pt idx="20">
                  <c:v>44.8313</c:v>
                </c:pt>
                <c:pt idx="21">
                  <c:v>46.1877</c:v>
                </c:pt>
                <c:pt idx="22">
                  <c:v>47.5441</c:v>
                </c:pt>
                <c:pt idx="23">
                  <c:v>48.9005</c:v>
                </c:pt>
                <c:pt idx="24">
                  <c:v>50.2569</c:v>
                </c:pt>
                <c:pt idx="25">
                  <c:v>51.6133</c:v>
                </c:pt>
                <c:pt idx="26">
                  <c:v>52.9697</c:v>
                </c:pt>
                <c:pt idx="27">
                  <c:v>54.3261</c:v>
                </c:pt>
                <c:pt idx="28">
                  <c:v>55.6825</c:v>
                </c:pt>
                <c:pt idx="29">
                  <c:v>57.0389</c:v>
                </c:pt>
                <c:pt idx="30">
                  <c:v>58.3953</c:v>
                </c:pt>
                <c:pt idx="31">
                  <c:v>59.7517</c:v>
                </c:pt>
                <c:pt idx="32">
                  <c:v>61.1081</c:v>
                </c:pt>
                <c:pt idx="33">
                  <c:v>62.4645</c:v>
                </c:pt>
              </c:numCache>
            </c:numRef>
          </c:val>
          <c:smooth val="1"/>
        </c:ser>
        <c:ser>
          <c:idx val="2"/>
          <c:order val="2"/>
          <c:tx>
            <c:v>45th percentile regression</c:v>
          </c:tx>
          <c:spPr>
            <a:ln>
              <a:solidFill>
                <a:srgbClr val="660066"/>
              </a:solidFill>
            </a:ln>
          </c:spPr>
          <c:marker>
            <c:spPr>
              <a:noFill/>
              <a:ln>
                <a:noFill/>
              </a:ln>
            </c:spPr>
          </c:marker>
          <c:cat>
            <c:numRef>
              <c:f>Sheet2!$C$2:$C$35</c:f>
              <c:numCache>
                <c:formatCode>General</c:formatCode>
                <c:ptCount val="34"/>
                <c:pt idx="0">
                  <c:v>1980.0</c:v>
                </c:pt>
                <c:pt idx="1">
                  <c:v>1981.0</c:v>
                </c:pt>
                <c:pt idx="2">
                  <c:v>1982.0</c:v>
                </c:pt>
                <c:pt idx="3">
                  <c:v>1983.0</c:v>
                </c:pt>
                <c:pt idx="4">
                  <c:v>1984.0</c:v>
                </c:pt>
                <c:pt idx="5">
                  <c:v>1985.0</c:v>
                </c:pt>
                <c:pt idx="6">
                  <c:v>1986.0</c:v>
                </c:pt>
                <c:pt idx="7">
                  <c:v>1987.0</c:v>
                </c:pt>
                <c:pt idx="8">
                  <c:v>1988.0</c:v>
                </c:pt>
                <c:pt idx="9">
                  <c:v>1989.0</c:v>
                </c:pt>
                <c:pt idx="10">
                  <c:v>1990.0</c:v>
                </c:pt>
                <c:pt idx="11">
                  <c:v>1991.0</c:v>
                </c:pt>
                <c:pt idx="12">
                  <c:v>1992.0</c:v>
                </c:pt>
                <c:pt idx="13">
                  <c:v>1993.0</c:v>
                </c:pt>
                <c:pt idx="14">
                  <c:v>1994.0</c:v>
                </c:pt>
                <c:pt idx="15">
                  <c:v>1995.0</c:v>
                </c:pt>
                <c:pt idx="16">
                  <c:v>1996.0</c:v>
                </c:pt>
                <c:pt idx="17">
                  <c:v>1997.0</c:v>
                </c:pt>
                <c:pt idx="18">
                  <c:v>1998.0</c:v>
                </c:pt>
                <c:pt idx="19">
                  <c:v>1999.0</c:v>
                </c:pt>
                <c:pt idx="20">
                  <c:v>2000.0</c:v>
                </c:pt>
                <c:pt idx="21">
                  <c:v>2001.0</c:v>
                </c:pt>
                <c:pt idx="22">
                  <c:v>2002.0</c:v>
                </c:pt>
                <c:pt idx="23">
                  <c:v>2003.0</c:v>
                </c:pt>
                <c:pt idx="24">
                  <c:v>2004.0</c:v>
                </c:pt>
                <c:pt idx="25">
                  <c:v>2005.0</c:v>
                </c:pt>
                <c:pt idx="26">
                  <c:v>2006.0</c:v>
                </c:pt>
                <c:pt idx="27">
                  <c:v>2007.0</c:v>
                </c:pt>
                <c:pt idx="28">
                  <c:v>2008.0</c:v>
                </c:pt>
                <c:pt idx="29">
                  <c:v>2009.0</c:v>
                </c:pt>
                <c:pt idx="30">
                  <c:v>2010.0</c:v>
                </c:pt>
                <c:pt idx="31">
                  <c:v>2011.0</c:v>
                </c:pt>
                <c:pt idx="32">
                  <c:v>2012.0</c:v>
                </c:pt>
                <c:pt idx="33">
                  <c:v>2013.0</c:v>
                </c:pt>
              </c:numCache>
            </c:numRef>
          </c:cat>
          <c:val>
            <c:numRef>
              <c:f>Sheet2!$W$2:$W$35</c:f>
              <c:numCache>
                <c:formatCode>General</c:formatCode>
                <c:ptCount val="34"/>
                <c:pt idx="0">
                  <c:v>11.4610924369748</c:v>
                </c:pt>
                <c:pt idx="1">
                  <c:v>12.593307868602</c:v>
                </c:pt>
                <c:pt idx="2">
                  <c:v>13.72552330022918</c:v>
                </c:pt>
                <c:pt idx="3">
                  <c:v>14.85773873185638</c:v>
                </c:pt>
                <c:pt idx="4">
                  <c:v>15.98995416348358</c:v>
                </c:pt>
                <c:pt idx="5">
                  <c:v>17.12216959511077</c:v>
                </c:pt>
                <c:pt idx="6">
                  <c:v>18.25438502673797</c:v>
                </c:pt>
                <c:pt idx="7">
                  <c:v>19.38660045836517</c:v>
                </c:pt>
                <c:pt idx="8">
                  <c:v>20.51881588999236</c:v>
                </c:pt>
                <c:pt idx="9">
                  <c:v>21.65103132161955</c:v>
                </c:pt>
                <c:pt idx="10">
                  <c:v>22.78324675324675</c:v>
                </c:pt>
                <c:pt idx="11">
                  <c:v>23.91546218487395</c:v>
                </c:pt>
                <c:pt idx="12">
                  <c:v>25.04767761650115</c:v>
                </c:pt>
                <c:pt idx="13">
                  <c:v>26.17989304812834</c:v>
                </c:pt>
                <c:pt idx="14">
                  <c:v>27.31210847975554</c:v>
                </c:pt>
                <c:pt idx="15">
                  <c:v>28.44432391138274</c:v>
                </c:pt>
                <c:pt idx="16">
                  <c:v>29.57653934300992</c:v>
                </c:pt>
                <c:pt idx="17">
                  <c:v>30.70875477463712</c:v>
                </c:pt>
                <c:pt idx="18">
                  <c:v>31.84097020626432</c:v>
                </c:pt>
                <c:pt idx="19">
                  <c:v>32.97318563789152</c:v>
                </c:pt>
                <c:pt idx="20">
                  <c:v>34.10540106951872</c:v>
                </c:pt>
                <c:pt idx="21">
                  <c:v>35.23761650114591</c:v>
                </c:pt>
                <c:pt idx="22">
                  <c:v>36.36983193277311</c:v>
                </c:pt>
                <c:pt idx="23">
                  <c:v>37.5020473644003</c:v>
                </c:pt>
                <c:pt idx="24">
                  <c:v>38.6342627960275</c:v>
                </c:pt>
                <c:pt idx="25">
                  <c:v>39.7664782276547</c:v>
                </c:pt>
                <c:pt idx="26">
                  <c:v>40.89869365928189</c:v>
                </c:pt>
                <c:pt idx="27">
                  <c:v>42.0309090909091</c:v>
                </c:pt>
                <c:pt idx="28">
                  <c:v>43.16312452253628</c:v>
                </c:pt>
                <c:pt idx="29">
                  <c:v>44.29533995416348</c:v>
                </c:pt>
                <c:pt idx="30">
                  <c:v>45.42755538579068</c:v>
                </c:pt>
                <c:pt idx="31">
                  <c:v>46.55977081741787</c:v>
                </c:pt>
                <c:pt idx="32">
                  <c:v>47.69198624904507</c:v>
                </c:pt>
                <c:pt idx="33">
                  <c:v>48.82420168067224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24238472"/>
        <c:axId val="2124169272"/>
      </c:lineChart>
      <c:catAx>
        <c:axId val="212423847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2124169272"/>
        <c:crosses val="autoZero"/>
        <c:auto val="1"/>
        <c:lblAlgn val="ctr"/>
        <c:lblOffset val="100"/>
        <c:noMultiLvlLbl val="0"/>
      </c:catAx>
      <c:valAx>
        <c:axId val="2124169272"/>
        <c:scaling>
          <c:orientation val="minMax"/>
          <c:max val="160.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sz="1800" b="1" i="0" baseline="0" dirty="0" err="1" smtClean="0">
                    <a:effectLst/>
                  </a:rPr>
                  <a:t>Gridpoints</a:t>
                </a:r>
                <a:r>
                  <a:rPr lang="en-US" sz="1800" b="1" i="0" baseline="0" dirty="0" smtClean="0">
                    <a:effectLst/>
                  </a:rPr>
                  <a:t> (Spatial Area) Affected</a:t>
                </a:r>
                <a:endParaRPr lang="en-US" dirty="0">
                  <a:effectLst/>
                </a:endParaRP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/>
            </a:pPr>
            <a:endParaRPr lang="en-US"/>
          </a:p>
        </c:txPr>
        <c:crossAx val="2124238472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/>
              <a:t>Severe Affected Area per SLIGHT Risk Event</a:t>
            </a:r>
          </a:p>
        </c:rich>
      </c:tx>
      <c:layout/>
      <c:overlay val="0"/>
    </c:title>
    <c:autoTitleDeleted val="0"/>
    <c:plotArea>
      <c:layout/>
      <c:lineChart>
        <c:grouping val="standard"/>
        <c:varyColors val="0"/>
        <c:ser>
          <c:idx val="0"/>
          <c:order val="0"/>
          <c:tx>
            <c:v>Area affected per SLIGHT Risk Event</c:v>
          </c:tx>
          <c:spPr>
            <a:ln>
              <a:solidFill>
                <a:srgbClr val="3366FF">
                  <a:alpha val="20000"/>
                </a:srgbClr>
              </a:solidFill>
            </a:ln>
          </c:spPr>
          <c:marker>
            <c:spPr>
              <a:solidFill>
                <a:srgbClr val="3366FF">
                  <a:alpha val="20000"/>
                </a:srgbClr>
              </a:solidFill>
              <a:ln>
                <a:solidFill>
                  <a:srgbClr val="3366FF">
                    <a:alpha val="20000"/>
                  </a:srgbClr>
                </a:solidFill>
              </a:ln>
            </c:spPr>
          </c:marker>
          <c:cat>
            <c:numRef>
              <c:f>Sheet2!$C$2:$C$35</c:f>
              <c:numCache>
                <c:formatCode>General</c:formatCode>
                <c:ptCount val="34"/>
                <c:pt idx="0">
                  <c:v>1980.0</c:v>
                </c:pt>
                <c:pt idx="1">
                  <c:v>1981.0</c:v>
                </c:pt>
                <c:pt idx="2">
                  <c:v>1982.0</c:v>
                </c:pt>
                <c:pt idx="3">
                  <c:v>1983.0</c:v>
                </c:pt>
                <c:pt idx="4">
                  <c:v>1984.0</c:v>
                </c:pt>
                <c:pt idx="5">
                  <c:v>1985.0</c:v>
                </c:pt>
                <c:pt idx="6">
                  <c:v>1986.0</c:v>
                </c:pt>
                <c:pt idx="7">
                  <c:v>1987.0</c:v>
                </c:pt>
                <c:pt idx="8">
                  <c:v>1988.0</c:v>
                </c:pt>
                <c:pt idx="9">
                  <c:v>1989.0</c:v>
                </c:pt>
                <c:pt idx="10">
                  <c:v>1990.0</c:v>
                </c:pt>
                <c:pt idx="11">
                  <c:v>1991.0</c:v>
                </c:pt>
                <c:pt idx="12">
                  <c:v>1992.0</c:v>
                </c:pt>
                <c:pt idx="13">
                  <c:v>1993.0</c:v>
                </c:pt>
                <c:pt idx="14">
                  <c:v>1994.0</c:v>
                </c:pt>
                <c:pt idx="15">
                  <c:v>1995.0</c:v>
                </c:pt>
                <c:pt idx="16">
                  <c:v>1996.0</c:v>
                </c:pt>
                <c:pt idx="17">
                  <c:v>1997.0</c:v>
                </c:pt>
                <c:pt idx="18">
                  <c:v>1998.0</c:v>
                </c:pt>
                <c:pt idx="19">
                  <c:v>1999.0</c:v>
                </c:pt>
                <c:pt idx="20">
                  <c:v>2000.0</c:v>
                </c:pt>
                <c:pt idx="21">
                  <c:v>2001.0</c:v>
                </c:pt>
                <c:pt idx="22">
                  <c:v>2002.0</c:v>
                </c:pt>
                <c:pt idx="23">
                  <c:v>2003.0</c:v>
                </c:pt>
                <c:pt idx="24">
                  <c:v>2004.0</c:v>
                </c:pt>
                <c:pt idx="25">
                  <c:v>2005.0</c:v>
                </c:pt>
                <c:pt idx="26">
                  <c:v>2006.0</c:v>
                </c:pt>
                <c:pt idx="27">
                  <c:v>2007.0</c:v>
                </c:pt>
                <c:pt idx="28">
                  <c:v>2008.0</c:v>
                </c:pt>
                <c:pt idx="29">
                  <c:v>2009.0</c:v>
                </c:pt>
                <c:pt idx="30">
                  <c:v>2010.0</c:v>
                </c:pt>
                <c:pt idx="31">
                  <c:v>2011.0</c:v>
                </c:pt>
                <c:pt idx="32">
                  <c:v>2012.0</c:v>
                </c:pt>
                <c:pt idx="33">
                  <c:v>2013.0</c:v>
                </c:pt>
              </c:numCache>
            </c:numRef>
          </c:cat>
          <c:val>
            <c:numRef>
              <c:f>Sheet2!$Q$2:$Q$35</c:f>
              <c:numCache>
                <c:formatCode>General</c:formatCode>
                <c:ptCount val="34"/>
                <c:pt idx="0">
                  <c:v>17.5</c:v>
                </c:pt>
                <c:pt idx="1">
                  <c:v>10.5</c:v>
                </c:pt>
                <c:pt idx="2">
                  <c:v>19.0</c:v>
                </c:pt>
                <c:pt idx="3">
                  <c:v>30.5</c:v>
                </c:pt>
                <c:pt idx="4">
                  <c:v>12.0</c:v>
                </c:pt>
                <c:pt idx="5">
                  <c:v>18.0</c:v>
                </c:pt>
                <c:pt idx="6">
                  <c:v>20.0</c:v>
                </c:pt>
                <c:pt idx="7">
                  <c:v>14.0</c:v>
                </c:pt>
                <c:pt idx="8">
                  <c:v>23.0</c:v>
                </c:pt>
                <c:pt idx="9">
                  <c:v>19.0</c:v>
                </c:pt>
                <c:pt idx="10">
                  <c:v>36.0</c:v>
                </c:pt>
                <c:pt idx="11">
                  <c:v>24.0</c:v>
                </c:pt>
                <c:pt idx="12">
                  <c:v>24.0</c:v>
                </c:pt>
                <c:pt idx="13">
                  <c:v>30.0</c:v>
                </c:pt>
                <c:pt idx="14">
                  <c:v>53.0</c:v>
                </c:pt>
                <c:pt idx="15">
                  <c:v>41.5</c:v>
                </c:pt>
                <c:pt idx="16">
                  <c:v>32.5</c:v>
                </c:pt>
                <c:pt idx="17">
                  <c:v>34.0</c:v>
                </c:pt>
                <c:pt idx="18">
                  <c:v>40.0</c:v>
                </c:pt>
                <c:pt idx="19">
                  <c:v>46.0</c:v>
                </c:pt>
                <c:pt idx="20">
                  <c:v>34.5</c:v>
                </c:pt>
                <c:pt idx="21">
                  <c:v>34.0</c:v>
                </c:pt>
                <c:pt idx="22">
                  <c:v>42.0</c:v>
                </c:pt>
                <c:pt idx="23">
                  <c:v>40.0</c:v>
                </c:pt>
                <c:pt idx="24">
                  <c:v>40.0</c:v>
                </c:pt>
                <c:pt idx="25">
                  <c:v>36.0</c:v>
                </c:pt>
                <c:pt idx="26">
                  <c:v>40.0</c:v>
                </c:pt>
                <c:pt idx="27">
                  <c:v>67.0</c:v>
                </c:pt>
                <c:pt idx="28">
                  <c:v>53.5</c:v>
                </c:pt>
                <c:pt idx="29">
                  <c:v>43.0</c:v>
                </c:pt>
                <c:pt idx="30">
                  <c:v>50.5</c:v>
                </c:pt>
                <c:pt idx="31">
                  <c:v>40.0</c:v>
                </c:pt>
                <c:pt idx="32">
                  <c:v>49.0</c:v>
                </c:pt>
                <c:pt idx="33">
                  <c:v>73.0</c:v>
                </c:pt>
              </c:numCache>
            </c:numRef>
          </c:val>
          <c:smooth val="0"/>
        </c:ser>
        <c:ser>
          <c:idx val="1"/>
          <c:order val="1"/>
          <c:tx>
            <c:v>55th percentile linear regression</c:v>
          </c:tx>
          <c:spPr>
            <a:ln w="57150" cmpd="sng">
              <a:solidFill>
                <a:srgbClr val="FF0000"/>
              </a:solidFill>
              <a:tailEnd type="none"/>
            </a:ln>
          </c:spPr>
          <c:marker>
            <c:spPr>
              <a:noFill/>
              <a:ln>
                <a:noFill/>
              </a:ln>
            </c:spPr>
          </c:marker>
          <c:cat>
            <c:numRef>
              <c:f>Sheet2!$C$2:$C$35</c:f>
              <c:numCache>
                <c:formatCode>General</c:formatCode>
                <c:ptCount val="34"/>
                <c:pt idx="0">
                  <c:v>1980.0</c:v>
                </c:pt>
                <c:pt idx="1">
                  <c:v>1981.0</c:v>
                </c:pt>
                <c:pt idx="2">
                  <c:v>1982.0</c:v>
                </c:pt>
                <c:pt idx="3">
                  <c:v>1983.0</c:v>
                </c:pt>
                <c:pt idx="4">
                  <c:v>1984.0</c:v>
                </c:pt>
                <c:pt idx="5">
                  <c:v>1985.0</c:v>
                </c:pt>
                <c:pt idx="6">
                  <c:v>1986.0</c:v>
                </c:pt>
                <c:pt idx="7">
                  <c:v>1987.0</c:v>
                </c:pt>
                <c:pt idx="8">
                  <c:v>1988.0</c:v>
                </c:pt>
                <c:pt idx="9">
                  <c:v>1989.0</c:v>
                </c:pt>
                <c:pt idx="10">
                  <c:v>1990.0</c:v>
                </c:pt>
                <c:pt idx="11">
                  <c:v>1991.0</c:v>
                </c:pt>
                <c:pt idx="12">
                  <c:v>1992.0</c:v>
                </c:pt>
                <c:pt idx="13">
                  <c:v>1993.0</c:v>
                </c:pt>
                <c:pt idx="14">
                  <c:v>1994.0</c:v>
                </c:pt>
                <c:pt idx="15">
                  <c:v>1995.0</c:v>
                </c:pt>
                <c:pt idx="16">
                  <c:v>1996.0</c:v>
                </c:pt>
                <c:pt idx="17">
                  <c:v>1997.0</c:v>
                </c:pt>
                <c:pt idx="18">
                  <c:v>1998.0</c:v>
                </c:pt>
                <c:pt idx="19">
                  <c:v>1999.0</c:v>
                </c:pt>
                <c:pt idx="20">
                  <c:v>2000.0</c:v>
                </c:pt>
                <c:pt idx="21">
                  <c:v>2001.0</c:v>
                </c:pt>
                <c:pt idx="22">
                  <c:v>2002.0</c:v>
                </c:pt>
                <c:pt idx="23">
                  <c:v>2003.0</c:v>
                </c:pt>
                <c:pt idx="24">
                  <c:v>2004.0</c:v>
                </c:pt>
                <c:pt idx="25">
                  <c:v>2005.0</c:v>
                </c:pt>
                <c:pt idx="26">
                  <c:v>2006.0</c:v>
                </c:pt>
                <c:pt idx="27">
                  <c:v>2007.0</c:v>
                </c:pt>
                <c:pt idx="28">
                  <c:v>2008.0</c:v>
                </c:pt>
                <c:pt idx="29">
                  <c:v>2009.0</c:v>
                </c:pt>
                <c:pt idx="30">
                  <c:v>2010.0</c:v>
                </c:pt>
                <c:pt idx="31">
                  <c:v>2011.0</c:v>
                </c:pt>
                <c:pt idx="32">
                  <c:v>2012.0</c:v>
                </c:pt>
                <c:pt idx="33">
                  <c:v>2013.0</c:v>
                </c:pt>
              </c:numCache>
            </c:numRef>
          </c:cat>
          <c:val>
            <c:numRef>
              <c:f>Sheet2!$N$2:$N$35</c:f>
              <c:numCache>
                <c:formatCode>General</c:formatCode>
                <c:ptCount val="34"/>
                <c:pt idx="0">
                  <c:v>17.7033</c:v>
                </c:pt>
                <c:pt idx="1">
                  <c:v>19.0597</c:v>
                </c:pt>
                <c:pt idx="2">
                  <c:v>20.4161</c:v>
                </c:pt>
                <c:pt idx="3">
                  <c:v>21.7725</c:v>
                </c:pt>
                <c:pt idx="4">
                  <c:v>23.1289</c:v>
                </c:pt>
                <c:pt idx="5">
                  <c:v>24.4853</c:v>
                </c:pt>
                <c:pt idx="6">
                  <c:v>25.8417</c:v>
                </c:pt>
                <c:pt idx="7">
                  <c:v>27.1981</c:v>
                </c:pt>
                <c:pt idx="8">
                  <c:v>28.5545</c:v>
                </c:pt>
                <c:pt idx="9">
                  <c:v>29.9109</c:v>
                </c:pt>
                <c:pt idx="10">
                  <c:v>31.2673</c:v>
                </c:pt>
                <c:pt idx="11">
                  <c:v>32.6237</c:v>
                </c:pt>
                <c:pt idx="12">
                  <c:v>33.9801</c:v>
                </c:pt>
                <c:pt idx="13">
                  <c:v>35.3365</c:v>
                </c:pt>
                <c:pt idx="14">
                  <c:v>36.6929</c:v>
                </c:pt>
                <c:pt idx="15">
                  <c:v>38.0493</c:v>
                </c:pt>
                <c:pt idx="16">
                  <c:v>39.4057</c:v>
                </c:pt>
                <c:pt idx="17">
                  <c:v>40.7621</c:v>
                </c:pt>
                <c:pt idx="18">
                  <c:v>42.1185</c:v>
                </c:pt>
                <c:pt idx="19">
                  <c:v>43.4749</c:v>
                </c:pt>
                <c:pt idx="20">
                  <c:v>44.8313</c:v>
                </c:pt>
                <c:pt idx="21">
                  <c:v>46.1877</c:v>
                </c:pt>
                <c:pt idx="22">
                  <c:v>47.5441</c:v>
                </c:pt>
                <c:pt idx="23">
                  <c:v>48.9005</c:v>
                </c:pt>
                <c:pt idx="24">
                  <c:v>50.2569</c:v>
                </c:pt>
                <c:pt idx="25">
                  <c:v>51.6133</c:v>
                </c:pt>
                <c:pt idx="26">
                  <c:v>52.9697</c:v>
                </c:pt>
                <c:pt idx="27">
                  <c:v>54.3261</c:v>
                </c:pt>
                <c:pt idx="28">
                  <c:v>55.6825</c:v>
                </c:pt>
                <c:pt idx="29">
                  <c:v>57.0389</c:v>
                </c:pt>
                <c:pt idx="30">
                  <c:v>58.3953</c:v>
                </c:pt>
                <c:pt idx="31">
                  <c:v>59.7517</c:v>
                </c:pt>
                <c:pt idx="32">
                  <c:v>61.1081</c:v>
                </c:pt>
                <c:pt idx="33">
                  <c:v>62.4645</c:v>
                </c:pt>
              </c:numCache>
            </c:numRef>
          </c:val>
          <c:smooth val="1"/>
        </c:ser>
        <c:ser>
          <c:idx val="2"/>
          <c:order val="2"/>
          <c:tx>
            <c:v>45th percentile regression</c:v>
          </c:tx>
          <c:spPr>
            <a:ln>
              <a:solidFill>
                <a:srgbClr val="660066"/>
              </a:solidFill>
            </a:ln>
          </c:spPr>
          <c:marker>
            <c:spPr>
              <a:noFill/>
              <a:ln>
                <a:noFill/>
              </a:ln>
            </c:spPr>
          </c:marker>
          <c:cat>
            <c:numRef>
              <c:f>Sheet2!$C$2:$C$35</c:f>
              <c:numCache>
                <c:formatCode>General</c:formatCode>
                <c:ptCount val="34"/>
                <c:pt idx="0">
                  <c:v>1980.0</c:v>
                </c:pt>
                <c:pt idx="1">
                  <c:v>1981.0</c:v>
                </c:pt>
                <c:pt idx="2">
                  <c:v>1982.0</c:v>
                </c:pt>
                <c:pt idx="3">
                  <c:v>1983.0</c:v>
                </c:pt>
                <c:pt idx="4">
                  <c:v>1984.0</c:v>
                </c:pt>
                <c:pt idx="5">
                  <c:v>1985.0</c:v>
                </c:pt>
                <c:pt idx="6">
                  <c:v>1986.0</c:v>
                </c:pt>
                <c:pt idx="7">
                  <c:v>1987.0</c:v>
                </c:pt>
                <c:pt idx="8">
                  <c:v>1988.0</c:v>
                </c:pt>
                <c:pt idx="9">
                  <c:v>1989.0</c:v>
                </c:pt>
                <c:pt idx="10">
                  <c:v>1990.0</c:v>
                </c:pt>
                <c:pt idx="11">
                  <c:v>1991.0</c:v>
                </c:pt>
                <c:pt idx="12">
                  <c:v>1992.0</c:v>
                </c:pt>
                <c:pt idx="13">
                  <c:v>1993.0</c:v>
                </c:pt>
                <c:pt idx="14">
                  <c:v>1994.0</c:v>
                </c:pt>
                <c:pt idx="15">
                  <c:v>1995.0</c:v>
                </c:pt>
                <c:pt idx="16">
                  <c:v>1996.0</c:v>
                </c:pt>
                <c:pt idx="17">
                  <c:v>1997.0</c:v>
                </c:pt>
                <c:pt idx="18">
                  <c:v>1998.0</c:v>
                </c:pt>
                <c:pt idx="19">
                  <c:v>1999.0</c:v>
                </c:pt>
                <c:pt idx="20">
                  <c:v>2000.0</c:v>
                </c:pt>
                <c:pt idx="21">
                  <c:v>2001.0</c:v>
                </c:pt>
                <c:pt idx="22">
                  <c:v>2002.0</c:v>
                </c:pt>
                <c:pt idx="23">
                  <c:v>2003.0</c:v>
                </c:pt>
                <c:pt idx="24">
                  <c:v>2004.0</c:v>
                </c:pt>
                <c:pt idx="25">
                  <c:v>2005.0</c:v>
                </c:pt>
                <c:pt idx="26">
                  <c:v>2006.0</c:v>
                </c:pt>
                <c:pt idx="27">
                  <c:v>2007.0</c:v>
                </c:pt>
                <c:pt idx="28">
                  <c:v>2008.0</c:v>
                </c:pt>
                <c:pt idx="29">
                  <c:v>2009.0</c:v>
                </c:pt>
                <c:pt idx="30">
                  <c:v>2010.0</c:v>
                </c:pt>
                <c:pt idx="31">
                  <c:v>2011.0</c:v>
                </c:pt>
                <c:pt idx="32">
                  <c:v>2012.0</c:v>
                </c:pt>
                <c:pt idx="33">
                  <c:v>2013.0</c:v>
                </c:pt>
              </c:numCache>
            </c:numRef>
          </c:cat>
          <c:val>
            <c:numRef>
              <c:f>Sheet2!$W$2:$W$35</c:f>
              <c:numCache>
                <c:formatCode>General</c:formatCode>
                <c:ptCount val="34"/>
                <c:pt idx="0">
                  <c:v>11.4610924369748</c:v>
                </c:pt>
                <c:pt idx="1">
                  <c:v>12.593307868602</c:v>
                </c:pt>
                <c:pt idx="2">
                  <c:v>13.72552330022918</c:v>
                </c:pt>
                <c:pt idx="3">
                  <c:v>14.85773873185638</c:v>
                </c:pt>
                <c:pt idx="4">
                  <c:v>15.98995416348358</c:v>
                </c:pt>
                <c:pt idx="5">
                  <c:v>17.12216959511077</c:v>
                </c:pt>
                <c:pt idx="6">
                  <c:v>18.25438502673797</c:v>
                </c:pt>
                <c:pt idx="7">
                  <c:v>19.38660045836517</c:v>
                </c:pt>
                <c:pt idx="8">
                  <c:v>20.51881588999236</c:v>
                </c:pt>
                <c:pt idx="9">
                  <c:v>21.65103132161955</c:v>
                </c:pt>
                <c:pt idx="10">
                  <c:v>22.78324675324675</c:v>
                </c:pt>
                <c:pt idx="11">
                  <c:v>23.91546218487395</c:v>
                </c:pt>
                <c:pt idx="12">
                  <c:v>25.04767761650115</c:v>
                </c:pt>
                <c:pt idx="13">
                  <c:v>26.17989304812834</c:v>
                </c:pt>
                <c:pt idx="14">
                  <c:v>27.31210847975554</c:v>
                </c:pt>
                <c:pt idx="15">
                  <c:v>28.44432391138274</c:v>
                </c:pt>
                <c:pt idx="16">
                  <c:v>29.57653934300992</c:v>
                </c:pt>
                <c:pt idx="17">
                  <c:v>30.70875477463712</c:v>
                </c:pt>
                <c:pt idx="18">
                  <c:v>31.84097020626432</c:v>
                </c:pt>
                <c:pt idx="19">
                  <c:v>32.97318563789152</c:v>
                </c:pt>
                <c:pt idx="20">
                  <c:v>34.10540106951872</c:v>
                </c:pt>
                <c:pt idx="21">
                  <c:v>35.23761650114591</c:v>
                </c:pt>
                <c:pt idx="22">
                  <c:v>36.36983193277311</c:v>
                </c:pt>
                <c:pt idx="23">
                  <c:v>37.5020473644003</c:v>
                </c:pt>
                <c:pt idx="24">
                  <c:v>38.6342627960275</c:v>
                </c:pt>
                <c:pt idx="25">
                  <c:v>39.7664782276547</c:v>
                </c:pt>
                <c:pt idx="26">
                  <c:v>40.89869365928189</c:v>
                </c:pt>
                <c:pt idx="27">
                  <c:v>42.0309090909091</c:v>
                </c:pt>
                <c:pt idx="28">
                  <c:v>43.16312452253628</c:v>
                </c:pt>
                <c:pt idx="29">
                  <c:v>44.29533995416348</c:v>
                </c:pt>
                <c:pt idx="30">
                  <c:v>45.42755538579068</c:v>
                </c:pt>
                <c:pt idx="31">
                  <c:v>46.55977081741787</c:v>
                </c:pt>
                <c:pt idx="32">
                  <c:v>47.69198624904507</c:v>
                </c:pt>
                <c:pt idx="33">
                  <c:v>48.82420168067224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880651896"/>
        <c:axId val="1880654552"/>
      </c:lineChart>
      <c:catAx>
        <c:axId val="188065189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1880654552"/>
        <c:crosses val="autoZero"/>
        <c:auto val="1"/>
        <c:lblAlgn val="ctr"/>
        <c:lblOffset val="100"/>
        <c:noMultiLvlLbl val="0"/>
      </c:catAx>
      <c:valAx>
        <c:axId val="1880654552"/>
        <c:scaling>
          <c:orientation val="minMax"/>
          <c:max val="160.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sz="1800" b="1" i="0" baseline="0" dirty="0" err="1" smtClean="0">
                    <a:effectLst/>
                  </a:rPr>
                  <a:t>Gridpoints</a:t>
                </a:r>
                <a:r>
                  <a:rPr lang="en-US" sz="1800" b="1" i="0" baseline="0" dirty="0" smtClean="0">
                    <a:effectLst/>
                  </a:rPr>
                  <a:t> (Spatial Area) Affected</a:t>
                </a:r>
                <a:endParaRPr lang="en-US" dirty="0">
                  <a:effectLst/>
                </a:endParaRP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/>
            </a:pPr>
            <a:endParaRPr lang="en-US"/>
          </a:p>
        </c:txPr>
        <c:crossAx val="1880651896"/>
        <c:crosses val="autoZero"/>
        <c:crossBetween val="between"/>
      </c:valAx>
    </c:plotArea>
    <c:plotVisOnly val="1"/>
    <c:dispBlanksAs val="gap"/>
    <c:showDLblsOverMax val="0"/>
  </c:chart>
  <c:externalData r:id="rId2">
    <c:autoUpdate val="0"/>
  </c:externalData>
  <c:userShapes r:id="rId3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DECE22E-E5E1-A947-ADA0-CD30C55ADF46}" type="doc">
      <dgm:prSet loTypeId="urn:microsoft.com/office/officeart/2005/8/layout/vList5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6C7C424-24A3-8848-BEE3-C0B6CEBD9C49}">
      <dgm:prSet phldrT="[Text]"/>
      <dgm:spPr/>
      <dgm:t>
        <a:bodyPr/>
        <a:lstStyle/>
        <a:p>
          <a:r>
            <a:rPr lang="en-US" dirty="0" smtClean="0"/>
            <a:t>WS</a:t>
          </a:r>
          <a:endParaRPr lang="en-US" dirty="0"/>
        </a:p>
      </dgm:t>
    </dgm:pt>
    <dgm:pt modelId="{82CD21D0-559A-EE40-8837-309DD827751F}" type="parTrans" cxnId="{2EDC8091-DEC5-3A4C-9359-79A85056487E}">
      <dgm:prSet/>
      <dgm:spPr/>
      <dgm:t>
        <a:bodyPr/>
        <a:lstStyle/>
        <a:p>
          <a:endParaRPr lang="en-US"/>
        </a:p>
      </dgm:t>
    </dgm:pt>
    <dgm:pt modelId="{A1085ECD-B208-1947-9304-84CE866E7518}" type="sibTrans" cxnId="{2EDC8091-DEC5-3A4C-9359-79A85056487E}">
      <dgm:prSet/>
      <dgm:spPr/>
      <dgm:t>
        <a:bodyPr/>
        <a:lstStyle/>
        <a:p>
          <a:endParaRPr lang="en-US"/>
        </a:p>
      </dgm:t>
    </dgm:pt>
    <dgm:pt modelId="{0F4EC168-66DD-4C4C-A35C-2E161EBBFDAD}">
      <dgm:prSet phldrT="[Text]"/>
      <dgm:spPr/>
      <dgm:t>
        <a:bodyPr/>
        <a:lstStyle/>
        <a:p>
          <a:r>
            <a:rPr lang="en-US" dirty="0" smtClean="0"/>
            <a:t>Weak Slight</a:t>
          </a:r>
          <a:endParaRPr lang="en-US" dirty="0"/>
        </a:p>
      </dgm:t>
    </dgm:pt>
    <dgm:pt modelId="{69ACB6C4-6555-3546-AEF6-8EBEF2710A6B}" type="parTrans" cxnId="{67A470D0-7D26-084F-A5F3-46EEA4213B48}">
      <dgm:prSet/>
      <dgm:spPr/>
      <dgm:t>
        <a:bodyPr/>
        <a:lstStyle/>
        <a:p>
          <a:endParaRPr lang="en-US"/>
        </a:p>
      </dgm:t>
    </dgm:pt>
    <dgm:pt modelId="{97477519-E641-3D4C-92F1-DDDDBEAE0E8E}" type="sibTrans" cxnId="{67A470D0-7D26-084F-A5F3-46EEA4213B48}">
      <dgm:prSet/>
      <dgm:spPr/>
      <dgm:t>
        <a:bodyPr/>
        <a:lstStyle/>
        <a:p>
          <a:endParaRPr lang="en-US"/>
        </a:p>
      </dgm:t>
    </dgm:pt>
    <dgm:pt modelId="{F010B3D8-D6B6-B24E-9A12-32BD95665FAB}">
      <dgm:prSet phldrT="[Text]"/>
      <dgm:spPr/>
      <dgm:t>
        <a:bodyPr/>
        <a:lstStyle/>
        <a:p>
          <a:r>
            <a:rPr lang="en-US" dirty="0" smtClean="0"/>
            <a:t>SS</a:t>
          </a:r>
          <a:endParaRPr lang="en-US" dirty="0"/>
        </a:p>
      </dgm:t>
    </dgm:pt>
    <dgm:pt modelId="{DB004D3D-D741-9C4B-B421-FD3689CC60DE}" type="parTrans" cxnId="{754461D7-C0C4-F542-95E2-11315F8F666F}">
      <dgm:prSet/>
      <dgm:spPr/>
      <dgm:t>
        <a:bodyPr/>
        <a:lstStyle/>
        <a:p>
          <a:endParaRPr lang="en-US"/>
        </a:p>
      </dgm:t>
    </dgm:pt>
    <dgm:pt modelId="{33685137-A476-C14D-AB57-A9D0BD4E460E}" type="sibTrans" cxnId="{754461D7-C0C4-F542-95E2-11315F8F666F}">
      <dgm:prSet/>
      <dgm:spPr/>
      <dgm:t>
        <a:bodyPr/>
        <a:lstStyle/>
        <a:p>
          <a:endParaRPr lang="en-US"/>
        </a:p>
      </dgm:t>
    </dgm:pt>
    <dgm:pt modelId="{8D1D1615-FE9F-CC42-874D-8190E1117F22}">
      <dgm:prSet phldrT="[Text]"/>
      <dgm:spPr/>
      <dgm:t>
        <a:bodyPr/>
        <a:lstStyle/>
        <a:p>
          <a:r>
            <a:rPr lang="en-US" dirty="0" smtClean="0"/>
            <a:t>Strong Slight</a:t>
          </a:r>
          <a:endParaRPr lang="en-US" dirty="0"/>
        </a:p>
      </dgm:t>
    </dgm:pt>
    <dgm:pt modelId="{F437A38A-523B-7349-B854-BE6CEE84EA80}" type="parTrans" cxnId="{10327910-9C6A-E84F-A83A-D81A6C85AD4C}">
      <dgm:prSet/>
      <dgm:spPr/>
      <dgm:t>
        <a:bodyPr/>
        <a:lstStyle/>
        <a:p>
          <a:endParaRPr lang="en-US"/>
        </a:p>
      </dgm:t>
    </dgm:pt>
    <dgm:pt modelId="{A2C721CD-FADB-BF48-A70D-5034D6DFE9F2}" type="sibTrans" cxnId="{10327910-9C6A-E84F-A83A-D81A6C85AD4C}">
      <dgm:prSet/>
      <dgm:spPr/>
      <dgm:t>
        <a:bodyPr/>
        <a:lstStyle/>
        <a:p>
          <a:endParaRPr lang="en-US"/>
        </a:p>
      </dgm:t>
    </dgm:pt>
    <dgm:pt modelId="{42A3AB8B-ECC0-D44E-A3A3-20772411CB96}" type="pres">
      <dgm:prSet presAssocID="{EDECE22E-E5E1-A947-ADA0-CD30C55ADF46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584CAC0-C98B-A740-BE0B-941D25B4A001}" type="pres">
      <dgm:prSet presAssocID="{16C7C424-24A3-8848-BEE3-C0B6CEBD9C49}" presName="linNode" presStyleCnt="0"/>
      <dgm:spPr/>
    </dgm:pt>
    <dgm:pt modelId="{A164CEA2-C830-0A40-8B07-19595AE219C2}" type="pres">
      <dgm:prSet presAssocID="{16C7C424-24A3-8848-BEE3-C0B6CEBD9C49}" presName="parentText" presStyleLbl="node1" presStyleIdx="0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5C46A0D-BC9D-D944-907D-C83EF66FF46A}" type="pres">
      <dgm:prSet presAssocID="{16C7C424-24A3-8848-BEE3-C0B6CEBD9C49}" presName="descendantText" presStyleLbl="align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1C292B9-DD04-9049-9C14-657762072AEF}" type="pres">
      <dgm:prSet presAssocID="{A1085ECD-B208-1947-9304-84CE866E7518}" presName="sp" presStyleCnt="0"/>
      <dgm:spPr/>
    </dgm:pt>
    <dgm:pt modelId="{6F352266-5E27-9348-A93A-9B2E833967A3}" type="pres">
      <dgm:prSet presAssocID="{F010B3D8-D6B6-B24E-9A12-32BD95665FAB}" presName="linNode" presStyleCnt="0"/>
      <dgm:spPr/>
    </dgm:pt>
    <dgm:pt modelId="{76C7F3B7-E4E0-2240-8A56-E824F134D344}" type="pres">
      <dgm:prSet presAssocID="{F010B3D8-D6B6-B24E-9A12-32BD95665FAB}" presName="parentText" presStyleLbl="node1" presStyleIdx="1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83884F7-A206-6D47-A48E-5A60938FA1C1}" type="pres">
      <dgm:prSet presAssocID="{F010B3D8-D6B6-B24E-9A12-32BD95665FAB}" presName="descendantText" presStyleLbl="align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54461D7-C0C4-F542-95E2-11315F8F666F}" srcId="{EDECE22E-E5E1-A947-ADA0-CD30C55ADF46}" destId="{F010B3D8-D6B6-B24E-9A12-32BD95665FAB}" srcOrd="1" destOrd="0" parTransId="{DB004D3D-D741-9C4B-B421-FD3689CC60DE}" sibTransId="{33685137-A476-C14D-AB57-A9D0BD4E460E}"/>
    <dgm:cxn modelId="{4585E3E4-352B-0447-ABEB-E8B33A747024}" type="presOf" srcId="{16C7C424-24A3-8848-BEE3-C0B6CEBD9C49}" destId="{A164CEA2-C830-0A40-8B07-19595AE219C2}" srcOrd="0" destOrd="0" presId="urn:microsoft.com/office/officeart/2005/8/layout/vList5"/>
    <dgm:cxn modelId="{DC0A89C9-AA5E-1948-8891-7CEA88D6F0D1}" type="presOf" srcId="{F010B3D8-D6B6-B24E-9A12-32BD95665FAB}" destId="{76C7F3B7-E4E0-2240-8A56-E824F134D344}" srcOrd="0" destOrd="0" presId="urn:microsoft.com/office/officeart/2005/8/layout/vList5"/>
    <dgm:cxn modelId="{A3709B12-E83E-B24A-AE01-ED720E34AA49}" type="presOf" srcId="{8D1D1615-FE9F-CC42-874D-8190E1117F22}" destId="{783884F7-A206-6D47-A48E-5A60938FA1C1}" srcOrd="0" destOrd="0" presId="urn:microsoft.com/office/officeart/2005/8/layout/vList5"/>
    <dgm:cxn modelId="{2EDC8091-DEC5-3A4C-9359-79A85056487E}" srcId="{EDECE22E-E5E1-A947-ADA0-CD30C55ADF46}" destId="{16C7C424-24A3-8848-BEE3-C0B6CEBD9C49}" srcOrd="0" destOrd="0" parTransId="{82CD21D0-559A-EE40-8837-309DD827751F}" sibTransId="{A1085ECD-B208-1947-9304-84CE866E7518}"/>
    <dgm:cxn modelId="{D2457B22-716E-7D4B-BB38-F0A1588BAF22}" type="presOf" srcId="{0F4EC168-66DD-4C4C-A35C-2E161EBBFDAD}" destId="{85C46A0D-BC9D-D944-907D-C83EF66FF46A}" srcOrd="0" destOrd="0" presId="urn:microsoft.com/office/officeart/2005/8/layout/vList5"/>
    <dgm:cxn modelId="{10327910-9C6A-E84F-A83A-D81A6C85AD4C}" srcId="{F010B3D8-D6B6-B24E-9A12-32BD95665FAB}" destId="{8D1D1615-FE9F-CC42-874D-8190E1117F22}" srcOrd="0" destOrd="0" parTransId="{F437A38A-523B-7349-B854-BE6CEE84EA80}" sibTransId="{A2C721CD-FADB-BF48-A70D-5034D6DFE9F2}"/>
    <dgm:cxn modelId="{67A470D0-7D26-084F-A5F3-46EEA4213B48}" srcId="{16C7C424-24A3-8848-BEE3-C0B6CEBD9C49}" destId="{0F4EC168-66DD-4C4C-A35C-2E161EBBFDAD}" srcOrd="0" destOrd="0" parTransId="{69ACB6C4-6555-3546-AEF6-8EBEF2710A6B}" sibTransId="{97477519-E641-3D4C-92F1-DDDDBEAE0E8E}"/>
    <dgm:cxn modelId="{3DB229C7-0164-5745-9B40-F9BDA39AC4E4}" type="presOf" srcId="{EDECE22E-E5E1-A947-ADA0-CD30C55ADF46}" destId="{42A3AB8B-ECC0-D44E-A3A3-20772411CB96}" srcOrd="0" destOrd="0" presId="urn:microsoft.com/office/officeart/2005/8/layout/vList5"/>
    <dgm:cxn modelId="{538E892C-17CE-1D4D-8CA9-812310E1F19C}" type="presParOf" srcId="{42A3AB8B-ECC0-D44E-A3A3-20772411CB96}" destId="{7584CAC0-C98B-A740-BE0B-941D25B4A001}" srcOrd="0" destOrd="0" presId="urn:microsoft.com/office/officeart/2005/8/layout/vList5"/>
    <dgm:cxn modelId="{8C6C4577-A95E-214F-BF5E-524E99D298A8}" type="presParOf" srcId="{7584CAC0-C98B-A740-BE0B-941D25B4A001}" destId="{A164CEA2-C830-0A40-8B07-19595AE219C2}" srcOrd="0" destOrd="0" presId="urn:microsoft.com/office/officeart/2005/8/layout/vList5"/>
    <dgm:cxn modelId="{6A5FFAAB-24A9-1848-BA4C-1F69D0A83116}" type="presParOf" srcId="{7584CAC0-C98B-A740-BE0B-941D25B4A001}" destId="{85C46A0D-BC9D-D944-907D-C83EF66FF46A}" srcOrd="1" destOrd="0" presId="urn:microsoft.com/office/officeart/2005/8/layout/vList5"/>
    <dgm:cxn modelId="{C561748C-27DD-4342-A957-9CE6E651E1C9}" type="presParOf" srcId="{42A3AB8B-ECC0-D44E-A3A3-20772411CB96}" destId="{21C292B9-DD04-9049-9C14-657762072AEF}" srcOrd="1" destOrd="0" presId="urn:microsoft.com/office/officeart/2005/8/layout/vList5"/>
    <dgm:cxn modelId="{930F04C2-0606-E649-9BD1-5414217E37D9}" type="presParOf" srcId="{42A3AB8B-ECC0-D44E-A3A3-20772411CB96}" destId="{6F352266-5E27-9348-A93A-9B2E833967A3}" srcOrd="2" destOrd="0" presId="urn:microsoft.com/office/officeart/2005/8/layout/vList5"/>
    <dgm:cxn modelId="{BA1631FD-C603-794D-9675-65EE23EBD11A}" type="presParOf" srcId="{6F352266-5E27-9348-A93A-9B2E833967A3}" destId="{76C7F3B7-E4E0-2240-8A56-E824F134D344}" srcOrd="0" destOrd="0" presId="urn:microsoft.com/office/officeart/2005/8/layout/vList5"/>
    <dgm:cxn modelId="{C254952F-FB66-3841-B17B-C8F4C5D83089}" type="presParOf" srcId="{6F352266-5E27-9348-A93A-9B2E833967A3}" destId="{783884F7-A206-6D47-A48E-5A60938FA1C1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DECE22E-E5E1-A947-ADA0-CD30C55ADF46}" type="doc">
      <dgm:prSet loTypeId="urn:microsoft.com/office/officeart/2005/8/layout/vList5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6C7C424-24A3-8848-BEE3-C0B6CEBD9C49}">
      <dgm:prSet phldrT="[Text]"/>
      <dgm:spPr/>
      <dgm:t>
        <a:bodyPr/>
        <a:lstStyle/>
        <a:p>
          <a:r>
            <a:rPr lang="en-US" dirty="0" smtClean="0"/>
            <a:t>WS</a:t>
          </a:r>
          <a:endParaRPr lang="en-US" dirty="0"/>
        </a:p>
      </dgm:t>
    </dgm:pt>
    <dgm:pt modelId="{82CD21D0-559A-EE40-8837-309DD827751F}" type="parTrans" cxnId="{2EDC8091-DEC5-3A4C-9359-79A85056487E}">
      <dgm:prSet/>
      <dgm:spPr/>
      <dgm:t>
        <a:bodyPr/>
        <a:lstStyle/>
        <a:p>
          <a:endParaRPr lang="en-US"/>
        </a:p>
      </dgm:t>
    </dgm:pt>
    <dgm:pt modelId="{A1085ECD-B208-1947-9304-84CE866E7518}" type="sibTrans" cxnId="{2EDC8091-DEC5-3A4C-9359-79A85056487E}">
      <dgm:prSet/>
      <dgm:spPr/>
      <dgm:t>
        <a:bodyPr/>
        <a:lstStyle/>
        <a:p>
          <a:endParaRPr lang="en-US"/>
        </a:p>
      </dgm:t>
    </dgm:pt>
    <dgm:pt modelId="{0F4EC168-66DD-4C4C-A35C-2E161EBBFDAD}">
      <dgm:prSet phldrT="[Text]"/>
      <dgm:spPr/>
      <dgm:t>
        <a:bodyPr/>
        <a:lstStyle/>
        <a:p>
          <a:r>
            <a:rPr lang="en-US" dirty="0" smtClean="0"/>
            <a:t>Weak Slight</a:t>
          </a:r>
          <a:endParaRPr lang="en-US" dirty="0"/>
        </a:p>
      </dgm:t>
    </dgm:pt>
    <dgm:pt modelId="{69ACB6C4-6555-3546-AEF6-8EBEF2710A6B}" type="parTrans" cxnId="{67A470D0-7D26-084F-A5F3-46EEA4213B48}">
      <dgm:prSet/>
      <dgm:spPr/>
      <dgm:t>
        <a:bodyPr/>
        <a:lstStyle/>
        <a:p>
          <a:endParaRPr lang="en-US"/>
        </a:p>
      </dgm:t>
    </dgm:pt>
    <dgm:pt modelId="{97477519-E641-3D4C-92F1-DDDDBEAE0E8E}" type="sibTrans" cxnId="{67A470D0-7D26-084F-A5F3-46EEA4213B48}">
      <dgm:prSet/>
      <dgm:spPr/>
      <dgm:t>
        <a:bodyPr/>
        <a:lstStyle/>
        <a:p>
          <a:endParaRPr lang="en-US"/>
        </a:p>
      </dgm:t>
    </dgm:pt>
    <dgm:pt modelId="{F010B3D8-D6B6-B24E-9A12-32BD95665FAB}">
      <dgm:prSet phldrT="[Text]"/>
      <dgm:spPr/>
      <dgm:t>
        <a:bodyPr/>
        <a:lstStyle/>
        <a:p>
          <a:r>
            <a:rPr lang="en-US" dirty="0" smtClean="0"/>
            <a:t>SS</a:t>
          </a:r>
          <a:endParaRPr lang="en-US" dirty="0"/>
        </a:p>
      </dgm:t>
    </dgm:pt>
    <dgm:pt modelId="{DB004D3D-D741-9C4B-B421-FD3689CC60DE}" type="parTrans" cxnId="{754461D7-C0C4-F542-95E2-11315F8F666F}">
      <dgm:prSet/>
      <dgm:spPr/>
      <dgm:t>
        <a:bodyPr/>
        <a:lstStyle/>
        <a:p>
          <a:endParaRPr lang="en-US"/>
        </a:p>
      </dgm:t>
    </dgm:pt>
    <dgm:pt modelId="{33685137-A476-C14D-AB57-A9D0BD4E460E}" type="sibTrans" cxnId="{754461D7-C0C4-F542-95E2-11315F8F666F}">
      <dgm:prSet/>
      <dgm:spPr/>
      <dgm:t>
        <a:bodyPr/>
        <a:lstStyle/>
        <a:p>
          <a:endParaRPr lang="en-US"/>
        </a:p>
      </dgm:t>
    </dgm:pt>
    <dgm:pt modelId="{8D1D1615-FE9F-CC42-874D-8190E1117F22}">
      <dgm:prSet phldrT="[Text]"/>
      <dgm:spPr/>
      <dgm:t>
        <a:bodyPr/>
        <a:lstStyle/>
        <a:p>
          <a:r>
            <a:rPr lang="en-US" dirty="0" smtClean="0"/>
            <a:t>Strong Slight</a:t>
          </a:r>
          <a:endParaRPr lang="en-US" dirty="0"/>
        </a:p>
      </dgm:t>
    </dgm:pt>
    <dgm:pt modelId="{F437A38A-523B-7349-B854-BE6CEE84EA80}" type="parTrans" cxnId="{10327910-9C6A-E84F-A83A-D81A6C85AD4C}">
      <dgm:prSet/>
      <dgm:spPr/>
      <dgm:t>
        <a:bodyPr/>
        <a:lstStyle/>
        <a:p>
          <a:endParaRPr lang="en-US"/>
        </a:p>
      </dgm:t>
    </dgm:pt>
    <dgm:pt modelId="{A2C721CD-FADB-BF48-A70D-5034D6DFE9F2}" type="sibTrans" cxnId="{10327910-9C6A-E84F-A83A-D81A6C85AD4C}">
      <dgm:prSet/>
      <dgm:spPr/>
      <dgm:t>
        <a:bodyPr/>
        <a:lstStyle/>
        <a:p>
          <a:endParaRPr lang="en-US"/>
        </a:p>
      </dgm:t>
    </dgm:pt>
    <dgm:pt modelId="{42A3AB8B-ECC0-D44E-A3A3-20772411CB96}" type="pres">
      <dgm:prSet presAssocID="{EDECE22E-E5E1-A947-ADA0-CD30C55ADF46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584CAC0-C98B-A740-BE0B-941D25B4A001}" type="pres">
      <dgm:prSet presAssocID="{16C7C424-24A3-8848-BEE3-C0B6CEBD9C49}" presName="linNode" presStyleCnt="0"/>
      <dgm:spPr/>
    </dgm:pt>
    <dgm:pt modelId="{A164CEA2-C830-0A40-8B07-19595AE219C2}" type="pres">
      <dgm:prSet presAssocID="{16C7C424-24A3-8848-BEE3-C0B6CEBD9C49}" presName="parentText" presStyleLbl="node1" presStyleIdx="0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5C46A0D-BC9D-D944-907D-C83EF66FF46A}" type="pres">
      <dgm:prSet presAssocID="{16C7C424-24A3-8848-BEE3-C0B6CEBD9C49}" presName="descendantText" presStyleLbl="align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1C292B9-DD04-9049-9C14-657762072AEF}" type="pres">
      <dgm:prSet presAssocID="{A1085ECD-B208-1947-9304-84CE866E7518}" presName="sp" presStyleCnt="0"/>
      <dgm:spPr/>
    </dgm:pt>
    <dgm:pt modelId="{6F352266-5E27-9348-A93A-9B2E833967A3}" type="pres">
      <dgm:prSet presAssocID="{F010B3D8-D6B6-B24E-9A12-32BD95665FAB}" presName="linNode" presStyleCnt="0"/>
      <dgm:spPr/>
    </dgm:pt>
    <dgm:pt modelId="{76C7F3B7-E4E0-2240-8A56-E824F134D344}" type="pres">
      <dgm:prSet presAssocID="{F010B3D8-D6B6-B24E-9A12-32BD95665FAB}" presName="parentText" presStyleLbl="node1" presStyleIdx="1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83884F7-A206-6D47-A48E-5A60938FA1C1}" type="pres">
      <dgm:prSet presAssocID="{F010B3D8-D6B6-B24E-9A12-32BD95665FAB}" presName="descendantText" presStyleLbl="align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54461D7-C0C4-F542-95E2-11315F8F666F}" srcId="{EDECE22E-E5E1-A947-ADA0-CD30C55ADF46}" destId="{F010B3D8-D6B6-B24E-9A12-32BD95665FAB}" srcOrd="1" destOrd="0" parTransId="{DB004D3D-D741-9C4B-B421-FD3689CC60DE}" sibTransId="{33685137-A476-C14D-AB57-A9D0BD4E460E}"/>
    <dgm:cxn modelId="{67A470D0-7D26-084F-A5F3-46EEA4213B48}" srcId="{16C7C424-24A3-8848-BEE3-C0B6CEBD9C49}" destId="{0F4EC168-66DD-4C4C-A35C-2E161EBBFDAD}" srcOrd="0" destOrd="0" parTransId="{69ACB6C4-6555-3546-AEF6-8EBEF2710A6B}" sibTransId="{97477519-E641-3D4C-92F1-DDDDBEAE0E8E}"/>
    <dgm:cxn modelId="{2EDC8091-DEC5-3A4C-9359-79A85056487E}" srcId="{EDECE22E-E5E1-A947-ADA0-CD30C55ADF46}" destId="{16C7C424-24A3-8848-BEE3-C0B6CEBD9C49}" srcOrd="0" destOrd="0" parTransId="{82CD21D0-559A-EE40-8837-309DD827751F}" sibTransId="{A1085ECD-B208-1947-9304-84CE866E7518}"/>
    <dgm:cxn modelId="{B83DC7ED-3D23-F044-B2A8-D4A2E5B09206}" type="presOf" srcId="{EDECE22E-E5E1-A947-ADA0-CD30C55ADF46}" destId="{42A3AB8B-ECC0-D44E-A3A3-20772411CB96}" srcOrd="0" destOrd="0" presId="urn:microsoft.com/office/officeart/2005/8/layout/vList5"/>
    <dgm:cxn modelId="{098F5B4C-78F5-2749-98BC-815B206D04F9}" type="presOf" srcId="{F010B3D8-D6B6-B24E-9A12-32BD95665FAB}" destId="{76C7F3B7-E4E0-2240-8A56-E824F134D344}" srcOrd="0" destOrd="0" presId="urn:microsoft.com/office/officeart/2005/8/layout/vList5"/>
    <dgm:cxn modelId="{824FB19A-5456-8245-8731-6AAD23A64A51}" type="presOf" srcId="{8D1D1615-FE9F-CC42-874D-8190E1117F22}" destId="{783884F7-A206-6D47-A48E-5A60938FA1C1}" srcOrd="0" destOrd="0" presId="urn:microsoft.com/office/officeart/2005/8/layout/vList5"/>
    <dgm:cxn modelId="{1B3FB5E3-5CBD-4848-B209-6E669D658A26}" type="presOf" srcId="{0F4EC168-66DD-4C4C-A35C-2E161EBBFDAD}" destId="{85C46A0D-BC9D-D944-907D-C83EF66FF46A}" srcOrd="0" destOrd="0" presId="urn:microsoft.com/office/officeart/2005/8/layout/vList5"/>
    <dgm:cxn modelId="{18E95A51-8B66-1A49-9AA1-CD6CC43548B4}" type="presOf" srcId="{16C7C424-24A3-8848-BEE3-C0B6CEBD9C49}" destId="{A164CEA2-C830-0A40-8B07-19595AE219C2}" srcOrd="0" destOrd="0" presId="urn:microsoft.com/office/officeart/2005/8/layout/vList5"/>
    <dgm:cxn modelId="{10327910-9C6A-E84F-A83A-D81A6C85AD4C}" srcId="{F010B3D8-D6B6-B24E-9A12-32BD95665FAB}" destId="{8D1D1615-FE9F-CC42-874D-8190E1117F22}" srcOrd="0" destOrd="0" parTransId="{F437A38A-523B-7349-B854-BE6CEE84EA80}" sibTransId="{A2C721CD-FADB-BF48-A70D-5034D6DFE9F2}"/>
    <dgm:cxn modelId="{1B5FAD41-4998-1D45-945D-495DA1B39E70}" type="presParOf" srcId="{42A3AB8B-ECC0-D44E-A3A3-20772411CB96}" destId="{7584CAC0-C98B-A740-BE0B-941D25B4A001}" srcOrd="0" destOrd="0" presId="urn:microsoft.com/office/officeart/2005/8/layout/vList5"/>
    <dgm:cxn modelId="{1EBD10D2-F809-C54A-ADD1-D1429BC79012}" type="presParOf" srcId="{7584CAC0-C98B-A740-BE0B-941D25B4A001}" destId="{A164CEA2-C830-0A40-8B07-19595AE219C2}" srcOrd="0" destOrd="0" presId="urn:microsoft.com/office/officeart/2005/8/layout/vList5"/>
    <dgm:cxn modelId="{E6B06965-CD50-4A4C-BB5E-915ACEB4F10A}" type="presParOf" srcId="{7584CAC0-C98B-A740-BE0B-941D25B4A001}" destId="{85C46A0D-BC9D-D944-907D-C83EF66FF46A}" srcOrd="1" destOrd="0" presId="urn:microsoft.com/office/officeart/2005/8/layout/vList5"/>
    <dgm:cxn modelId="{D712E7CF-06AA-9240-8DA8-8766ACE23004}" type="presParOf" srcId="{42A3AB8B-ECC0-D44E-A3A3-20772411CB96}" destId="{21C292B9-DD04-9049-9C14-657762072AEF}" srcOrd="1" destOrd="0" presId="urn:microsoft.com/office/officeart/2005/8/layout/vList5"/>
    <dgm:cxn modelId="{4C2A995E-E9F4-4943-B490-540329D5BDFE}" type="presParOf" srcId="{42A3AB8B-ECC0-D44E-A3A3-20772411CB96}" destId="{6F352266-5E27-9348-A93A-9B2E833967A3}" srcOrd="2" destOrd="0" presId="urn:microsoft.com/office/officeart/2005/8/layout/vList5"/>
    <dgm:cxn modelId="{F107D348-DE95-9843-9D1A-D8F308FB9ACA}" type="presParOf" srcId="{6F352266-5E27-9348-A93A-9B2E833967A3}" destId="{76C7F3B7-E4E0-2240-8A56-E824F134D344}" srcOrd="0" destOrd="0" presId="urn:microsoft.com/office/officeart/2005/8/layout/vList5"/>
    <dgm:cxn modelId="{880B845F-1D05-E04C-AA8C-4A3B68D887B7}" type="presParOf" srcId="{6F352266-5E27-9348-A93A-9B2E833967A3}" destId="{783884F7-A206-6D47-A48E-5A60938FA1C1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5C46A0D-BC9D-D944-907D-C83EF66FF46A}">
      <dsp:nvSpPr>
        <dsp:cNvPr id="0" name=""/>
        <dsp:cNvSpPr/>
      </dsp:nvSpPr>
      <dsp:spPr>
        <a:xfrm rot="5400000">
          <a:off x="1863154" y="-188430"/>
          <a:ext cx="1766186" cy="2584704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0" tIns="95250" rIns="190500" bIns="95250" numCol="1" spcCol="1270" anchor="ctr" anchorCtr="0">
          <a:noAutofit/>
        </a:bodyPr>
        <a:lstStyle/>
        <a:p>
          <a:pPr marL="285750" lvl="1" indent="-285750" algn="l" defTabSz="2222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5000" kern="1200" dirty="0" smtClean="0"/>
            <a:t>Weak Slight</a:t>
          </a:r>
          <a:endParaRPr lang="en-US" sz="5000" kern="1200" dirty="0"/>
        </a:p>
      </dsp:txBody>
      <dsp:txXfrm rot="-5400000">
        <a:off x="1453895" y="307047"/>
        <a:ext cx="2498486" cy="1593750"/>
      </dsp:txXfrm>
    </dsp:sp>
    <dsp:sp modelId="{A164CEA2-C830-0A40-8B07-19595AE219C2}">
      <dsp:nvSpPr>
        <dsp:cNvPr id="0" name=""/>
        <dsp:cNvSpPr/>
      </dsp:nvSpPr>
      <dsp:spPr>
        <a:xfrm>
          <a:off x="0" y="55"/>
          <a:ext cx="1453896" cy="2207732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1930" tIns="100965" rIns="201930" bIns="100965" numCol="1" spcCol="1270" anchor="ctr" anchorCtr="0">
          <a:noAutofit/>
        </a:bodyPr>
        <a:lstStyle/>
        <a:p>
          <a:pPr lvl="0" algn="ctr" defTabSz="2355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300" kern="1200" dirty="0" smtClean="0"/>
            <a:t>WS</a:t>
          </a:r>
          <a:endParaRPr lang="en-US" sz="5300" kern="1200" dirty="0"/>
        </a:p>
      </dsp:txBody>
      <dsp:txXfrm>
        <a:off x="70973" y="71028"/>
        <a:ext cx="1311950" cy="2065786"/>
      </dsp:txXfrm>
    </dsp:sp>
    <dsp:sp modelId="{783884F7-A206-6D47-A48E-5A60938FA1C1}">
      <dsp:nvSpPr>
        <dsp:cNvPr id="0" name=""/>
        <dsp:cNvSpPr/>
      </dsp:nvSpPr>
      <dsp:spPr>
        <a:xfrm rot="5400000">
          <a:off x="1863154" y="2129689"/>
          <a:ext cx="1766186" cy="2584704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0" tIns="95250" rIns="190500" bIns="95250" numCol="1" spcCol="1270" anchor="ctr" anchorCtr="0">
          <a:noAutofit/>
        </a:bodyPr>
        <a:lstStyle/>
        <a:p>
          <a:pPr marL="285750" lvl="1" indent="-285750" algn="l" defTabSz="2222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5000" kern="1200" dirty="0" smtClean="0"/>
            <a:t>Strong Slight</a:t>
          </a:r>
          <a:endParaRPr lang="en-US" sz="5000" kern="1200" dirty="0"/>
        </a:p>
      </dsp:txBody>
      <dsp:txXfrm rot="-5400000">
        <a:off x="1453895" y="2625166"/>
        <a:ext cx="2498486" cy="1593750"/>
      </dsp:txXfrm>
    </dsp:sp>
    <dsp:sp modelId="{76C7F3B7-E4E0-2240-8A56-E824F134D344}">
      <dsp:nvSpPr>
        <dsp:cNvPr id="0" name=""/>
        <dsp:cNvSpPr/>
      </dsp:nvSpPr>
      <dsp:spPr>
        <a:xfrm>
          <a:off x="0" y="2318174"/>
          <a:ext cx="1453896" cy="2207732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1930" tIns="100965" rIns="201930" bIns="100965" numCol="1" spcCol="1270" anchor="ctr" anchorCtr="0">
          <a:noAutofit/>
        </a:bodyPr>
        <a:lstStyle/>
        <a:p>
          <a:pPr lvl="0" algn="ctr" defTabSz="2355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300" kern="1200" dirty="0" smtClean="0"/>
            <a:t>SS</a:t>
          </a:r>
          <a:endParaRPr lang="en-US" sz="5300" kern="1200" dirty="0"/>
        </a:p>
      </dsp:txBody>
      <dsp:txXfrm>
        <a:off x="70973" y="2389147"/>
        <a:ext cx="1311950" cy="206578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0.72034</cdr:x>
      <cdr:y>0.55401</cdr:y>
    </cdr:from>
    <cdr:to>
      <cdr:x>0.74576</cdr:x>
      <cdr:y>0.63924</cdr:y>
    </cdr:to>
    <cdr:sp macro="" textlink="">
      <cdr:nvSpPr>
        <cdr:cNvPr id="2" name="Up Arrow 1"/>
        <cdr:cNvSpPr/>
      </cdr:nvSpPr>
      <cdr:spPr>
        <a:xfrm xmlns:a="http://schemas.openxmlformats.org/drawingml/2006/main">
          <a:off x="6477000" y="2971800"/>
          <a:ext cx="228600" cy="457200"/>
        </a:xfrm>
        <a:prstGeom xmlns:a="http://schemas.openxmlformats.org/drawingml/2006/main" prst="upArrow">
          <a:avLst/>
        </a:prstGeom>
        <a:solidFill xmlns:a="http://schemas.openxmlformats.org/drawingml/2006/main">
          <a:srgbClr val="0000FF"/>
        </a:solidFill>
      </cdr:spPr>
      <cdr:style>
        <a:lnRef xmlns:a="http://schemas.openxmlformats.org/drawingml/2006/main" idx="1">
          <a:schemeClr val="accent1"/>
        </a:lnRef>
        <a:fillRef xmlns:a="http://schemas.openxmlformats.org/drawingml/2006/main" idx="3">
          <a:schemeClr val="accent1"/>
        </a:fillRef>
        <a:effectRef xmlns:a="http://schemas.openxmlformats.org/drawingml/2006/main" idx="2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ot="0" spcFirstLastPara="0" vert="horz" wrap="square" lIns="91440" tIns="45720" rIns="91440" bIns="45720" numCol="1" spcCol="0" rtlCol="0" fromWordArt="0" anchor="ctr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lang="en-US"/>
        </a:p>
      </cdr:txBody>
    </cdr:sp>
  </cdr:relSizeAnchor>
  <cdr:relSizeAnchor xmlns:cdr="http://schemas.openxmlformats.org/drawingml/2006/chartDrawing">
    <cdr:from>
      <cdr:x>0.58475</cdr:x>
      <cdr:y>0.59663</cdr:y>
    </cdr:from>
    <cdr:to>
      <cdr:x>0.61017</cdr:x>
      <cdr:y>0.68186</cdr:y>
    </cdr:to>
    <cdr:sp macro="" textlink="">
      <cdr:nvSpPr>
        <cdr:cNvPr id="3" name="Up Arrow 2"/>
        <cdr:cNvSpPr/>
      </cdr:nvSpPr>
      <cdr:spPr>
        <a:xfrm xmlns:a="http://schemas.openxmlformats.org/drawingml/2006/main">
          <a:off x="5257800" y="3200400"/>
          <a:ext cx="228600" cy="457200"/>
        </a:xfrm>
        <a:prstGeom xmlns:a="http://schemas.openxmlformats.org/drawingml/2006/main" prst="upArrow">
          <a:avLst/>
        </a:prstGeom>
        <a:solidFill xmlns:a="http://schemas.openxmlformats.org/drawingml/2006/main">
          <a:srgbClr val="0000FF"/>
        </a:solidFill>
      </cdr:spPr>
      <cdr:style>
        <a:lnRef xmlns:a="http://schemas.openxmlformats.org/drawingml/2006/main" idx="1">
          <a:schemeClr val="accent1"/>
        </a:lnRef>
        <a:fillRef xmlns:a="http://schemas.openxmlformats.org/drawingml/2006/main" idx="3">
          <a:schemeClr val="accent1"/>
        </a:fillRef>
        <a:effectRef xmlns:a="http://schemas.openxmlformats.org/drawingml/2006/main" idx="2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ot="0" spcFirstLastPara="0" vert="horz" wrap="square" lIns="91440" tIns="45720" rIns="91440" bIns="45720" numCol="1" spcCol="0" rtlCol="0" fromWordArt="0" anchor="ctr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lang="en-US"/>
        </a:p>
      </cdr:txBody>
    </cdr:sp>
  </cdr:relSizeAnchor>
  <cdr:relSizeAnchor xmlns:cdr="http://schemas.openxmlformats.org/drawingml/2006/chartDrawing">
    <cdr:from>
      <cdr:x>0.47458</cdr:x>
      <cdr:y>0.62504</cdr:y>
    </cdr:from>
    <cdr:to>
      <cdr:x>0.5</cdr:x>
      <cdr:y>0.71027</cdr:y>
    </cdr:to>
    <cdr:sp macro="" textlink="">
      <cdr:nvSpPr>
        <cdr:cNvPr id="4" name="Up Arrow 3"/>
        <cdr:cNvSpPr/>
      </cdr:nvSpPr>
      <cdr:spPr>
        <a:xfrm xmlns:a="http://schemas.openxmlformats.org/drawingml/2006/main">
          <a:off x="4267200" y="3352800"/>
          <a:ext cx="228600" cy="457200"/>
        </a:xfrm>
        <a:prstGeom xmlns:a="http://schemas.openxmlformats.org/drawingml/2006/main" prst="upArrow">
          <a:avLst/>
        </a:prstGeom>
        <a:solidFill xmlns:a="http://schemas.openxmlformats.org/drawingml/2006/main">
          <a:srgbClr val="0000FF"/>
        </a:solidFill>
      </cdr:spPr>
      <cdr:style>
        <a:lnRef xmlns:a="http://schemas.openxmlformats.org/drawingml/2006/main" idx="1">
          <a:schemeClr val="accent1"/>
        </a:lnRef>
        <a:fillRef xmlns:a="http://schemas.openxmlformats.org/drawingml/2006/main" idx="3">
          <a:schemeClr val="accent1"/>
        </a:fillRef>
        <a:effectRef xmlns:a="http://schemas.openxmlformats.org/drawingml/2006/main" idx="2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ot="0" spcFirstLastPara="0" vert="horz" wrap="square" lIns="91440" tIns="45720" rIns="91440" bIns="45720" numCol="1" spcCol="0" rtlCol="0" fromWordArt="0" anchor="ctr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lang="en-US"/>
        </a:p>
      </cdr:txBody>
    </cdr:sp>
  </cdr:relSizeAnchor>
  <cdr:relSizeAnchor xmlns:cdr="http://schemas.openxmlformats.org/drawingml/2006/chartDrawing">
    <cdr:from>
      <cdr:x>0.33898</cdr:x>
      <cdr:y>0.66765</cdr:y>
    </cdr:from>
    <cdr:to>
      <cdr:x>0.36441</cdr:x>
      <cdr:y>0.75289</cdr:y>
    </cdr:to>
    <cdr:sp macro="" textlink="">
      <cdr:nvSpPr>
        <cdr:cNvPr id="5" name="Up Arrow 4"/>
        <cdr:cNvSpPr/>
      </cdr:nvSpPr>
      <cdr:spPr>
        <a:xfrm xmlns:a="http://schemas.openxmlformats.org/drawingml/2006/main">
          <a:off x="3048000" y="3581400"/>
          <a:ext cx="228600" cy="457200"/>
        </a:xfrm>
        <a:prstGeom xmlns:a="http://schemas.openxmlformats.org/drawingml/2006/main" prst="upArrow">
          <a:avLst/>
        </a:prstGeom>
        <a:solidFill xmlns:a="http://schemas.openxmlformats.org/drawingml/2006/main">
          <a:srgbClr val="0000FF"/>
        </a:solidFill>
      </cdr:spPr>
      <cdr:style>
        <a:lnRef xmlns:a="http://schemas.openxmlformats.org/drawingml/2006/main" idx="1">
          <a:schemeClr val="accent1"/>
        </a:lnRef>
        <a:fillRef xmlns:a="http://schemas.openxmlformats.org/drawingml/2006/main" idx="3">
          <a:schemeClr val="accent1"/>
        </a:fillRef>
        <a:effectRef xmlns:a="http://schemas.openxmlformats.org/drawingml/2006/main" idx="2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ot="0" spcFirstLastPara="0" vert="horz" wrap="square" lIns="91440" tIns="45720" rIns="91440" bIns="45720" numCol="1" spcCol="0" rtlCol="0" fromWordArt="0" anchor="ctr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lang="en-US"/>
        </a:p>
      </cdr:txBody>
    </cdr:sp>
  </cdr:relSizeAnchor>
  <cdr:relSizeAnchor xmlns:cdr="http://schemas.openxmlformats.org/drawingml/2006/chartDrawing">
    <cdr:from>
      <cdr:x>0.21186</cdr:x>
      <cdr:y>0.69606</cdr:y>
    </cdr:from>
    <cdr:to>
      <cdr:x>0.23729</cdr:x>
      <cdr:y>0.7813</cdr:y>
    </cdr:to>
    <cdr:sp macro="" textlink="">
      <cdr:nvSpPr>
        <cdr:cNvPr id="6" name="Up Arrow 5"/>
        <cdr:cNvSpPr/>
      </cdr:nvSpPr>
      <cdr:spPr>
        <a:xfrm xmlns:a="http://schemas.openxmlformats.org/drawingml/2006/main">
          <a:off x="1905000" y="3733800"/>
          <a:ext cx="228600" cy="457200"/>
        </a:xfrm>
        <a:prstGeom xmlns:a="http://schemas.openxmlformats.org/drawingml/2006/main" prst="upArrow">
          <a:avLst/>
        </a:prstGeom>
        <a:solidFill xmlns:a="http://schemas.openxmlformats.org/drawingml/2006/main">
          <a:srgbClr val="0000FF"/>
        </a:solidFill>
      </cdr:spPr>
      <cdr:style>
        <a:lnRef xmlns:a="http://schemas.openxmlformats.org/drawingml/2006/main" idx="1">
          <a:schemeClr val="accent1"/>
        </a:lnRef>
        <a:fillRef xmlns:a="http://schemas.openxmlformats.org/drawingml/2006/main" idx="3">
          <a:schemeClr val="accent1"/>
        </a:fillRef>
        <a:effectRef xmlns:a="http://schemas.openxmlformats.org/drawingml/2006/main" idx="2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ot="0" spcFirstLastPara="0" vert="horz" wrap="square" lIns="91440" tIns="45720" rIns="91440" bIns="45720" numCol="1" spcCol="0" rtlCol="0" fromWordArt="0" anchor="ctr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lang="en-US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0.72034</cdr:x>
      <cdr:y>0.55401</cdr:y>
    </cdr:from>
    <cdr:to>
      <cdr:x>0.74576</cdr:x>
      <cdr:y>0.63924</cdr:y>
    </cdr:to>
    <cdr:sp macro="" textlink="">
      <cdr:nvSpPr>
        <cdr:cNvPr id="2" name="Up Arrow 1"/>
        <cdr:cNvSpPr/>
      </cdr:nvSpPr>
      <cdr:spPr>
        <a:xfrm xmlns:a="http://schemas.openxmlformats.org/drawingml/2006/main">
          <a:off x="6477000" y="2971800"/>
          <a:ext cx="228600" cy="457200"/>
        </a:xfrm>
        <a:prstGeom xmlns:a="http://schemas.openxmlformats.org/drawingml/2006/main" prst="upArrow">
          <a:avLst/>
        </a:prstGeom>
        <a:solidFill xmlns:a="http://schemas.openxmlformats.org/drawingml/2006/main">
          <a:srgbClr val="0000FF"/>
        </a:solidFill>
      </cdr:spPr>
      <cdr:style>
        <a:lnRef xmlns:a="http://schemas.openxmlformats.org/drawingml/2006/main" idx="1">
          <a:schemeClr val="accent1"/>
        </a:lnRef>
        <a:fillRef xmlns:a="http://schemas.openxmlformats.org/drawingml/2006/main" idx="3">
          <a:schemeClr val="accent1"/>
        </a:fillRef>
        <a:effectRef xmlns:a="http://schemas.openxmlformats.org/drawingml/2006/main" idx="2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ot="0" spcFirstLastPara="0" vert="horz" wrap="square" lIns="91440" tIns="45720" rIns="91440" bIns="45720" numCol="1" spcCol="0" rtlCol="0" fromWordArt="0" anchor="ctr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lang="en-US"/>
        </a:p>
      </cdr:txBody>
    </cdr:sp>
  </cdr:relSizeAnchor>
  <cdr:relSizeAnchor xmlns:cdr="http://schemas.openxmlformats.org/drawingml/2006/chartDrawing">
    <cdr:from>
      <cdr:x>0.58475</cdr:x>
      <cdr:y>0.59663</cdr:y>
    </cdr:from>
    <cdr:to>
      <cdr:x>0.61017</cdr:x>
      <cdr:y>0.68186</cdr:y>
    </cdr:to>
    <cdr:sp macro="" textlink="">
      <cdr:nvSpPr>
        <cdr:cNvPr id="3" name="Up Arrow 2"/>
        <cdr:cNvSpPr/>
      </cdr:nvSpPr>
      <cdr:spPr>
        <a:xfrm xmlns:a="http://schemas.openxmlformats.org/drawingml/2006/main">
          <a:off x="5257800" y="3200400"/>
          <a:ext cx="228600" cy="457200"/>
        </a:xfrm>
        <a:prstGeom xmlns:a="http://schemas.openxmlformats.org/drawingml/2006/main" prst="upArrow">
          <a:avLst/>
        </a:prstGeom>
        <a:solidFill xmlns:a="http://schemas.openxmlformats.org/drawingml/2006/main">
          <a:srgbClr val="0000FF"/>
        </a:solidFill>
      </cdr:spPr>
      <cdr:style>
        <a:lnRef xmlns:a="http://schemas.openxmlformats.org/drawingml/2006/main" idx="1">
          <a:schemeClr val="accent1"/>
        </a:lnRef>
        <a:fillRef xmlns:a="http://schemas.openxmlformats.org/drawingml/2006/main" idx="3">
          <a:schemeClr val="accent1"/>
        </a:fillRef>
        <a:effectRef xmlns:a="http://schemas.openxmlformats.org/drawingml/2006/main" idx="2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ot="0" spcFirstLastPara="0" vert="horz" wrap="square" lIns="91440" tIns="45720" rIns="91440" bIns="45720" numCol="1" spcCol="0" rtlCol="0" fromWordArt="0" anchor="ctr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lang="en-US"/>
        </a:p>
      </cdr:txBody>
    </cdr:sp>
  </cdr:relSizeAnchor>
  <cdr:relSizeAnchor xmlns:cdr="http://schemas.openxmlformats.org/drawingml/2006/chartDrawing">
    <cdr:from>
      <cdr:x>0.47458</cdr:x>
      <cdr:y>0.62504</cdr:y>
    </cdr:from>
    <cdr:to>
      <cdr:x>0.5</cdr:x>
      <cdr:y>0.71027</cdr:y>
    </cdr:to>
    <cdr:sp macro="" textlink="">
      <cdr:nvSpPr>
        <cdr:cNvPr id="4" name="Up Arrow 3"/>
        <cdr:cNvSpPr/>
      </cdr:nvSpPr>
      <cdr:spPr>
        <a:xfrm xmlns:a="http://schemas.openxmlformats.org/drawingml/2006/main">
          <a:off x="4267200" y="3352800"/>
          <a:ext cx="228600" cy="457200"/>
        </a:xfrm>
        <a:prstGeom xmlns:a="http://schemas.openxmlformats.org/drawingml/2006/main" prst="upArrow">
          <a:avLst/>
        </a:prstGeom>
        <a:solidFill xmlns:a="http://schemas.openxmlformats.org/drawingml/2006/main">
          <a:srgbClr val="0000FF"/>
        </a:solidFill>
      </cdr:spPr>
      <cdr:style>
        <a:lnRef xmlns:a="http://schemas.openxmlformats.org/drawingml/2006/main" idx="1">
          <a:schemeClr val="accent1"/>
        </a:lnRef>
        <a:fillRef xmlns:a="http://schemas.openxmlformats.org/drawingml/2006/main" idx="3">
          <a:schemeClr val="accent1"/>
        </a:fillRef>
        <a:effectRef xmlns:a="http://schemas.openxmlformats.org/drawingml/2006/main" idx="2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ot="0" spcFirstLastPara="0" vert="horz" wrap="square" lIns="91440" tIns="45720" rIns="91440" bIns="45720" numCol="1" spcCol="0" rtlCol="0" fromWordArt="0" anchor="ctr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lang="en-US"/>
        </a:p>
      </cdr:txBody>
    </cdr:sp>
  </cdr:relSizeAnchor>
  <cdr:relSizeAnchor xmlns:cdr="http://schemas.openxmlformats.org/drawingml/2006/chartDrawing">
    <cdr:from>
      <cdr:x>0.33898</cdr:x>
      <cdr:y>0.66765</cdr:y>
    </cdr:from>
    <cdr:to>
      <cdr:x>0.36441</cdr:x>
      <cdr:y>0.75289</cdr:y>
    </cdr:to>
    <cdr:sp macro="" textlink="">
      <cdr:nvSpPr>
        <cdr:cNvPr id="5" name="Up Arrow 4"/>
        <cdr:cNvSpPr/>
      </cdr:nvSpPr>
      <cdr:spPr>
        <a:xfrm xmlns:a="http://schemas.openxmlformats.org/drawingml/2006/main">
          <a:off x="3048000" y="3581400"/>
          <a:ext cx="228600" cy="457200"/>
        </a:xfrm>
        <a:prstGeom xmlns:a="http://schemas.openxmlformats.org/drawingml/2006/main" prst="upArrow">
          <a:avLst/>
        </a:prstGeom>
        <a:solidFill xmlns:a="http://schemas.openxmlformats.org/drawingml/2006/main">
          <a:srgbClr val="0000FF"/>
        </a:solidFill>
      </cdr:spPr>
      <cdr:style>
        <a:lnRef xmlns:a="http://schemas.openxmlformats.org/drawingml/2006/main" idx="1">
          <a:schemeClr val="accent1"/>
        </a:lnRef>
        <a:fillRef xmlns:a="http://schemas.openxmlformats.org/drawingml/2006/main" idx="3">
          <a:schemeClr val="accent1"/>
        </a:fillRef>
        <a:effectRef xmlns:a="http://schemas.openxmlformats.org/drawingml/2006/main" idx="2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ot="0" spcFirstLastPara="0" vert="horz" wrap="square" lIns="91440" tIns="45720" rIns="91440" bIns="45720" numCol="1" spcCol="0" rtlCol="0" fromWordArt="0" anchor="ctr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lang="en-US"/>
        </a:p>
      </cdr:txBody>
    </cdr:sp>
  </cdr:relSizeAnchor>
  <cdr:relSizeAnchor xmlns:cdr="http://schemas.openxmlformats.org/drawingml/2006/chartDrawing">
    <cdr:from>
      <cdr:x>0.21186</cdr:x>
      <cdr:y>0.69606</cdr:y>
    </cdr:from>
    <cdr:to>
      <cdr:x>0.23729</cdr:x>
      <cdr:y>0.7813</cdr:y>
    </cdr:to>
    <cdr:sp macro="" textlink="">
      <cdr:nvSpPr>
        <cdr:cNvPr id="6" name="Up Arrow 5"/>
        <cdr:cNvSpPr/>
      </cdr:nvSpPr>
      <cdr:spPr>
        <a:xfrm xmlns:a="http://schemas.openxmlformats.org/drawingml/2006/main">
          <a:off x="1905000" y="3733800"/>
          <a:ext cx="228600" cy="457200"/>
        </a:xfrm>
        <a:prstGeom xmlns:a="http://schemas.openxmlformats.org/drawingml/2006/main" prst="upArrow">
          <a:avLst/>
        </a:prstGeom>
        <a:solidFill xmlns:a="http://schemas.openxmlformats.org/drawingml/2006/main">
          <a:srgbClr val="0000FF"/>
        </a:solidFill>
      </cdr:spPr>
      <cdr:style>
        <a:lnRef xmlns:a="http://schemas.openxmlformats.org/drawingml/2006/main" idx="1">
          <a:schemeClr val="accent1"/>
        </a:lnRef>
        <a:fillRef xmlns:a="http://schemas.openxmlformats.org/drawingml/2006/main" idx="3">
          <a:schemeClr val="accent1"/>
        </a:fillRef>
        <a:effectRef xmlns:a="http://schemas.openxmlformats.org/drawingml/2006/main" idx="2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ot="0" spcFirstLastPara="0" vert="horz" wrap="square" lIns="91440" tIns="45720" rIns="91440" bIns="45720" numCol="1" spcCol="0" rtlCol="0" fromWordArt="0" anchor="ctr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lang="en-US"/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0.55652</cdr:x>
      <cdr:y>0.77156</cdr:y>
    </cdr:from>
    <cdr:to>
      <cdr:x>0.5826</cdr:x>
      <cdr:y>0.86058</cdr:y>
    </cdr:to>
    <cdr:sp macro="" textlink="">
      <cdr:nvSpPr>
        <cdr:cNvPr id="2" name="Up Arrow 1"/>
        <cdr:cNvSpPr/>
      </cdr:nvSpPr>
      <cdr:spPr>
        <a:xfrm xmlns:a="http://schemas.openxmlformats.org/drawingml/2006/main" rot="10800000">
          <a:off x="4876800" y="3962400"/>
          <a:ext cx="228567" cy="457187"/>
        </a:xfrm>
        <a:prstGeom xmlns:a="http://schemas.openxmlformats.org/drawingml/2006/main" prst="upArrow">
          <a:avLst/>
        </a:prstGeom>
        <a:solidFill xmlns:a="http://schemas.openxmlformats.org/drawingml/2006/main">
          <a:srgbClr val="660066"/>
        </a:solidFill>
      </cdr:spPr>
      <cdr:style>
        <a:lnRef xmlns:a="http://schemas.openxmlformats.org/drawingml/2006/main" idx="1">
          <a:schemeClr val="accent1"/>
        </a:lnRef>
        <a:fillRef xmlns:a="http://schemas.openxmlformats.org/drawingml/2006/main" idx="3">
          <a:schemeClr val="accent1"/>
        </a:fillRef>
        <a:effectRef xmlns:a="http://schemas.openxmlformats.org/drawingml/2006/main" idx="2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ot="0" spcFirstLastPara="0" vert="horz" wrap="square" lIns="91440" tIns="45720" rIns="91440" bIns="45720" numCol="1" spcCol="0" rtlCol="0" fromWordArt="0" anchor="ctr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lang="en-US"/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0.41525</cdr:x>
      <cdr:y>0.1105</cdr:y>
    </cdr:from>
    <cdr:to>
      <cdr:x>0.41525</cdr:x>
      <cdr:y>0.84259</cdr:y>
    </cdr:to>
    <cdr:cxnSp macro="">
      <cdr:nvCxnSpPr>
        <cdr:cNvPr id="3" name="Straight Connector 2"/>
        <cdr:cNvCxnSpPr/>
      </cdr:nvCxnSpPr>
      <cdr:spPr>
        <a:xfrm xmlns:a="http://schemas.openxmlformats.org/drawingml/2006/main" flipV="1">
          <a:off x="3733800" y="609600"/>
          <a:ext cx="0" cy="4038600"/>
        </a:xfrm>
        <a:prstGeom xmlns:a="http://schemas.openxmlformats.org/drawingml/2006/main" prst="line">
          <a:avLst/>
        </a:prstGeom>
        <a:ln xmlns:a="http://schemas.openxmlformats.org/drawingml/2006/main" w="28575" cmpd="sng">
          <a:solidFill>
            <a:schemeClr val="tx1"/>
          </a:solidFill>
        </a:ln>
      </cdr:spPr>
      <cdr:style>
        <a:lnRef xmlns:a="http://schemas.openxmlformats.org/drawingml/2006/main" idx="2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1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0.11864</cdr:x>
      <cdr:y>0.69065</cdr:y>
    </cdr:from>
    <cdr:to>
      <cdr:x>0.97334</cdr:x>
      <cdr:y>0.69253</cdr:y>
    </cdr:to>
    <cdr:cxnSp macro="">
      <cdr:nvCxnSpPr>
        <cdr:cNvPr id="5" name="Straight Connector 4"/>
        <cdr:cNvCxnSpPr/>
      </cdr:nvCxnSpPr>
      <cdr:spPr>
        <a:xfrm xmlns:a="http://schemas.openxmlformats.org/drawingml/2006/main">
          <a:off x="1066800" y="3810000"/>
          <a:ext cx="7685084" cy="10385"/>
        </a:xfrm>
        <a:prstGeom xmlns:a="http://schemas.openxmlformats.org/drawingml/2006/main" prst="line">
          <a:avLst/>
        </a:prstGeom>
        <a:ln xmlns:a="http://schemas.openxmlformats.org/drawingml/2006/main" w="28575" cmpd="sng">
          <a:solidFill>
            <a:schemeClr val="tx1"/>
          </a:solidFill>
        </a:ln>
      </cdr:spPr>
      <cdr:style>
        <a:lnRef xmlns:a="http://schemas.openxmlformats.org/drawingml/2006/main" idx="2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1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0.41525</cdr:x>
      <cdr:y>0.1105</cdr:y>
    </cdr:from>
    <cdr:to>
      <cdr:x>0.41525</cdr:x>
      <cdr:y>0.84259</cdr:y>
    </cdr:to>
    <cdr:cxnSp macro="">
      <cdr:nvCxnSpPr>
        <cdr:cNvPr id="3" name="Straight Connector 2"/>
        <cdr:cNvCxnSpPr/>
      </cdr:nvCxnSpPr>
      <cdr:spPr>
        <a:xfrm xmlns:a="http://schemas.openxmlformats.org/drawingml/2006/main" flipV="1">
          <a:off x="3733800" y="609600"/>
          <a:ext cx="0" cy="4038600"/>
        </a:xfrm>
        <a:prstGeom xmlns:a="http://schemas.openxmlformats.org/drawingml/2006/main" prst="line">
          <a:avLst/>
        </a:prstGeom>
        <a:ln xmlns:a="http://schemas.openxmlformats.org/drawingml/2006/main" w="28575" cmpd="sng">
          <a:solidFill>
            <a:schemeClr val="tx1"/>
          </a:solidFill>
        </a:ln>
      </cdr:spPr>
      <cdr:style>
        <a:lnRef xmlns:a="http://schemas.openxmlformats.org/drawingml/2006/main" idx="2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1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0.11864</cdr:x>
      <cdr:y>0.69065</cdr:y>
    </cdr:from>
    <cdr:to>
      <cdr:x>0.97334</cdr:x>
      <cdr:y>0.69253</cdr:y>
    </cdr:to>
    <cdr:cxnSp macro="">
      <cdr:nvCxnSpPr>
        <cdr:cNvPr id="5" name="Straight Connector 4"/>
        <cdr:cNvCxnSpPr/>
      </cdr:nvCxnSpPr>
      <cdr:spPr>
        <a:xfrm xmlns:a="http://schemas.openxmlformats.org/drawingml/2006/main">
          <a:off x="1066800" y="3810000"/>
          <a:ext cx="7685084" cy="10385"/>
        </a:xfrm>
        <a:prstGeom xmlns:a="http://schemas.openxmlformats.org/drawingml/2006/main" prst="line">
          <a:avLst/>
        </a:prstGeom>
        <a:ln xmlns:a="http://schemas.openxmlformats.org/drawingml/2006/main" w="28575" cmpd="sng">
          <a:solidFill>
            <a:schemeClr val="tx1"/>
          </a:solidFill>
        </a:ln>
      </cdr:spPr>
      <cdr:style>
        <a:lnRef xmlns:a="http://schemas.openxmlformats.org/drawingml/2006/main" idx="2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1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0.42373</cdr:x>
      <cdr:y>0.27626</cdr:y>
    </cdr:from>
    <cdr:to>
      <cdr:x>0.68644</cdr:x>
      <cdr:y>0.69065</cdr:y>
    </cdr:to>
    <cdr:sp macro="" textlink="">
      <cdr:nvSpPr>
        <cdr:cNvPr id="4" name="Rectangle 3"/>
        <cdr:cNvSpPr/>
      </cdr:nvSpPr>
      <cdr:spPr>
        <a:xfrm xmlns:a="http://schemas.openxmlformats.org/drawingml/2006/main">
          <a:off x="3810000" y="1524000"/>
          <a:ext cx="2362200" cy="228600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lIns="91440" tIns="45720" rIns="91440" bIns="45720">
          <a:sp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2800" b="1" cap="none" spc="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rPr>
            <a:t>High-impact dataset median MUCAPE &amp; shear</a:t>
          </a:r>
          <a:endParaRPr lang="en-US" sz="2800" b="1" cap="none" spc="0" dirty="0">
            <a:ln w="12700">
              <a:solidFill>
                <a:schemeClr val="tx2">
                  <a:satMod val="155000"/>
                </a:schemeClr>
              </a:solidFill>
              <a:prstDash val="solid"/>
            </a:ln>
            <a:solidFill>
              <a:srgbClr val="FF0000"/>
            </a:solidFill>
            <a:effectLst>
              <a:outerShdw blurRad="41275" dist="20320" dir="1800000" algn="tl" rotWithShape="0">
                <a:srgbClr val="000000">
                  <a:alpha val="40000"/>
                </a:srgbClr>
              </a:outerShdw>
            </a:effectLst>
          </a:endParaRPr>
        </a:p>
      </cdr:txBody>
    </cdr:sp>
  </cdr:relSizeAnchor>
  <cdr:relSizeAnchor xmlns:cdr="http://schemas.openxmlformats.org/drawingml/2006/chartDrawing">
    <cdr:from>
      <cdr:x>0.64407</cdr:x>
      <cdr:y>0.59396</cdr:y>
    </cdr:from>
    <cdr:to>
      <cdr:x>0.67797</cdr:x>
      <cdr:y>0.69065</cdr:y>
    </cdr:to>
    <cdr:cxnSp macro="">
      <cdr:nvCxnSpPr>
        <cdr:cNvPr id="6" name="Straight Arrow Connector 5"/>
        <cdr:cNvCxnSpPr/>
      </cdr:nvCxnSpPr>
      <cdr:spPr>
        <a:xfrm xmlns:a="http://schemas.openxmlformats.org/drawingml/2006/main">
          <a:off x="5791200" y="3276600"/>
          <a:ext cx="304800" cy="533400"/>
        </a:xfrm>
        <a:prstGeom xmlns:a="http://schemas.openxmlformats.org/drawingml/2006/main" prst="straightConnector1">
          <a:avLst/>
        </a:prstGeom>
        <a:ln xmlns:a="http://schemas.openxmlformats.org/drawingml/2006/main" w="38100" cmpd="sng">
          <a:solidFill>
            <a:schemeClr val="tx1"/>
          </a:solidFill>
          <a:tailEnd type="arrow"/>
        </a:ln>
      </cdr:spPr>
      <cdr:style>
        <a:lnRef xmlns:a="http://schemas.openxmlformats.org/drawingml/2006/main" idx="2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1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6.xml><?xml version="1.0" encoding="utf-8"?>
<c:userShapes xmlns:c="http://schemas.openxmlformats.org/drawingml/2006/chart">
  <cdr:relSizeAnchor xmlns:cdr="http://schemas.openxmlformats.org/drawingml/2006/chartDrawing">
    <cdr:from>
      <cdr:x>0.11856</cdr:x>
      <cdr:y>0.68985</cdr:y>
    </cdr:from>
    <cdr:to>
      <cdr:x>0.97268</cdr:x>
      <cdr:y>0.69172</cdr:y>
    </cdr:to>
    <cdr:cxnSp macro="">
      <cdr:nvCxnSpPr>
        <cdr:cNvPr id="9" name="Straight Connector 8"/>
        <cdr:cNvCxnSpPr/>
      </cdr:nvCxnSpPr>
      <cdr:spPr>
        <a:xfrm xmlns:a="http://schemas.openxmlformats.org/drawingml/2006/main">
          <a:off x="1066800" y="3810000"/>
          <a:ext cx="7685079" cy="10371"/>
        </a:xfrm>
        <a:prstGeom xmlns:a="http://schemas.openxmlformats.org/drawingml/2006/main" prst="line">
          <a:avLst/>
        </a:prstGeom>
        <a:ln xmlns:a="http://schemas.openxmlformats.org/drawingml/2006/main" w="28575" cmpd="sng">
          <a:solidFill>
            <a:schemeClr val="tx1"/>
          </a:solidFill>
        </a:ln>
      </cdr:spPr>
      <cdr:style>
        <a:lnRef xmlns:a="http://schemas.openxmlformats.org/drawingml/2006/main" idx="2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1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0.41497</cdr:x>
      <cdr:y>0.11038</cdr:y>
    </cdr:from>
    <cdr:to>
      <cdr:x>0.41497</cdr:x>
      <cdr:y>0.84162</cdr:y>
    </cdr:to>
    <cdr:cxnSp macro="">
      <cdr:nvCxnSpPr>
        <cdr:cNvPr id="10" name="Straight Connector 9"/>
        <cdr:cNvCxnSpPr/>
      </cdr:nvCxnSpPr>
      <cdr:spPr>
        <a:xfrm xmlns:a="http://schemas.openxmlformats.org/drawingml/2006/main" flipV="1">
          <a:off x="3733800" y="609600"/>
          <a:ext cx="0" cy="4038621"/>
        </a:xfrm>
        <a:prstGeom xmlns:a="http://schemas.openxmlformats.org/drawingml/2006/main" prst="line">
          <a:avLst/>
        </a:prstGeom>
        <a:ln xmlns:a="http://schemas.openxmlformats.org/drawingml/2006/main" w="28575" cmpd="sng">
          <a:solidFill>
            <a:schemeClr val="tx1"/>
          </a:solidFill>
        </a:ln>
      </cdr:spPr>
      <cdr:style>
        <a:lnRef xmlns:a="http://schemas.openxmlformats.org/drawingml/2006/main" idx="2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1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7.xml><?xml version="1.0" encoding="utf-8"?>
<c:userShapes xmlns:c="http://schemas.openxmlformats.org/drawingml/2006/chart">
  <cdr:relSizeAnchor xmlns:cdr="http://schemas.openxmlformats.org/drawingml/2006/chartDrawing">
    <cdr:from>
      <cdr:x>0.41531</cdr:x>
      <cdr:y>0.1105</cdr:y>
    </cdr:from>
    <cdr:to>
      <cdr:x>0.41531</cdr:x>
      <cdr:y>0.84259</cdr:y>
    </cdr:to>
    <cdr:cxnSp macro="">
      <cdr:nvCxnSpPr>
        <cdr:cNvPr id="9" name="Straight Connector 8"/>
        <cdr:cNvCxnSpPr/>
      </cdr:nvCxnSpPr>
      <cdr:spPr>
        <a:xfrm xmlns:a="http://schemas.openxmlformats.org/drawingml/2006/main" flipV="1">
          <a:off x="3736848" y="609600"/>
          <a:ext cx="0" cy="4038621"/>
        </a:xfrm>
        <a:prstGeom xmlns:a="http://schemas.openxmlformats.org/drawingml/2006/main" prst="line">
          <a:avLst/>
        </a:prstGeom>
        <a:ln xmlns:a="http://schemas.openxmlformats.org/drawingml/2006/main" w="28575" cmpd="sng">
          <a:solidFill>
            <a:schemeClr val="tx1"/>
          </a:solidFill>
        </a:ln>
      </cdr:spPr>
      <cdr:style>
        <a:lnRef xmlns:a="http://schemas.openxmlformats.org/drawingml/2006/main" idx="2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1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0.1189</cdr:x>
      <cdr:y>0.69065</cdr:y>
    </cdr:from>
    <cdr:to>
      <cdr:x>0.97302</cdr:x>
      <cdr:y>0.69253</cdr:y>
    </cdr:to>
    <cdr:cxnSp macro="">
      <cdr:nvCxnSpPr>
        <cdr:cNvPr id="10" name="Straight Connector 9"/>
        <cdr:cNvCxnSpPr/>
      </cdr:nvCxnSpPr>
      <cdr:spPr>
        <a:xfrm xmlns:a="http://schemas.openxmlformats.org/drawingml/2006/main">
          <a:off x="1069848" y="3810000"/>
          <a:ext cx="7685079" cy="10371"/>
        </a:xfrm>
        <a:prstGeom xmlns:a="http://schemas.openxmlformats.org/drawingml/2006/main" prst="line">
          <a:avLst/>
        </a:prstGeom>
        <a:ln xmlns:a="http://schemas.openxmlformats.org/drawingml/2006/main" w="28575" cmpd="sng">
          <a:solidFill>
            <a:schemeClr val="tx1"/>
          </a:solidFill>
        </a:ln>
      </cdr:spPr>
      <cdr:style>
        <a:lnRef xmlns:a="http://schemas.openxmlformats.org/drawingml/2006/main" idx="2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1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94D591-9EEE-FF4E-82B5-66433081CFEC}" type="datetimeFigureOut">
              <a:rPr lang="en-US" smtClean="0"/>
              <a:t>9/23/15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6FB828-AE41-B84E-B11D-59C740B926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07282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8.xml"/></Relationships>
</file>

<file path=ppt/notesSlides/_rels/notesSlide5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9.xml"/></Relationships>
</file>

<file path=ppt/notesSlides/_rels/notesSlide5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0.xml"/></Relationships>
</file>

<file path=ppt/notesSlides/_rels/notesSlide5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1.xml"/></Relationships>
</file>

<file path=ppt/notesSlides/_rels/notesSlide5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2.xml"/></Relationships>
</file>

<file path=ppt/notesSlides/_rels/notesSlide5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8.xml"/></Relationships>
</file>

<file path=ppt/notesSlides/_rels/notesSlide5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1.xml"/></Relationships>
</file>

<file path=ppt/notesSlides/_rels/notesSlide5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2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3.xml"/></Relationships>
</file>

<file path=ppt/notesSlides/_rels/notesSlide6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4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DOUBLE check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6FB828-AE41-B84E-B11D-59C740B9268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19759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Construct cartoon for slight risk</a:t>
            </a:r>
            <a:r>
              <a:rPr lang="en-US" baseline="0" dirty="0" smtClean="0"/>
              <a:t> evaluation method.</a:t>
            </a:r>
          </a:p>
          <a:p>
            <a:endParaRPr lang="en-US" baseline="0" dirty="0" smtClean="0"/>
          </a:p>
          <a:p>
            <a:r>
              <a:rPr lang="en-US" dirty="0" smtClean="0"/>
              <a:t>Choose cases</a:t>
            </a:r>
            <a:r>
              <a:rPr lang="en-US" baseline="0" dirty="0" smtClean="0"/>
              <a:t> to illustrate problem.</a:t>
            </a:r>
          </a:p>
          <a:p>
            <a:endParaRPr lang="en-US" baseline="0" dirty="0" smtClean="0"/>
          </a:p>
          <a:p>
            <a:r>
              <a:rPr lang="en-US" baseline="0" dirty="0" smtClean="0"/>
              <a:t>Move Venn Diagrams up into methodology section.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6FB828-AE41-B84E-B11D-59C740B9268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4322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Look for consistency</a:t>
            </a:r>
            <a:r>
              <a:rPr lang="en-US" baseline="0" dirty="0" smtClean="0"/>
              <a:t> in capitalization</a:t>
            </a:r>
          </a:p>
          <a:p>
            <a:endParaRPr lang="en-US" baseline="0" dirty="0" smtClean="0"/>
          </a:p>
          <a:p>
            <a:r>
              <a:rPr lang="en-US" dirty="0" smtClean="0"/>
              <a:t>Choose cases</a:t>
            </a:r>
            <a:r>
              <a:rPr lang="en-US" baseline="0" dirty="0" smtClean="0"/>
              <a:t> to illustrate problem.</a:t>
            </a:r>
          </a:p>
          <a:p>
            <a:endParaRPr lang="en-US" baseline="0" dirty="0" smtClean="0"/>
          </a:p>
          <a:p>
            <a:r>
              <a:rPr lang="en-US" baseline="0" dirty="0" smtClean="0"/>
              <a:t>Move Venn Diagrams up into methodology section.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6FB828-AE41-B84E-B11D-59C740B9268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4322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Look for hyphen vs. </a:t>
            </a:r>
            <a:r>
              <a:rPr lang="en-US" dirty="0" err="1" smtClean="0"/>
              <a:t>em</a:t>
            </a:r>
            <a:r>
              <a:rPr lang="en-US" dirty="0" smtClean="0"/>
              <a:t>-dash/</a:t>
            </a:r>
            <a:r>
              <a:rPr lang="en-US" dirty="0" err="1" smtClean="0"/>
              <a:t>en</a:t>
            </a:r>
            <a:r>
              <a:rPr lang="en-US" dirty="0" smtClean="0"/>
              <a:t>-dash</a:t>
            </a:r>
            <a:endParaRPr lang="en-US" baseline="0" dirty="0" smtClean="0"/>
          </a:p>
          <a:p>
            <a:endParaRPr lang="en-US" baseline="0" dirty="0" smtClean="0"/>
          </a:p>
          <a:p>
            <a:r>
              <a:rPr lang="en-US" dirty="0" smtClean="0"/>
              <a:t>Choose cases</a:t>
            </a:r>
            <a:r>
              <a:rPr lang="en-US" baseline="0" dirty="0" smtClean="0"/>
              <a:t> to illustrate problem.</a:t>
            </a:r>
          </a:p>
          <a:p>
            <a:endParaRPr lang="en-US" baseline="0" dirty="0" smtClean="0"/>
          </a:p>
          <a:p>
            <a:r>
              <a:rPr lang="en-US" baseline="0" dirty="0" smtClean="0"/>
              <a:t>Move Venn Diagrams up into methodology section.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6FB828-AE41-B84E-B11D-59C740B9268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4322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Construct cartoon for slight risk</a:t>
            </a:r>
            <a:r>
              <a:rPr lang="en-US" baseline="0" dirty="0" smtClean="0"/>
              <a:t> evaluation method.</a:t>
            </a:r>
          </a:p>
          <a:p>
            <a:endParaRPr lang="en-US" baseline="0" dirty="0" smtClean="0"/>
          </a:p>
          <a:p>
            <a:r>
              <a:rPr lang="en-US" dirty="0" smtClean="0"/>
              <a:t>Choose cases</a:t>
            </a:r>
            <a:r>
              <a:rPr lang="en-US" baseline="0" dirty="0" smtClean="0"/>
              <a:t> to illustrate problem.</a:t>
            </a:r>
          </a:p>
          <a:p>
            <a:endParaRPr lang="en-US" baseline="0" dirty="0" smtClean="0"/>
          </a:p>
          <a:p>
            <a:r>
              <a:rPr lang="en-US" baseline="0" dirty="0" smtClean="0"/>
              <a:t>Move Venn Diagrams up into methodology section.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6FB828-AE41-B84E-B11D-59C740B9268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43225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Construct cartoon for slight risk</a:t>
            </a:r>
            <a:r>
              <a:rPr lang="en-US" baseline="0" dirty="0" smtClean="0"/>
              <a:t> evaluation method.</a:t>
            </a:r>
          </a:p>
          <a:p>
            <a:endParaRPr lang="en-US" baseline="0" dirty="0" smtClean="0"/>
          </a:p>
          <a:p>
            <a:r>
              <a:rPr lang="en-US" dirty="0" smtClean="0"/>
              <a:t>Choose cases</a:t>
            </a:r>
            <a:r>
              <a:rPr lang="en-US" baseline="0" dirty="0" smtClean="0"/>
              <a:t> to illustrate problem.</a:t>
            </a:r>
          </a:p>
          <a:p>
            <a:endParaRPr lang="en-US" baseline="0" dirty="0" smtClean="0"/>
          </a:p>
          <a:p>
            <a:r>
              <a:rPr lang="en-US" baseline="0" dirty="0" smtClean="0"/>
              <a:t>Move Venn Diagrams up into methodology section.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6FB828-AE41-B84E-B11D-59C740B9268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43225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Construct cartoon for slight risk</a:t>
            </a:r>
            <a:r>
              <a:rPr lang="en-US" baseline="0" dirty="0" smtClean="0"/>
              <a:t> evaluation method.</a:t>
            </a:r>
          </a:p>
          <a:p>
            <a:endParaRPr lang="en-US" baseline="0" dirty="0" smtClean="0"/>
          </a:p>
          <a:p>
            <a:r>
              <a:rPr lang="en-US" dirty="0" smtClean="0"/>
              <a:t>Choose cases</a:t>
            </a:r>
            <a:r>
              <a:rPr lang="en-US" baseline="0" dirty="0" smtClean="0"/>
              <a:t> to illustrate problem.</a:t>
            </a:r>
          </a:p>
          <a:p>
            <a:endParaRPr lang="en-US" baseline="0" dirty="0" smtClean="0"/>
          </a:p>
          <a:p>
            <a:r>
              <a:rPr lang="en-US" baseline="0" dirty="0" smtClean="0"/>
              <a:t>Move Venn Diagrams up into methodology section.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6FB828-AE41-B84E-B11D-59C740B9268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43225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For</a:t>
            </a:r>
            <a:r>
              <a:rPr lang="en-US" baseline="0" dirty="0" smtClean="0"/>
              <a:t> the CONUS dataset, you need either a SLIGHT contour or at least 20 reports for an event to be included. For inclusion in the Northeast Dataset, at least part of a SLIGHT risk area must be within the domain depicted on the previous slide or at least 20 reports within the same domain.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6FB828-AE41-B84E-B11D-59C740B9268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5865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For</a:t>
            </a:r>
            <a:r>
              <a:rPr lang="en-US" baseline="0" dirty="0" smtClean="0"/>
              <a:t> the CONUS dataset, you need either a SLIGHT contour or at least 20 reports for an event to be included. For inclusion in the Northeast Dataset, at least part of a SLIGHT risk area must be within the domain depicted on the previous slide or at least 20 reports within the same domain.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6FB828-AE41-B84E-B11D-59C740B9268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5865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Shift slides up and bolded axes.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6FB828-AE41-B84E-B11D-59C740B92687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386306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Shift slides up and bolded axes.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6FB828-AE41-B84E-B11D-59C740B92687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38630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6FB828-AE41-B84E-B11D-59C740B9268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57769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Shift slides up and bolded axes.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6FB828-AE41-B84E-B11D-59C740B92687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386306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Add in parenthetical</a:t>
            </a:r>
            <a:r>
              <a:rPr lang="en-US" baseline="0" dirty="0" smtClean="0"/>
              <a:t> reminder for low POD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6FB828-AE41-B84E-B11D-59C740B92687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35100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Add in parenthetical</a:t>
            </a:r>
            <a:r>
              <a:rPr lang="en-US" baseline="0" dirty="0" smtClean="0"/>
              <a:t> reminder for low POD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6FB828-AE41-B84E-B11D-59C740B92687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35100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For</a:t>
            </a:r>
            <a:r>
              <a:rPr lang="en-US" baseline="0" dirty="0" smtClean="0"/>
              <a:t> the CONUS dataset, you need either a SLIGHT contour or at least 20 reports for an event to be included. For inclusion in the Northeast Dataset, at least part of a SLIGHT risk area must be within the domain depicted on the previous slide or at least 20 reports within the same domain.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6FB828-AE41-B84E-B11D-59C740B92687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5865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For</a:t>
            </a:r>
            <a:r>
              <a:rPr lang="en-US" baseline="0" dirty="0" smtClean="0"/>
              <a:t> the CONUS dataset, you need either a SLIGHT contour or at least 20 reports for an event to be included. For inclusion in the Northeast Dataset, at least part of a SLIGHT risk area must be within the domain depicted on the previous slide or at least 20 reports within the same domain.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6FB828-AE41-B84E-B11D-59C740B92687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5865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For</a:t>
            </a:r>
            <a:r>
              <a:rPr lang="en-US" baseline="0" dirty="0" smtClean="0"/>
              <a:t> the CONUS dataset, you need either a SLIGHT contour or at least 20 reports for an event to be included. For inclusion in the Northeast Dataset, at least part of a SLIGHT risk area must be within the domain depicted on the previous slide or at least 20 reports within the same domain.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6FB828-AE41-B84E-B11D-59C740B92687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5865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Have only two circles and no overlap. Address hyphens in high impact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6FB828-AE41-B84E-B11D-59C740B92687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46246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Type 1 event composites (1200z for these slides) are centered on the </a:t>
            </a:r>
            <a:r>
              <a:rPr lang="en-US" dirty="0" err="1" smtClean="0"/>
              <a:t>gridpoint</a:t>
            </a:r>
            <a:r>
              <a:rPr lang="en-US" baseline="0" dirty="0" smtClean="0"/>
              <a:t> of maximum report count per 1 degree of latitude-longitude (i.e. report density). If an event has several maximum densities of the same magnitude, the case was not included. Type 2 event composites are centered at the centroid of the largest slight risk area in the Northeast domain for a given event.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6FB828-AE41-B84E-B11D-59C740B92687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0808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Ditto for this slide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6FB828-AE41-B84E-B11D-59C740B92687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349805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Ditto for this slide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6FB828-AE41-B84E-B11D-59C740B92687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34980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6FB828-AE41-B84E-B11D-59C740B9268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57769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Title format. Check caption</a:t>
            </a:r>
            <a:r>
              <a:rPr lang="en-US" baseline="0" dirty="0" smtClean="0"/>
              <a:t> exponentiation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6FB828-AE41-B84E-B11D-59C740B92687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23136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Title format. Check caption</a:t>
            </a:r>
            <a:r>
              <a:rPr lang="en-US" baseline="0" dirty="0" smtClean="0"/>
              <a:t> exponentiation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6FB828-AE41-B84E-B11D-59C740B92687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23136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Title format. Check caption</a:t>
            </a:r>
            <a:r>
              <a:rPr lang="en-US" baseline="0" dirty="0" smtClean="0"/>
              <a:t> exponentiation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6FB828-AE41-B84E-B11D-59C740B92687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23136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Title format. Check caption</a:t>
            </a:r>
            <a:r>
              <a:rPr lang="en-US" baseline="0" dirty="0" smtClean="0"/>
              <a:t> exponentiation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6FB828-AE41-B84E-B11D-59C740B92687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23136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Title format. Check caption</a:t>
            </a:r>
            <a:r>
              <a:rPr lang="en-US" baseline="0" dirty="0" smtClean="0"/>
              <a:t> exponentiation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6FB828-AE41-B84E-B11D-59C740B92687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23136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CAPITALIZATION.</a:t>
            </a:r>
            <a:r>
              <a:rPr lang="en-US" baseline="0" dirty="0" smtClean="0"/>
              <a:t> Hyphens for </a:t>
            </a:r>
            <a:r>
              <a:rPr lang="en-US" baseline="0" smtClean="0"/>
              <a:t>modification only.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6FB828-AE41-B84E-B11D-59C740B92687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56814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Composites are binned according to 500 hPa flow over the composite point.</a:t>
            </a:r>
            <a:r>
              <a:rPr lang="en-US" baseline="0" dirty="0" smtClean="0"/>
              <a:t> N is the number of Type 1 events per flow direction (i.e. sample size)</a:t>
            </a:r>
            <a:r>
              <a:rPr lang="en-US" dirty="0" smtClean="0"/>
              <a:t>.</a:t>
            </a:r>
            <a:r>
              <a:rPr lang="en-US" baseline="0" dirty="0" smtClean="0"/>
              <a:t> Since Type 1 events are in the lowest 25</a:t>
            </a:r>
            <a:r>
              <a:rPr lang="en-US" baseline="30000" dirty="0" smtClean="0"/>
              <a:t>th</a:t>
            </a:r>
            <a:r>
              <a:rPr lang="en-US" baseline="0" dirty="0" smtClean="0"/>
              <a:t> percentile of events that have 20+ reports, we infer from the bar graph that NW-</a:t>
            </a:r>
            <a:r>
              <a:rPr lang="en-US" baseline="0" dirty="0" err="1" smtClean="0"/>
              <a:t>ly</a:t>
            </a:r>
            <a:r>
              <a:rPr lang="en-US" baseline="0" dirty="0" smtClean="0"/>
              <a:t>, W-</a:t>
            </a:r>
            <a:r>
              <a:rPr lang="en-US" baseline="0" dirty="0" err="1" smtClean="0"/>
              <a:t>ly</a:t>
            </a:r>
            <a:r>
              <a:rPr lang="en-US" baseline="0" dirty="0" smtClean="0"/>
              <a:t>, and SW-</a:t>
            </a:r>
            <a:r>
              <a:rPr lang="en-US" baseline="0" dirty="0" err="1" smtClean="0"/>
              <a:t>ly</a:t>
            </a:r>
            <a:r>
              <a:rPr lang="en-US" baseline="0" dirty="0" smtClean="0"/>
              <a:t> cases follow climatology pretty closely with 25-30% of 20+ cases falling into the Type 1 category. The rarer S-</a:t>
            </a:r>
            <a:r>
              <a:rPr lang="en-US" baseline="0" dirty="0" err="1" smtClean="0"/>
              <a:t>ly</a:t>
            </a:r>
            <a:r>
              <a:rPr lang="en-US" baseline="0" dirty="0" smtClean="0"/>
              <a:t>, and N-</a:t>
            </a:r>
            <a:r>
              <a:rPr lang="en-US" baseline="0" dirty="0" err="1" smtClean="0"/>
              <a:t>ly</a:t>
            </a:r>
            <a:r>
              <a:rPr lang="en-US" baseline="0" dirty="0" smtClean="0"/>
              <a:t> cases have a higher occurrence rate than climatology, however the sample size is small. From the pie chart, we see that most Type 1 events have 500 hPa flow out of the west.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6FB828-AE41-B84E-B11D-59C740B92687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662252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Ditto for this slide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6FB828-AE41-B84E-B11D-59C740B92687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349805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Black dot at Center.</a:t>
            </a:r>
          </a:p>
          <a:p>
            <a:endParaRPr lang="en-US" dirty="0" smtClean="0"/>
          </a:p>
          <a:p>
            <a:r>
              <a:rPr lang="en-US" dirty="0" smtClean="0"/>
              <a:t>Make</a:t>
            </a:r>
            <a:r>
              <a:rPr lang="en-US" baseline="0" dirty="0" smtClean="0"/>
              <a:t> axes bigger</a:t>
            </a:r>
          </a:p>
          <a:p>
            <a:r>
              <a:rPr lang="en-US" baseline="0" dirty="0" smtClean="0"/>
              <a:t>Black dot at center.</a:t>
            </a:r>
          </a:p>
          <a:p>
            <a:endParaRPr lang="en-US" baseline="0" dirty="0" smtClean="0"/>
          </a:p>
          <a:p>
            <a:r>
              <a:rPr lang="en-US" baseline="0" dirty="0" smtClean="0"/>
              <a:t>Bigger and better defined axes 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6FB828-AE41-B84E-B11D-59C740B92687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78819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Black dot at Center.</a:t>
            </a:r>
          </a:p>
          <a:p>
            <a:endParaRPr lang="en-US" dirty="0" smtClean="0"/>
          </a:p>
          <a:p>
            <a:r>
              <a:rPr lang="en-US" dirty="0" smtClean="0"/>
              <a:t>Make</a:t>
            </a:r>
            <a:r>
              <a:rPr lang="en-US" baseline="0" dirty="0" smtClean="0"/>
              <a:t> axes bigger</a:t>
            </a:r>
          </a:p>
          <a:p>
            <a:r>
              <a:rPr lang="en-US" baseline="0" dirty="0" smtClean="0"/>
              <a:t>Black dot at center.</a:t>
            </a:r>
          </a:p>
          <a:p>
            <a:endParaRPr lang="en-US" baseline="0" dirty="0" smtClean="0"/>
          </a:p>
          <a:p>
            <a:r>
              <a:rPr lang="en-US" baseline="0" dirty="0" smtClean="0"/>
              <a:t>Bigger and better defined axes 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6FB828-AE41-B84E-B11D-59C740B92687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7881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Line up bullets CHECK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6FB828-AE41-B84E-B11D-59C740B9268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41185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Black dot at Center. Move 31</a:t>
            </a:r>
            <a:r>
              <a:rPr lang="en-US" baseline="0" dirty="0" smtClean="0"/>
              <a:t> and 662 to axes.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Make</a:t>
            </a:r>
            <a:r>
              <a:rPr lang="en-US" baseline="0" dirty="0" smtClean="0"/>
              <a:t> axes bigger</a:t>
            </a:r>
          </a:p>
          <a:p>
            <a:r>
              <a:rPr lang="en-US" baseline="0" dirty="0" smtClean="0"/>
              <a:t>Black dot at center.</a:t>
            </a:r>
          </a:p>
          <a:p>
            <a:endParaRPr lang="en-US" baseline="0" dirty="0" smtClean="0"/>
          </a:p>
          <a:p>
            <a:r>
              <a:rPr lang="en-US" baseline="0" dirty="0" smtClean="0"/>
              <a:t>Bigger and better defined axes 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6FB828-AE41-B84E-B11D-59C740B92687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78819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Black dot at Center.</a:t>
            </a:r>
          </a:p>
          <a:p>
            <a:endParaRPr lang="en-US" dirty="0" smtClean="0"/>
          </a:p>
          <a:p>
            <a:r>
              <a:rPr lang="en-US" dirty="0" smtClean="0"/>
              <a:t>Make</a:t>
            </a:r>
            <a:r>
              <a:rPr lang="en-US" baseline="0" dirty="0" smtClean="0"/>
              <a:t> axes bigger</a:t>
            </a:r>
          </a:p>
          <a:p>
            <a:r>
              <a:rPr lang="en-US" baseline="0" dirty="0" smtClean="0"/>
              <a:t>Black dot at center.</a:t>
            </a:r>
          </a:p>
          <a:p>
            <a:endParaRPr lang="en-US" baseline="0" dirty="0" smtClean="0"/>
          </a:p>
          <a:p>
            <a:r>
              <a:rPr lang="en-US" baseline="0" dirty="0" smtClean="0"/>
              <a:t>Bigger and better defined axes 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6FB828-AE41-B84E-B11D-59C740B92687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78819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Black dot at Center.</a:t>
            </a:r>
          </a:p>
          <a:p>
            <a:endParaRPr lang="en-US" dirty="0" smtClean="0"/>
          </a:p>
          <a:p>
            <a:r>
              <a:rPr lang="en-US" dirty="0" smtClean="0"/>
              <a:t>Make</a:t>
            </a:r>
            <a:r>
              <a:rPr lang="en-US" baseline="0" dirty="0" smtClean="0"/>
              <a:t> axes bigger</a:t>
            </a:r>
          </a:p>
          <a:p>
            <a:r>
              <a:rPr lang="en-US" baseline="0" dirty="0" smtClean="0"/>
              <a:t>Black dot at center.</a:t>
            </a:r>
          </a:p>
          <a:p>
            <a:endParaRPr lang="en-US" baseline="0" dirty="0" smtClean="0"/>
          </a:p>
          <a:p>
            <a:r>
              <a:rPr lang="en-US" baseline="0" dirty="0" smtClean="0"/>
              <a:t>Bigger and better defined axes 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6FB828-AE41-B84E-B11D-59C740B92687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78819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Ditto for this slide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6FB828-AE41-B84E-B11D-59C740B92687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349805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Change greater that to </a:t>
            </a:r>
            <a:r>
              <a:rPr lang="en-US" dirty="0" err="1" smtClean="0"/>
              <a:t>gt.</a:t>
            </a:r>
            <a:r>
              <a:rPr lang="en-US" dirty="0" smtClean="0"/>
              <a:t> and equal to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6FB828-AE41-B84E-B11D-59C740B92687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98177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Be consistent with acronyms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6FB828-AE41-B84E-B11D-59C740B92687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07593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Title format. Check caption</a:t>
            </a:r>
            <a:r>
              <a:rPr lang="en-US" baseline="0" dirty="0" smtClean="0"/>
              <a:t> exponentiation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6FB828-AE41-B84E-B11D-59C740B92687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23136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FORMAT </a:t>
            </a:r>
            <a:r>
              <a:rPr lang="en-US" dirty="0" err="1" smtClean="0"/>
              <a:t>FORMAT</a:t>
            </a:r>
            <a:r>
              <a:rPr lang="en-US" dirty="0" smtClean="0"/>
              <a:t> </a:t>
            </a:r>
            <a:r>
              <a:rPr lang="en-US" dirty="0" err="1" smtClean="0"/>
              <a:t>FORMAT</a:t>
            </a:r>
            <a:r>
              <a:rPr lang="en-US" dirty="0" smtClean="0"/>
              <a:t>. Exponentials</a:t>
            </a:r>
            <a:r>
              <a:rPr lang="en-US" baseline="0" dirty="0" smtClean="0"/>
              <a:t> and capitalizations. Make barbs a different color and bold. Remove words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6FB828-AE41-B84E-B11D-59C740B92687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150923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Think about just one sounding</a:t>
            </a:r>
            <a:r>
              <a:rPr lang="en-US" baseline="0" dirty="0" smtClean="0"/>
              <a:t> for CI locations. Look at abbreviations and correct them in Titles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6FB828-AE41-B84E-B11D-59C740B92687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7527656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Crop out Hodo and down for clarity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6FB828-AE41-B84E-B11D-59C740B92687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59847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Titles to Red. Red lines to blue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6FB828-AE41-B84E-B11D-59C740B9268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682334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Over the great Lakes</a:t>
            </a:r>
            <a:r>
              <a:rPr lang="en-US" baseline="0" dirty="0" smtClean="0"/>
              <a:t> instead of off the coast.</a:t>
            </a:r>
          </a:p>
          <a:p>
            <a:r>
              <a:rPr lang="en-US" baseline="0" dirty="0" smtClean="0"/>
              <a:t>Just radar image lead off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6FB828-AE41-B84E-B11D-59C740B92687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6987743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Over the great Lakes</a:t>
            </a:r>
            <a:r>
              <a:rPr lang="en-US" baseline="0" dirty="0" smtClean="0"/>
              <a:t> instead of off the coast.</a:t>
            </a:r>
          </a:p>
          <a:p>
            <a:r>
              <a:rPr lang="en-US" baseline="0" dirty="0" smtClean="0"/>
              <a:t>Just radar image lead off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6FB828-AE41-B84E-B11D-59C740B92687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6987743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Over the great Lakes</a:t>
            </a:r>
            <a:r>
              <a:rPr lang="en-US" baseline="0" dirty="0" smtClean="0"/>
              <a:t> instead of off the coast.</a:t>
            </a:r>
          </a:p>
          <a:p>
            <a:r>
              <a:rPr lang="en-US" baseline="0" dirty="0" smtClean="0"/>
              <a:t>Just radar image lead off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6FB828-AE41-B84E-B11D-59C740B92687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6987743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Over the great Lakes</a:t>
            </a:r>
            <a:r>
              <a:rPr lang="en-US" baseline="0" dirty="0" smtClean="0"/>
              <a:t> instead of off the coast.</a:t>
            </a:r>
          </a:p>
          <a:p>
            <a:r>
              <a:rPr lang="en-US" baseline="0" dirty="0" smtClean="0"/>
              <a:t>Just radar image lead off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6FB828-AE41-B84E-B11D-59C740B92687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6987743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Over the great Lakes</a:t>
            </a:r>
            <a:r>
              <a:rPr lang="en-US" baseline="0" dirty="0" smtClean="0"/>
              <a:t> instead of off the coast.</a:t>
            </a:r>
          </a:p>
          <a:p>
            <a:r>
              <a:rPr lang="en-US" baseline="0" dirty="0" smtClean="0"/>
              <a:t>Just radar image lead off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6FB828-AE41-B84E-B11D-59C740B92687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6987743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Over the great Lakes</a:t>
            </a:r>
            <a:r>
              <a:rPr lang="en-US" baseline="0" dirty="0" smtClean="0"/>
              <a:t> instead of off the coast.</a:t>
            </a:r>
          </a:p>
          <a:p>
            <a:r>
              <a:rPr lang="en-US" baseline="0" dirty="0" smtClean="0"/>
              <a:t>Just radar image lead off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6FB828-AE41-B84E-B11D-59C740B92687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6987743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Over the great Lakes</a:t>
            </a:r>
            <a:r>
              <a:rPr lang="en-US" baseline="0" dirty="0" smtClean="0"/>
              <a:t> instead of off the coast.</a:t>
            </a:r>
          </a:p>
          <a:p>
            <a:r>
              <a:rPr lang="en-US" baseline="0" dirty="0" smtClean="0"/>
              <a:t>Just radar image lead off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6FB828-AE41-B84E-B11D-59C740B92687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6987743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6FB828-AE41-B84E-B11D-59C740B92687}" type="slidenum">
              <a:rPr lang="en-US" smtClean="0"/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1750160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CAPITALIZATION.</a:t>
            </a:r>
            <a:r>
              <a:rPr lang="en-US" baseline="0" dirty="0" smtClean="0"/>
              <a:t> Hyphens for </a:t>
            </a:r>
            <a:r>
              <a:rPr lang="en-US" baseline="0" smtClean="0"/>
              <a:t>modification only.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6FB828-AE41-B84E-B11D-59C740B92687}" type="slidenum">
              <a:rPr lang="en-US" smtClean="0"/>
              <a:t>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568140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Have only two circles and no overlap. Address hyphens in high impact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6FB828-AE41-B84E-B11D-59C740B92687}" type="slidenum">
              <a:rPr lang="en-US" smtClean="0"/>
              <a:t>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4624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Make a note on title position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6FB828-AE41-B84E-B11D-59C740B9268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411858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6FB828-AE41-B84E-B11D-59C740B92687}" type="slidenum">
              <a:rPr lang="en-US" smtClean="0"/>
              <a:t>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462464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Composites are binned according to 500 hPa flow over the composite point.</a:t>
            </a:r>
            <a:r>
              <a:rPr lang="en-US" baseline="0" dirty="0" smtClean="0"/>
              <a:t> N is the number of Type 1 events per flow direction (i.e. sample size)</a:t>
            </a:r>
            <a:r>
              <a:rPr lang="en-US" dirty="0" smtClean="0"/>
              <a:t>.</a:t>
            </a:r>
            <a:r>
              <a:rPr lang="en-US" baseline="0" dirty="0" smtClean="0"/>
              <a:t> Since Type 1 events are in the lowest 25</a:t>
            </a:r>
            <a:r>
              <a:rPr lang="en-US" baseline="30000" dirty="0" smtClean="0"/>
              <a:t>th</a:t>
            </a:r>
            <a:r>
              <a:rPr lang="en-US" baseline="0" dirty="0" smtClean="0"/>
              <a:t> percentile of events that have 20+ reports, we infer from the bar graph that NW-</a:t>
            </a:r>
            <a:r>
              <a:rPr lang="en-US" baseline="0" dirty="0" err="1" smtClean="0"/>
              <a:t>ly</a:t>
            </a:r>
            <a:r>
              <a:rPr lang="en-US" baseline="0" dirty="0" smtClean="0"/>
              <a:t>, W-</a:t>
            </a:r>
            <a:r>
              <a:rPr lang="en-US" baseline="0" dirty="0" err="1" smtClean="0"/>
              <a:t>ly</a:t>
            </a:r>
            <a:r>
              <a:rPr lang="en-US" baseline="0" dirty="0" smtClean="0"/>
              <a:t>, and SW-</a:t>
            </a:r>
            <a:r>
              <a:rPr lang="en-US" baseline="0" dirty="0" err="1" smtClean="0"/>
              <a:t>ly</a:t>
            </a:r>
            <a:r>
              <a:rPr lang="en-US" baseline="0" dirty="0" smtClean="0"/>
              <a:t> cases follow climatology pretty closely with 25-30% of 20+ cases falling into the Type 1 category. The rarer S-</a:t>
            </a:r>
            <a:r>
              <a:rPr lang="en-US" baseline="0" dirty="0" err="1" smtClean="0"/>
              <a:t>ly</a:t>
            </a:r>
            <a:r>
              <a:rPr lang="en-US" baseline="0" dirty="0" smtClean="0"/>
              <a:t>, and N-</a:t>
            </a:r>
            <a:r>
              <a:rPr lang="en-US" baseline="0" dirty="0" err="1" smtClean="0"/>
              <a:t>ly</a:t>
            </a:r>
            <a:r>
              <a:rPr lang="en-US" baseline="0" dirty="0" smtClean="0"/>
              <a:t> cases have a higher occurrence rate than climatology, however the sample size is small. From the pie chart, we see that most Type 1 events have 500 hPa flow out of the west.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6FB828-AE41-B84E-B11D-59C740B92687}" type="slidenum">
              <a:rPr lang="en-US" smtClean="0"/>
              <a:t>94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66225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Construct cartoon for slight risk</a:t>
            </a:r>
            <a:r>
              <a:rPr lang="en-US" baseline="0" dirty="0" smtClean="0"/>
              <a:t> evaluation method.</a:t>
            </a:r>
          </a:p>
          <a:p>
            <a:endParaRPr lang="en-US" baseline="0" dirty="0" smtClean="0"/>
          </a:p>
          <a:p>
            <a:r>
              <a:rPr lang="en-US" dirty="0" smtClean="0"/>
              <a:t>Choose cases</a:t>
            </a:r>
            <a:r>
              <a:rPr lang="en-US" baseline="0" dirty="0" smtClean="0"/>
              <a:t> to illustrate problem.</a:t>
            </a:r>
          </a:p>
          <a:p>
            <a:endParaRPr lang="en-US" baseline="0" dirty="0" smtClean="0"/>
          </a:p>
          <a:p>
            <a:r>
              <a:rPr lang="en-US" baseline="0" dirty="0" smtClean="0"/>
              <a:t>Move Venn Diagrams up into methodology section.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6FB828-AE41-B84E-B11D-59C740B9268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4322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Construct cartoon for slight risk</a:t>
            </a:r>
            <a:r>
              <a:rPr lang="en-US" baseline="0" dirty="0" smtClean="0"/>
              <a:t> evaluation method.</a:t>
            </a:r>
          </a:p>
          <a:p>
            <a:endParaRPr lang="en-US" baseline="0" dirty="0" smtClean="0"/>
          </a:p>
          <a:p>
            <a:r>
              <a:rPr lang="en-US" dirty="0" smtClean="0"/>
              <a:t>Choose cases</a:t>
            </a:r>
            <a:r>
              <a:rPr lang="en-US" baseline="0" dirty="0" smtClean="0"/>
              <a:t> to illustrate problem.</a:t>
            </a:r>
          </a:p>
          <a:p>
            <a:endParaRPr lang="en-US" baseline="0" dirty="0" smtClean="0"/>
          </a:p>
          <a:p>
            <a:r>
              <a:rPr lang="en-US" baseline="0" dirty="0" smtClean="0"/>
              <a:t>Move Venn Diagrams up into methodology section.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6FB828-AE41-B84E-B11D-59C740B9268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4322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Construct cartoon for slight risk</a:t>
            </a:r>
            <a:r>
              <a:rPr lang="en-US" baseline="0" dirty="0" smtClean="0"/>
              <a:t> evaluation method.</a:t>
            </a:r>
          </a:p>
          <a:p>
            <a:endParaRPr lang="en-US" baseline="0" dirty="0" smtClean="0"/>
          </a:p>
          <a:p>
            <a:r>
              <a:rPr lang="en-US" dirty="0" smtClean="0"/>
              <a:t>Choose cases</a:t>
            </a:r>
            <a:r>
              <a:rPr lang="en-US" baseline="0" dirty="0" smtClean="0"/>
              <a:t> to illustrate problem.</a:t>
            </a:r>
          </a:p>
          <a:p>
            <a:endParaRPr lang="en-US" baseline="0" dirty="0" smtClean="0"/>
          </a:p>
          <a:p>
            <a:r>
              <a:rPr lang="en-US" baseline="0" dirty="0" smtClean="0"/>
              <a:t>Move Venn Diagrams up into methodology section.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6FB828-AE41-B84E-B11D-59C740B9268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4322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7D48F3-AD58-4FBF-9F10-FCA9363136DA}" type="datetimeFigureOut">
              <a:rPr lang="en-US" smtClean="0"/>
              <a:pPr/>
              <a:t>9/23/15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1B71B-1DF9-4B86-8DB9-AA4C433BB5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29428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7D48F3-AD58-4FBF-9F10-FCA9363136DA}" type="datetimeFigureOut">
              <a:rPr lang="en-US" smtClean="0"/>
              <a:pPr/>
              <a:t>9/23/15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1B71B-1DF9-4B86-8DB9-AA4C433BB5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18515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7D48F3-AD58-4FBF-9F10-FCA9363136DA}" type="datetimeFigureOut">
              <a:rPr lang="en-US" smtClean="0"/>
              <a:pPr/>
              <a:t>9/23/15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1B71B-1DF9-4B86-8DB9-AA4C433BB5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4672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7D48F3-AD58-4FBF-9F10-FCA9363136DA}" type="datetimeFigureOut">
              <a:rPr lang="en-US" smtClean="0"/>
              <a:pPr/>
              <a:t>9/23/15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1B71B-1DF9-4B86-8DB9-AA4C433BB5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0877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7D48F3-AD58-4FBF-9F10-FCA9363136DA}" type="datetimeFigureOut">
              <a:rPr lang="en-US" smtClean="0"/>
              <a:pPr/>
              <a:t>9/23/15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1B71B-1DF9-4B86-8DB9-AA4C433BB5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9591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7D48F3-AD58-4FBF-9F10-FCA9363136DA}" type="datetimeFigureOut">
              <a:rPr lang="en-US" smtClean="0"/>
              <a:pPr/>
              <a:t>9/23/15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1B71B-1DF9-4B86-8DB9-AA4C433BB5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7993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7D48F3-AD58-4FBF-9F10-FCA9363136DA}" type="datetimeFigureOut">
              <a:rPr lang="en-US" smtClean="0"/>
              <a:pPr/>
              <a:t>9/23/15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1B71B-1DF9-4B86-8DB9-AA4C433BB5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1180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7D48F3-AD58-4FBF-9F10-FCA9363136DA}" type="datetimeFigureOut">
              <a:rPr lang="en-US" smtClean="0"/>
              <a:pPr/>
              <a:t>9/23/15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1B71B-1DF9-4B86-8DB9-AA4C433BB5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7552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7D48F3-AD58-4FBF-9F10-FCA9363136DA}" type="datetimeFigureOut">
              <a:rPr lang="en-US" smtClean="0"/>
              <a:pPr/>
              <a:t>9/23/15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1B71B-1DF9-4B86-8DB9-AA4C433BB5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7560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7D48F3-AD58-4FBF-9F10-FCA9363136DA}" type="datetimeFigureOut">
              <a:rPr lang="en-US" smtClean="0"/>
              <a:pPr/>
              <a:t>9/23/15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1B71B-1DF9-4B86-8DB9-AA4C433BB5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8459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7D48F3-AD58-4FBF-9F10-FCA9363136DA}" type="datetimeFigureOut">
              <a:rPr lang="en-US" smtClean="0"/>
              <a:pPr/>
              <a:t>9/23/15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1B71B-1DF9-4B86-8DB9-AA4C433BB5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91417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7D48F3-AD58-4FBF-9F10-FCA9363136DA}" type="datetimeFigureOut">
              <a:rPr lang="en-US" smtClean="0"/>
              <a:pPr/>
              <a:t>9/23/15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01B71B-1DF9-4B86-8DB9-AA4C433BB5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9004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chart" Target="../charts/char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chart" Target="../charts/char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chart" Target="../charts/char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chart" Target="../charts/char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chart" Target="../charts/chart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chart" Target="../charts/char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chart" Target="../charts/char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chart" Target="../charts/chart8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chart" Target="../charts/chart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4" Type="http://schemas.openxmlformats.org/officeDocument/2006/relationships/diagramLayout" Target="../diagrams/layout1.xml"/><Relationship Id="rId5" Type="http://schemas.openxmlformats.org/officeDocument/2006/relationships/diagramQuickStyle" Target="../diagrams/quickStyle1.xml"/><Relationship Id="rId6" Type="http://schemas.openxmlformats.org/officeDocument/2006/relationships/diagramColors" Target="../diagrams/colors1.xml"/><Relationship Id="rId7" Type="http://schemas.microsoft.com/office/2007/relationships/diagramDrawing" Target="../diagrams/drawing1.xml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chart" Target="../charts/chart10.xml"/><Relationship Id="rId3" Type="http://schemas.openxmlformats.org/officeDocument/2006/relationships/chart" Target="../charts/chart1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chart" Target="../charts/chart12.xml"/><Relationship Id="rId3" Type="http://schemas.openxmlformats.org/officeDocument/2006/relationships/chart" Target="../charts/chart1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chart" Target="../charts/chart14.xml"/><Relationship Id="rId3" Type="http://schemas.openxmlformats.org/officeDocument/2006/relationships/chart" Target="../charts/chart1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8.xml"/><Relationship Id="rId3" Type="http://schemas.openxmlformats.org/officeDocument/2006/relationships/chart" Target="../charts/chart1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9.xml"/><Relationship Id="rId3" Type="http://schemas.openxmlformats.org/officeDocument/2006/relationships/chart" Target="../charts/chart1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chart" Target="../charts/chart18.xml"/><Relationship Id="rId3" Type="http://schemas.openxmlformats.org/officeDocument/2006/relationships/chart" Target="../charts/chart19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chart" Target="../charts/chart20.xml"/><Relationship Id="rId3" Type="http://schemas.openxmlformats.org/officeDocument/2006/relationships/chart" Target="../charts/chart2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chart" Target="../charts/chart22.xml"/><Relationship Id="rId3" Type="http://schemas.openxmlformats.org/officeDocument/2006/relationships/chart" Target="../charts/chart2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4.xml"/><Relationship Id="rId4" Type="http://schemas.openxmlformats.org/officeDocument/2006/relationships/chart" Target="../charts/chart25.xml"/><Relationship Id="rId5" Type="http://schemas.openxmlformats.org/officeDocument/2006/relationships/chart" Target="../charts/chart26.xml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7.xml"/><Relationship Id="rId3" Type="http://schemas.openxmlformats.org/officeDocument/2006/relationships/chart" Target="../charts/chart2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Relationship Id="rId3" Type="http://schemas.openxmlformats.org/officeDocument/2006/relationships/chart" Target="../charts/chart28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Relationship Id="rId3" Type="http://schemas.openxmlformats.org/officeDocument/2006/relationships/chart" Target="../charts/chart29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Relationship Id="rId3" Type="http://schemas.openxmlformats.org/officeDocument/2006/relationships/chart" Target="../charts/chart30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Relationship Id="rId3" Type="http://schemas.openxmlformats.org/officeDocument/2006/relationships/chart" Target="../charts/chart31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Relationship Id="rId3" Type="http://schemas.openxmlformats.org/officeDocument/2006/relationships/chart" Target="../charts/chart3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3.xml"/><Relationship Id="rId3" Type="http://schemas.openxmlformats.org/officeDocument/2006/relationships/chart" Target="../charts/chart33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4.xml"/><Relationship Id="rId3" Type="http://schemas.openxmlformats.org/officeDocument/2006/relationships/chart" Target="../charts/chart34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6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Relationship Id="rId3" Type="http://schemas.openxmlformats.org/officeDocument/2006/relationships/image" Target="../media/image24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8.gif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8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9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9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Relationship Id="rId3" Type="http://schemas.openxmlformats.org/officeDocument/2006/relationships/image" Target="../media/image24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0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1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4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5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6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Relationship Id="rId3" Type="http://schemas.openxmlformats.org/officeDocument/2006/relationships/image" Target="../media/image38.pn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Relationship Id="rId3" Type="http://schemas.openxmlformats.org/officeDocument/2006/relationships/image" Target="../media/image39.pn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Relationship Id="rId3" Type="http://schemas.openxmlformats.org/officeDocument/2006/relationships/image" Target="../media/image40.pn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Relationship Id="rId3" Type="http://schemas.openxmlformats.org/officeDocument/2006/relationships/image" Target="../media/image41.pn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Relationship Id="rId3" Type="http://schemas.openxmlformats.org/officeDocument/2006/relationships/image" Target="../media/image42.pn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Relationship Id="rId3" Type="http://schemas.openxmlformats.org/officeDocument/2006/relationships/image" Target="../media/image43.pn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Relationship Id="rId3" Type="http://schemas.openxmlformats.org/officeDocument/2006/relationships/image" Target="../media/image4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8.pn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Relationship Id="rId3" Type="http://schemas.openxmlformats.org/officeDocument/2006/relationships/image" Target="../media/image45.pn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Relationship Id="rId3" Type="http://schemas.openxmlformats.org/officeDocument/2006/relationships/image" Target="../media/image46.png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Relationship Id="rId3" Type="http://schemas.openxmlformats.org/officeDocument/2006/relationships/image" Target="../media/image47.png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Relationship Id="rId3" Type="http://schemas.openxmlformats.org/officeDocument/2006/relationships/image" Target="../media/image48.png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Relationship Id="rId3" Type="http://schemas.openxmlformats.org/officeDocument/2006/relationships/image" Target="../media/image49.png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Relationship Id="rId3" Type="http://schemas.openxmlformats.org/officeDocument/2006/relationships/image" Target="../media/image50.png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Relationship Id="rId3" Type="http://schemas.openxmlformats.org/officeDocument/2006/relationships/image" Target="../media/image51.png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Relationship Id="rId3" Type="http://schemas.openxmlformats.org/officeDocument/2006/relationships/image" Target="../media/image52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53.png"/><Relationship Id="rId5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gif"/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8.png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8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4" Type="http://schemas.openxmlformats.org/officeDocument/2006/relationships/diagramLayout" Target="../diagrams/layout2.xml"/><Relationship Id="rId5" Type="http://schemas.openxmlformats.org/officeDocument/2006/relationships/diagramQuickStyle" Target="../diagrams/quickStyle2.xml"/><Relationship Id="rId6" Type="http://schemas.openxmlformats.org/officeDocument/2006/relationships/diagramColors" Target="../diagrams/colors2.xml"/><Relationship Id="rId7" Type="http://schemas.microsoft.com/office/2007/relationships/diagramDrawing" Target="../diagrams/drawing2.xml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9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55.gif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5.xml"/><Relationship Id="rId4" Type="http://schemas.openxmlformats.org/officeDocument/2006/relationships/chart" Target="../charts/chart36.xml"/><Relationship Id="rId5" Type="http://schemas.openxmlformats.org/officeDocument/2006/relationships/chart" Target="../charts/chart37.xml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1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gif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smtClean="0"/>
              <a:t>Northeast Severe Convection: High-Impact and Low-Impact Events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sz="2000" dirty="0" smtClean="0"/>
          </a:p>
          <a:p>
            <a:pPr marL="0" indent="0" algn="ctr">
              <a:buNone/>
            </a:pPr>
            <a:r>
              <a:rPr lang="en-US" sz="2000" dirty="0" smtClean="0"/>
              <a:t>Matthew Vaughan, Brian Tang, and Lance Bosart</a:t>
            </a:r>
            <a:endParaRPr lang="en-US" sz="2000" dirty="0"/>
          </a:p>
          <a:p>
            <a:pPr marL="0" indent="0" algn="ctr">
              <a:buNone/>
            </a:pPr>
            <a:endParaRPr lang="en-US" sz="2000" dirty="0" smtClean="0"/>
          </a:p>
          <a:p>
            <a:pPr marL="0" lvl="0" indent="0" algn="ctr" defTabSz="457200">
              <a:spcBef>
                <a:spcPct val="20000"/>
              </a:spcBef>
              <a:buClrTx/>
              <a:buSzTx/>
              <a:buNone/>
              <a:defRPr/>
            </a:pPr>
            <a:r>
              <a:rPr lang="en-US" sz="2000" b="1" dirty="0">
                <a:solidFill>
                  <a:srgbClr val="0000FF"/>
                </a:solidFill>
                <a:latin typeface="Arial" charset="0"/>
              </a:rPr>
              <a:t>Department of Atmospheric and Environmental Sciences</a:t>
            </a:r>
          </a:p>
          <a:p>
            <a:pPr marL="0" lvl="0" indent="0" algn="ctr" defTabSz="457200">
              <a:spcBef>
                <a:spcPct val="20000"/>
              </a:spcBef>
              <a:buClrTx/>
              <a:buSzTx/>
              <a:buNone/>
              <a:defRPr/>
            </a:pPr>
            <a:r>
              <a:rPr lang="en-US" sz="2000" b="1" dirty="0">
                <a:solidFill>
                  <a:srgbClr val="0000FF"/>
                </a:solidFill>
                <a:latin typeface="Arial" charset="0"/>
              </a:rPr>
              <a:t>University at Albany/SUNY</a:t>
            </a:r>
          </a:p>
          <a:p>
            <a:pPr marL="0" lvl="0" indent="0" algn="ctr" defTabSz="457200">
              <a:spcBef>
                <a:spcPct val="20000"/>
              </a:spcBef>
              <a:buClrTx/>
              <a:buSzTx/>
              <a:buNone/>
              <a:defRPr/>
            </a:pPr>
            <a:r>
              <a:rPr lang="en-US" sz="2000" b="1" dirty="0">
                <a:solidFill>
                  <a:srgbClr val="0000FF"/>
                </a:solidFill>
                <a:latin typeface="Arial" charset="0"/>
              </a:rPr>
              <a:t>Albany, NY 12222</a:t>
            </a:r>
            <a:endParaRPr lang="en-US" sz="2000" b="1" i="1" dirty="0">
              <a:solidFill>
                <a:srgbClr val="0000FF"/>
              </a:solidFill>
              <a:latin typeface="Arial" charset="0"/>
            </a:endParaRPr>
          </a:p>
          <a:p>
            <a:pPr marL="0" indent="0" algn="ctr">
              <a:buNone/>
            </a:pPr>
            <a:endParaRPr lang="en-US" sz="2000" dirty="0" smtClean="0">
              <a:solidFill>
                <a:srgbClr val="0000FF"/>
              </a:solidFill>
            </a:endParaRPr>
          </a:p>
          <a:p>
            <a:pPr marL="0" indent="0" algn="ctr">
              <a:buNone/>
            </a:pPr>
            <a:endParaRPr lang="en-US" sz="2000" dirty="0" smtClean="0">
              <a:solidFill>
                <a:srgbClr val="0000FF"/>
              </a:solidFill>
            </a:endParaRPr>
          </a:p>
          <a:p>
            <a:pPr marL="0" lvl="0" indent="0" algn="ctr" defTabSz="457200">
              <a:spcBef>
                <a:spcPts val="0"/>
              </a:spcBef>
              <a:buClrTx/>
              <a:buSzTx/>
              <a:buNone/>
            </a:pPr>
            <a:r>
              <a:rPr lang="en-US" sz="2000" b="1" dirty="0" smtClean="0">
                <a:solidFill>
                  <a:prstClr val="black"/>
                </a:solidFill>
                <a:latin typeface="Arial" charset="0"/>
                <a:ea typeface="MS PGothic" charset="0"/>
                <a:cs typeface="MS PGothic" charset="0"/>
              </a:rPr>
              <a:t>WFO BGM Sub-Regional Workshop</a:t>
            </a:r>
          </a:p>
          <a:p>
            <a:pPr marL="0" lvl="0" indent="0" algn="ctr" defTabSz="457200">
              <a:spcBef>
                <a:spcPts val="0"/>
              </a:spcBef>
              <a:buClrTx/>
              <a:buSzTx/>
              <a:buNone/>
            </a:pPr>
            <a:r>
              <a:rPr lang="en-US" sz="2000" b="1" dirty="0" smtClean="0">
                <a:solidFill>
                  <a:prstClr val="black"/>
                </a:solidFill>
                <a:latin typeface="Arial" charset="0"/>
                <a:ea typeface="MS PGothic" charset="0"/>
                <a:cs typeface="MS PGothic" charset="0"/>
              </a:rPr>
              <a:t>Huron Campus</a:t>
            </a:r>
          </a:p>
          <a:p>
            <a:pPr marL="0" lvl="0" indent="0" algn="ctr" defTabSz="457200">
              <a:spcBef>
                <a:spcPts val="0"/>
              </a:spcBef>
              <a:buClrTx/>
              <a:buSzTx/>
              <a:buNone/>
            </a:pPr>
            <a:r>
              <a:rPr lang="en-US" sz="2000" b="1" dirty="0" smtClean="0">
                <a:solidFill>
                  <a:prstClr val="black"/>
                </a:solidFill>
                <a:latin typeface="Arial" charset="0"/>
                <a:ea typeface="MS PGothic" charset="0"/>
                <a:cs typeface="MS PGothic" charset="0"/>
              </a:rPr>
              <a:t>Endicott, NY</a:t>
            </a:r>
            <a:endParaRPr lang="en-US" sz="2000" b="1" dirty="0">
              <a:solidFill>
                <a:prstClr val="black"/>
              </a:solidFill>
              <a:latin typeface="Arial" charset="0"/>
              <a:ea typeface="MS PGothic" charset="0"/>
              <a:cs typeface="MS PGothic" charset="0"/>
            </a:endParaRPr>
          </a:p>
          <a:p>
            <a:pPr marL="0" lvl="0" indent="0" algn="ctr" defTabSz="457200">
              <a:spcBef>
                <a:spcPts val="0"/>
              </a:spcBef>
              <a:buClrTx/>
              <a:buSzTx/>
              <a:buNone/>
            </a:pPr>
            <a:r>
              <a:rPr lang="en-US" sz="2000" b="1" dirty="0" smtClean="0">
                <a:solidFill>
                  <a:prstClr val="black"/>
                </a:solidFill>
                <a:latin typeface="Arial" charset="0"/>
                <a:ea typeface="MS PGothic" charset="0"/>
                <a:cs typeface="MS PGothic" charset="0"/>
              </a:rPr>
              <a:t>23 September2015 </a:t>
            </a:r>
            <a:endParaRPr lang="en-US" sz="2000" b="1" dirty="0">
              <a:solidFill>
                <a:prstClr val="black"/>
              </a:solidFill>
              <a:latin typeface="Arial" charset="0"/>
              <a:ea typeface="MS PGothic" charset="0"/>
              <a:cs typeface="MS PGothic" charset="0"/>
            </a:endParaRPr>
          </a:p>
          <a:p>
            <a:pPr marL="0" indent="0" algn="ctr">
              <a:buNone/>
            </a:pPr>
            <a:endParaRPr lang="en-US" sz="1800" dirty="0">
              <a:solidFill>
                <a:srgbClr val="0000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50565" y="6096000"/>
            <a:ext cx="62428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Supported by the NOAA Collaborative Science,</a:t>
            </a:r>
          </a:p>
          <a:p>
            <a:pPr algn="ctr"/>
            <a:r>
              <a:rPr lang="en-US" dirty="0" smtClean="0">
                <a:solidFill>
                  <a:srgbClr val="FF0000"/>
                </a:solidFill>
              </a:rPr>
              <a:t> Technology and Applied Research Program (NA13NWS4680004)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45211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0" y="1143000"/>
            <a:ext cx="3949700" cy="393274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-304800"/>
            <a:ext cx="7242048" cy="1143000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Algorithm Example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Freeform 4"/>
          <p:cNvSpPr/>
          <p:nvPr/>
        </p:nvSpPr>
        <p:spPr>
          <a:xfrm>
            <a:off x="1447800" y="3581400"/>
            <a:ext cx="2415309" cy="1828800"/>
          </a:xfrm>
          <a:custGeom>
            <a:avLst/>
            <a:gdLst>
              <a:gd name="connsiteX0" fmla="*/ 127000 w 2262909"/>
              <a:gd name="connsiteY0" fmla="*/ 889000 h 1524000"/>
              <a:gd name="connsiteX1" fmla="*/ 300182 w 2262909"/>
              <a:gd name="connsiteY1" fmla="*/ 623454 h 1524000"/>
              <a:gd name="connsiteX2" fmla="*/ 889000 w 2262909"/>
              <a:gd name="connsiteY2" fmla="*/ 173182 h 1524000"/>
              <a:gd name="connsiteX3" fmla="*/ 1604818 w 2262909"/>
              <a:gd name="connsiteY3" fmla="*/ 0 h 1524000"/>
              <a:gd name="connsiteX4" fmla="*/ 1962727 w 2262909"/>
              <a:gd name="connsiteY4" fmla="*/ 92363 h 1524000"/>
              <a:gd name="connsiteX5" fmla="*/ 2205182 w 2262909"/>
              <a:gd name="connsiteY5" fmla="*/ 265545 h 1524000"/>
              <a:gd name="connsiteX6" fmla="*/ 2262909 w 2262909"/>
              <a:gd name="connsiteY6" fmla="*/ 542636 h 1524000"/>
              <a:gd name="connsiteX7" fmla="*/ 2251364 w 2262909"/>
              <a:gd name="connsiteY7" fmla="*/ 854363 h 1524000"/>
              <a:gd name="connsiteX8" fmla="*/ 2020455 w 2262909"/>
              <a:gd name="connsiteY8" fmla="*/ 1177636 h 1524000"/>
              <a:gd name="connsiteX9" fmla="*/ 1604818 w 2262909"/>
              <a:gd name="connsiteY9" fmla="*/ 1339273 h 1524000"/>
              <a:gd name="connsiteX10" fmla="*/ 1143000 w 2262909"/>
              <a:gd name="connsiteY10" fmla="*/ 1524000 h 1524000"/>
              <a:gd name="connsiteX11" fmla="*/ 484909 w 2262909"/>
              <a:gd name="connsiteY11" fmla="*/ 1524000 h 1524000"/>
              <a:gd name="connsiteX12" fmla="*/ 196273 w 2262909"/>
              <a:gd name="connsiteY12" fmla="*/ 1443182 h 1524000"/>
              <a:gd name="connsiteX13" fmla="*/ 0 w 2262909"/>
              <a:gd name="connsiteY13" fmla="*/ 1212273 h 1524000"/>
              <a:gd name="connsiteX14" fmla="*/ 23091 w 2262909"/>
              <a:gd name="connsiteY14" fmla="*/ 1016000 h 1524000"/>
              <a:gd name="connsiteX15" fmla="*/ 127000 w 2262909"/>
              <a:gd name="connsiteY15" fmla="*/ 889000 h 152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262909" h="1524000">
                <a:moveTo>
                  <a:pt x="127000" y="889000"/>
                </a:moveTo>
                <a:lnTo>
                  <a:pt x="300182" y="623454"/>
                </a:lnTo>
                <a:lnTo>
                  <a:pt x="889000" y="173182"/>
                </a:lnTo>
                <a:lnTo>
                  <a:pt x="1604818" y="0"/>
                </a:lnTo>
                <a:lnTo>
                  <a:pt x="1962727" y="92363"/>
                </a:lnTo>
                <a:lnTo>
                  <a:pt x="2205182" y="265545"/>
                </a:lnTo>
                <a:lnTo>
                  <a:pt x="2262909" y="542636"/>
                </a:lnTo>
                <a:lnTo>
                  <a:pt x="2251364" y="854363"/>
                </a:lnTo>
                <a:lnTo>
                  <a:pt x="2020455" y="1177636"/>
                </a:lnTo>
                <a:lnTo>
                  <a:pt x="1604818" y="1339273"/>
                </a:lnTo>
                <a:lnTo>
                  <a:pt x="1143000" y="1524000"/>
                </a:lnTo>
                <a:lnTo>
                  <a:pt x="484909" y="1524000"/>
                </a:lnTo>
                <a:lnTo>
                  <a:pt x="196273" y="1443182"/>
                </a:lnTo>
                <a:lnTo>
                  <a:pt x="0" y="1212273"/>
                </a:lnTo>
                <a:lnTo>
                  <a:pt x="23091" y="1016000"/>
                </a:lnTo>
                <a:lnTo>
                  <a:pt x="127000" y="889000"/>
                </a:lnTo>
                <a:close/>
              </a:path>
            </a:pathLst>
          </a:custGeom>
          <a:solidFill>
            <a:srgbClr val="FFFF00">
              <a:alpha val="38000"/>
            </a:srgbClr>
          </a:solidFill>
          <a:ln w="28575" cmpd="sng"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Brace 5"/>
          <p:cNvSpPr/>
          <p:nvPr/>
        </p:nvSpPr>
        <p:spPr>
          <a:xfrm>
            <a:off x="6172200" y="1295400"/>
            <a:ext cx="152400" cy="914400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400800" y="1295400"/>
            <a:ext cx="193890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8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40 km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8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6200" y="1066800"/>
            <a:ext cx="2895600" cy="1631216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8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Slight Risk</a:t>
            </a:r>
          </a:p>
          <a:p>
            <a:pPr algn="ctr"/>
            <a:endParaRPr lang="en-US" sz="20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8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ctr"/>
            <a:r>
              <a:rPr lang="en-US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8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Issued: 0600 UTC</a:t>
            </a:r>
          </a:p>
          <a:p>
            <a:pPr algn="ctr"/>
            <a:endParaRPr lang="en-US" sz="20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8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ctr"/>
            <a:r>
              <a:rPr lang="en-US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8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Valid: 1200–1200 UTC </a:t>
            </a:r>
            <a:endParaRPr lang="en-US" sz="2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8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cxnSp>
        <p:nvCxnSpPr>
          <p:cNvPr id="11" name="Straight Arrow Connector 10"/>
          <p:cNvCxnSpPr>
            <a:stCxn id="10" idx="2"/>
          </p:cNvCxnSpPr>
          <p:nvPr/>
        </p:nvCxnSpPr>
        <p:spPr>
          <a:xfrm>
            <a:off x="1524000" y="2698016"/>
            <a:ext cx="1177471" cy="1015002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73027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0" y="1143000"/>
            <a:ext cx="3949700" cy="393274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-304800"/>
            <a:ext cx="7242048" cy="1143000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Algorithm Example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Freeform 4"/>
          <p:cNvSpPr/>
          <p:nvPr/>
        </p:nvSpPr>
        <p:spPr>
          <a:xfrm>
            <a:off x="1447800" y="3581400"/>
            <a:ext cx="2415309" cy="1828800"/>
          </a:xfrm>
          <a:custGeom>
            <a:avLst/>
            <a:gdLst>
              <a:gd name="connsiteX0" fmla="*/ 127000 w 2262909"/>
              <a:gd name="connsiteY0" fmla="*/ 889000 h 1524000"/>
              <a:gd name="connsiteX1" fmla="*/ 300182 w 2262909"/>
              <a:gd name="connsiteY1" fmla="*/ 623454 h 1524000"/>
              <a:gd name="connsiteX2" fmla="*/ 889000 w 2262909"/>
              <a:gd name="connsiteY2" fmla="*/ 173182 h 1524000"/>
              <a:gd name="connsiteX3" fmla="*/ 1604818 w 2262909"/>
              <a:gd name="connsiteY3" fmla="*/ 0 h 1524000"/>
              <a:gd name="connsiteX4" fmla="*/ 1962727 w 2262909"/>
              <a:gd name="connsiteY4" fmla="*/ 92363 h 1524000"/>
              <a:gd name="connsiteX5" fmla="*/ 2205182 w 2262909"/>
              <a:gd name="connsiteY5" fmla="*/ 265545 h 1524000"/>
              <a:gd name="connsiteX6" fmla="*/ 2262909 w 2262909"/>
              <a:gd name="connsiteY6" fmla="*/ 542636 h 1524000"/>
              <a:gd name="connsiteX7" fmla="*/ 2251364 w 2262909"/>
              <a:gd name="connsiteY7" fmla="*/ 854363 h 1524000"/>
              <a:gd name="connsiteX8" fmla="*/ 2020455 w 2262909"/>
              <a:gd name="connsiteY8" fmla="*/ 1177636 h 1524000"/>
              <a:gd name="connsiteX9" fmla="*/ 1604818 w 2262909"/>
              <a:gd name="connsiteY9" fmla="*/ 1339273 h 1524000"/>
              <a:gd name="connsiteX10" fmla="*/ 1143000 w 2262909"/>
              <a:gd name="connsiteY10" fmla="*/ 1524000 h 1524000"/>
              <a:gd name="connsiteX11" fmla="*/ 484909 w 2262909"/>
              <a:gd name="connsiteY11" fmla="*/ 1524000 h 1524000"/>
              <a:gd name="connsiteX12" fmla="*/ 196273 w 2262909"/>
              <a:gd name="connsiteY12" fmla="*/ 1443182 h 1524000"/>
              <a:gd name="connsiteX13" fmla="*/ 0 w 2262909"/>
              <a:gd name="connsiteY13" fmla="*/ 1212273 h 1524000"/>
              <a:gd name="connsiteX14" fmla="*/ 23091 w 2262909"/>
              <a:gd name="connsiteY14" fmla="*/ 1016000 h 1524000"/>
              <a:gd name="connsiteX15" fmla="*/ 127000 w 2262909"/>
              <a:gd name="connsiteY15" fmla="*/ 889000 h 152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262909" h="1524000">
                <a:moveTo>
                  <a:pt x="127000" y="889000"/>
                </a:moveTo>
                <a:lnTo>
                  <a:pt x="300182" y="623454"/>
                </a:lnTo>
                <a:lnTo>
                  <a:pt x="889000" y="173182"/>
                </a:lnTo>
                <a:lnTo>
                  <a:pt x="1604818" y="0"/>
                </a:lnTo>
                <a:lnTo>
                  <a:pt x="1962727" y="92363"/>
                </a:lnTo>
                <a:lnTo>
                  <a:pt x="2205182" y="265545"/>
                </a:lnTo>
                <a:lnTo>
                  <a:pt x="2262909" y="542636"/>
                </a:lnTo>
                <a:lnTo>
                  <a:pt x="2251364" y="854363"/>
                </a:lnTo>
                <a:lnTo>
                  <a:pt x="2020455" y="1177636"/>
                </a:lnTo>
                <a:lnTo>
                  <a:pt x="1604818" y="1339273"/>
                </a:lnTo>
                <a:lnTo>
                  <a:pt x="1143000" y="1524000"/>
                </a:lnTo>
                <a:lnTo>
                  <a:pt x="484909" y="1524000"/>
                </a:lnTo>
                <a:lnTo>
                  <a:pt x="196273" y="1443182"/>
                </a:lnTo>
                <a:lnTo>
                  <a:pt x="0" y="1212273"/>
                </a:lnTo>
                <a:lnTo>
                  <a:pt x="23091" y="1016000"/>
                </a:lnTo>
                <a:lnTo>
                  <a:pt x="127000" y="889000"/>
                </a:lnTo>
                <a:close/>
              </a:path>
            </a:pathLst>
          </a:custGeom>
          <a:solidFill>
            <a:srgbClr val="FFFF00">
              <a:alpha val="38000"/>
            </a:srgbClr>
          </a:solidFill>
          <a:ln w="28575" cmpd="sng"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2895600" y="3200400"/>
            <a:ext cx="156411" cy="160785"/>
          </a:xfrm>
          <a:prstGeom prst="ellipse">
            <a:avLst/>
          </a:prstGeom>
          <a:solidFill>
            <a:srgbClr val="00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Brace 5"/>
          <p:cNvSpPr/>
          <p:nvPr/>
        </p:nvSpPr>
        <p:spPr>
          <a:xfrm>
            <a:off x="6172200" y="1295400"/>
            <a:ext cx="152400" cy="914400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400800" y="1295400"/>
            <a:ext cx="193890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8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40 km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8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437235" y="2971800"/>
            <a:ext cx="1065316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Sev</a:t>
            </a:r>
            <a:r>
              <a:rPr lang="en-US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ere</a:t>
            </a:r>
            <a:endParaRPr lang="en-US" sz="2400" b="1" cap="none" spc="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00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ctr"/>
            <a:r>
              <a:rPr lang="en-US" sz="2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report</a:t>
            </a:r>
            <a:endParaRPr lang="en-US" sz="2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00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cxnSp>
        <p:nvCxnSpPr>
          <p:cNvPr id="14" name="Straight Arrow Connector 13"/>
          <p:cNvCxnSpPr>
            <a:stCxn id="16" idx="1"/>
            <a:endCxn id="13" idx="6"/>
          </p:cNvCxnSpPr>
          <p:nvPr/>
        </p:nvCxnSpPr>
        <p:spPr>
          <a:xfrm flipH="1" flipV="1">
            <a:off x="3052011" y="3280793"/>
            <a:ext cx="3385224" cy="106506"/>
          </a:xfrm>
          <a:prstGeom prst="straightConnector1">
            <a:avLst/>
          </a:prstGeom>
          <a:ln w="38100" cmpd="sng"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657785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0" y="1143000"/>
            <a:ext cx="3949700" cy="3932748"/>
          </a:xfrm>
          <a:prstGeom prst="rect">
            <a:avLst/>
          </a:prstGeom>
        </p:spPr>
      </p:pic>
      <p:sp>
        <p:nvSpPr>
          <p:cNvPr id="17" name="Oval 16"/>
          <p:cNvSpPr/>
          <p:nvPr/>
        </p:nvSpPr>
        <p:spPr>
          <a:xfrm>
            <a:off x="2133600" y="2438400"/>
            <a:ext cx="1676400" cy="1676400"/>
          </a:xfrm>
          <a:prstGeom prst="ellipse">
            <a:avLst/>
          </a:prstGeom>
          <a:solidFill>
            <a:srgbClr val="3366FF">
              <a:alpha val="26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-304800"/>
            <a:ext cx="7242048" cy="1143000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Algorithm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FF0000"/>
                </a:solidFill>
              </a:rPr>
              <a:t>Example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Freeform 4"/>
          <p:cNvSpPr/>
          <p:nvPr/>
        </p:nvSpPr>
        <p:spPr>
          <a:xfrm>
            <a:off x="1447800" y="3581400"/>
            <a:ext cx="2415309" cy="1828800"/>
          </a:xfrm>
          <a:custGeom>
            <a:avLst/>
            <a:gdLst>
              <a:gd name="connsiteX0" fmla="*/ 127000 w 2262909"/>
              <a:gd name="connsiteY0" fmla="*/ 889000 h 1524000"/>
              <a:gd name="connsiteX1" fmla="*/ 300182 w 2262909"/>
              <a:gd name="connsiteY1" fmla="*/ 623454 h 1524000"/>
              <a:gd name="connsiteX2" fmla="*/ 889000 w 2262909"/>
              <a:gd name="connsiteY2" fmla="*/ 173182 h 1524000"/>
              <a:gd name="connsiteX3" fmla="*/ 1604818 w 2262909"/>
              <a:gd name="connsiteY3" fmla="*/ 0 h 1524000"/>
              <a:gd name="connsiteX4" fmla="*/ 1962727 w 2262909"/>
              <a:gd name="connsiteY4" fmla="*/ 92363 h 1524000"/>
              <a:gd name="connsiteX5" fmla="*/ 2205182 w 2262909"/>
              <a:gd name="connsiteY5" fmla="*/ 265545 h 1524000"/>
              <a:gd name="connsiteX6" fmla="*/ 2262909 w 2262909"/>
              <a:gd name="connsiteY6" fmla="*/ 542636 h 1524000"/>
              <a:gd name="connsiteX7" fmla="*/ 2251364 w 2262909"/>
              <a:gd name="connsiteY7" fmla="*/ 854363 h 1524000"/>
              <a:gd name="connsiteX8" fmla="*/ 2020455 w 2262909"/>
              <a:gd name="connsiteY8" fmla="*/ 1177636 h 1524000"/>
              <a:gd name="connsiteX9" fmla="*/ 1604818 w 2262909"/>
              <a:gd name="connsiteY9" fmla="*/ 1339273 h 1524000"/>
              <a:gd name="connsiteX10" fmla="*/ 1143000 w 2262909"/>
              <a:gd name="connsiteY10" fmla="*/ 1524000 h 1524000"/>
              <a:gd name="connsiteX11" fmla="*/ 484909 w 2262909"/>
              <a:gd name="connsiteY11" fmla="*/ 1524000 h 1524000"/>
              <a:gd name="connsiteX12" fmla="*/ 196273 w 2262909"/>
              <a:gd name="connsiteY12" fmla="*/ 1443182 h 1524000"/>
              <a:gd name="connsiteX13" fmla="*/ 0 w 2262909"/>
              <a:gd name="connsiteY13" fmla="*/ 1212273 h 1524000"/>
              <a:gd name="connsiteX14" fmla="*/ 23091 w 2262909"/>
              <a:gd name="connsiteY14" fmla="*/ 1016000 h 1524000"/>
              <a:gd name="connsiteX15" fmla="*/ 127000 w 2262909"/>
              <a:gd name="connsiteY15" fmla="*/ 889000 h 152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262909" h="1524000">
                <a:moveTo>
                  <a:pt x="127000" y="889000"/>
                </a:moveTo>
                <a:lnTo>
                  <a:pt x="300182" y="623454"/>
                </a:lnTo>
                <a:lnTo>
                  <a:pt x="889000" y="173182"/>
                </a:lnTo>
                <a:lnTo>
                  <a:pt x="1604818" y="0"/>
                </a:lnTo>
                <a:lnTo>
                  <a:pt x="1962727" y="92363"/>
                </a:lnTo>
                <a:lnTo>
                  <a:pt x="2205182" y="265545"/>
                </a:lnTo>
                <a:lnTo>
                  <a:pt x="2262909" y="542636"/>
                </a:lnTo>
                <a:lnTo>
                  <a:pt x="2251364" y="854363"/>
                </a:lnTo>
                <a:lnTo>
                  <a:pt x="2020455" y="1177636"/>
                </a:lnTo>
                <a:lnTo>
                  <a:pt x="1604818" y="1339273"/>
                </a:lnTo>
                <a:lnTo>
                  <a:pt x="1143000" y="1524000"/>
                </a:lnTo>
                <a:lnTo>
                  <a:pt x="484909" y="1524000"/>
                </a:lnTo>
                <a:lnTo>
                  <a:pt x="196273" y="1443182"/>
                </a:lnTo>
                <a:lnTo>
                  <a:pt x="0" y="1212273"/>
                </a:lnTo>
                <a:lnTo>
                  <a:pt x="23091" y="1016000"/>
                </a:lnTo>
                <a:lnTo>
                  <a:pt x="127000" y="889000"/>
                </a:lnTo>
                <a:close/>
              </a:path>
            </a:pathLst>
          </a:custGeom>
          <a:solidFill>
            <a:srgbClr val="FFFF00">
              <a:alpha val="38000"/>
            </a:srgbClr>
          </a:solidFill>
          <a:ln w="28575" cmpd="sng"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2895600" y="3200400"/>
            <a:ext cx="156411" cy="160785"/>
          </a:xfrm>
          <a:prstGeom prst="ellipse">
            <a:avLst/>
          </a:prstGeom>
          <a:solidFill>
            <a:srgbClr val="00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Brace 5"/>
          <p:cNvSpPr/>
          <p:nvPr/>
        </p:nvSpPr>
        <p:spPr>
          <a:xfrm>
            <a:off x="6172200" y="1295400"/>
            <a:ext cx="152400" cy="914400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400800" y="1295400"/>
            <a:ext cx="193890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8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40 km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8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8" name="Left Brace 17"/>
          <p:cNvSpPr/>
          <p:nvPr/>
        </p:nvSpPr>
        <p:spPr>
          <a:xfrm>
            <a:off x="1828800" y="2438400"/>
            <a:ext cx="228600" cy="838200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-32327" y="2438400"/>
            <a:ext cx="193890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8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40 km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8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437235" y="2971800"/>
            <a:ext cx="1065316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Sev</a:t>
            </a:r>
            <a:r>
              <a:rPr lang="en-US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ere</a:t>
            </a:r>
            <a:endParaRPr lang="en-US" sz="2400" b="1" cap="none" spc="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00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ctr"/>
            <a:r>
              <a:rPr lang="en-US" sz="2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report</a:t>
            </a:r>
            <a:endParaRPr lang="en-US" sz="2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00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cxnSp>
        <p:nvCxnSpPr>
          <p:cNvPr id="14" name="Straight Arrow Connector 13"/>
          <p:cNvCxnSpPr>
            <a:stCxn id="16" idx="1"/>
            <a:endCxn id="13" idx="6"/>
          </p:cNvCxnSpPr>
          <p:nvPr/>
        </p:nvCxnSpPr>
        <p:spPr>
          <a:xfrm flipH="1" flipV="1">
            <a:off x="3052011" y="3280793"/>
            <a:ext cx="3385224" cy="106506"/>
          </a:xfrm>
          <a:prstGeom prst="straightConnector1">
            <a:avLst/>
          </a:prstGeom>
          <a:ln w="38100" cmpd="sng"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381000" y="1219200"/>
            <a:ext cx="1927043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Area of influence</a:t>
            </a:r>
            <a:endParaRPr lang="en-US" sz="2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00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cxnSp>
        <p:nvCxnSpPr>
          <p:cNvPr id="20" name="Straight Arrow Connector 19"/>
          <p:cNvCxnSpPr>
            <a:stCxn id="15" idx="2"/>
          </p:cNvCxnSpPr>
          <p:nvPr/>
        </p:nvCxnSpPr>
        <p:spPr>
          <a:xfrm>
            <a:off x="1344522" y="2050197"/>
            <a:ext cx="1322478" cy="464403"/>
          </a:xfrm>
          <a:prstGeom prst="straightConnector1">
            <a:avLst/>
          </a:prstGeom>
          <a:ln w="38100" cmpd="sng"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47185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0" y="1143000"/>
            <a:ext cx="3949700" cy="3932748"/>
          </a:xfrm>
          <a:prstGeom prst="rect">
            <a:avLst/>
          </a:prstGeom>
        </p:spPr>
      </p:pic>
      <p:sp>
        <p:nvSpPr>
          <p:cNvPr id="17" name="Oval 16"/>
          <p:cNvSpPr/>
          <p:nvPr/>
        </p:nvSpPr>
        <p:spPr>
          <a:xfrm>
            <a:off x="2133600" y="2438400"/>
            <a:ext cx="1676400" cy="1676400"/>
          </a:xfrm>
          <a:prstGeom prst="ellipse">
            <a:avLst/>
          </a:prstGeom>
          <a:solidFill>
            <a:srgbClr val="3366FF">
              <a:alpha val="26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-304800"/>
            <a:ext cx="7242048" cy="1143000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Algorithm Example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3352800" y="2971800"/>
            <a:ext cx="156411" cy="160785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eform 4"/>
          <p:cNvSpPr/>
          <p:nvPr/>
        </p:nvSpPr>
        <p:spPr>
          <a:xfrm>
            <a:off x="1447800" y="3581400"/>
            <a:ext cx="2415309" cy="1828800"/>
          </a:xfrm>
          <a:custGeom>
            <a:avLst/>
            <a:gdLst>
              <a:gd name="connsiteX0" fmla="*/ 127000 w 2262909"/>
              <a:gd name="connsiteY0" fmla="*/ 889000 h 1524000"/>
              <a:gd name="connsiteX1" fmla="*/ 300182 w 2262909"/>
              <a:gd name="connsiteY1" fmla="*/ 623454 h 1524000"/>
              <a:gd name="connsiteX2" fmla="*/ 889000 w 2262909"/>
              <a:gd name="connsiteY2" fmla="*/ 173182 h 1524000"/>
              <a:gd name="connsiteX3" fmla="*/ 1604818 w 2262909"/>
              <a:gd name="connsiteY3" fmla="*/ 0 h 1524000"/>
              <a:gd name="connsiteX4" fmla="*/ 1962727 w 2262909"/>
              <a:gd name="connsiteY4" fmla="*/ 92363 h 1524000"/>
              <a:gd name="connsiteX5" fmla="*/ 2205182 w 2262909"/>
              <a:gd name="connsiteY5" fmla="*/ 265545 h 1524000"/>
              <a:gd name="connsiteX6" fmla="*/ 2262909 w 2262909"/>
              <a:gd name="connsiteY6" fmla="*/ 542636 h 1524000"/>
              <a:gd name="connsiteX7" fmla="*/ 2251364 w 2262909"/>
              <a:gd name="connsiteY7" fmla="*/ 854363 h 1524000"/>
              <a:gd name="connsiteX8" fmla="*/ 2020455 w 2262909"/>
              <a:gd name="connsiteY8" fmla="*/ 1177636 h 1524000"/>
              <a:gd name="connsiteX9" fmla="*/ 1604818 w 2262909"/>
              <a:gd name="connsiteY9" fmla="*/ 1339273 h 1524000"/>
              <a:gd name="connsiteX10" fmla="*/ 1143000 w 2262909"/>
              <a:gd name="connsiteY10" fmla="*/ 1524000 h 1524000"/>
              <a:gd name="connsiteX11" fmla="*/ 484909 w 2262909"/>
              <a:gd name="connsiteY11" fmla="*/ 1524000 h 1524000"/>
              <a:gd name="connsiteX12" fmla="*/ 196273 w 2262909"/>
              <a:gd name="connsiteY12" fmla="*/ 1443182 h 1524000"/>
              <a:gd name="connsiteX13" fmla="*/ 0 w 2262909"/>
              <a:gd name="connsiteY13" fmla="*/ 1212273 h 1524000"/>
              <a:gd name="connsiteX14" fmla="*/ 23091 w 2262909"/>
              <a:gd name="connsiteY14" fmla="*/ 1016000 h 1524000"/>
              <a:gd name="connsiteX15" fmla="*/ 127000 w 2262909"/>
              <a:gd name="connsiteY15" fmla="*/ 889000 h 152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262909" h="1524000">
                <a:moveTo>
                  <a:pt x="127000" y="889000"/>
                </a:moveTo>
                <a:lnTo>
                  <a:pt x="300182" y="623454"/>
                </a:lnTo>
                <a:lnTo>
                  <a:pt x="889000" y="173182"/>
                </a:lnTo>
                <a:lnTo>
                  <a:pt x="1604818" y="0"/>
                </a:lnTo>
                <a:lnTo>
                  <a:pt x="1962727" y="92363"/>
                </a:lnTo>
                <a:lnTo>
                  <a:pt x="2205182" y="265545"/>
                </a:lnTo>
                <a:lnTo>
                  <a:pt x="2262909" y="542636"/>
                </a:lnTo>
                <a:lnTo>
                  <a:pt x="2251364" y="854363"/>
                </a:lnTo>
                <a:lnTo>
                  <a:pt x="2020455" y="1177636"/>
                </a:lnTo>
                <a:lnTo>
                  <a:pt x="1604818" y="1339273"/>
                </a:lnTo>
                <a:lnTo>
                  <a:pt x="1143000" y="1524000"/>
                </a:lnTo>
                <a:lnTo>
                  <a:pt x="484909" y="1524000"/>
                </a:lnTo>
                <a:lnTo>
                  <a:pt x="196273" y="1443182"/>
                </a:lnTo>
                <a:lnTo>
                  <a:pt x="0" y="1212273"/>
                </a:lnTo>
                <a:lnTo>
                  <a:pt x="23091" y="1016000"/>
                </a:lnTo>
                <a:lnTo>
                  <a:pt x="127000" y="889000"/>
                </a:lnTo>
                <a:close/>
              </a:path>
            </a:pathLst>
          </a:custGeom>
          <a:solidFill>
            <a:srgbClr val="FFFF00">
              <a:alpha val="38000"/>
            </a:srgbClr>
          </a:solidFill>
          <a:ln w="28575" cmpd="sng"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 flipH="1">
            <a:off x="3352800" y="4648200"/>
            <a:ext cx="156411" cy="160785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3352800" y="3810000"/>
            <a:ext cx="156411" cy="160785"/>
          </a:xfrm>
          <a:prstGeom prst="ellipse">
            <a:avLst/>
          </a:prstGeom>
          <a:solidFill>
            <a:srgbClr val="2FFF1E"/>
          </a:solidFill>
          <a:ln>
            <a:solidFill>
              <a:srgbClr val="2FFF1E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2895600" y="3200400"/>
            <a:ext cx="156411" cy="160785"/>
          </a:xfrm>
          <a:prstGeom prst="ellipse">
            <a:avLst/>
          </a:prstGeom>
          <a:solidFill>
            <a:srgbClr val="00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2514600" y="3810000"/>
            <a:ext cx="156411" cy="160785"/>
          </a:xfrm>
          <a:prstGeom prst="ellipse">
            <a:avLst/>
          </a:prstGeom>
          <a:solidFill>
            <a:srgbClr val="2FFF1E"/>
          </a:solidFill>
          <a:ln>
            <a:solidFill>
              <a:srgbClr val="2FFF1E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2514600" y="2971800"/>
            <a:ext cx="156411" cy="160785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 flipH="1">
            <a:off x="2514600" y="4648200"/>
            <a:ext cx="156411" cy="160785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ight Brace 40"/>
          <p:cNvSpPr/>
          <p:nvPr/>
        </p:nvSpPr>
        <p:spPr>
          <a:xfrm>
            <a:off x="6172200" y="1295400"/>
            <a:ext cx="152400" cy="914400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6400800" y="1295400"/>
            <a:ext cx="193890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8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40 km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8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319646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0" y="1143000"/>
            <a:ext cx="3949700" cy="3932748"/>
          </a:xfrm>
          <a:prstGeom prst="rect">
            <a:avLst/>
          </a:prstGeom>
        </p:spPr>
      </p:pic>
      <p:sp>
        <p:nvSpPr>
          <p:cNvPr id="17" name="Oval 16"/>
          <p:cNvSpPr/>
          <p:nvPr/>
        </p:nvSpPr>
        <p:spPr>
          <a:xfrm>
            <a:off x="2133600" y="2438400"/>
            <a:ext cx="1676400" cy="1676400"/>
          </a:xfrm>
          <a:prstGeom prst="ellipse">
            <a:avLst/>
          </a:prstGeom>
          <a:solidFill>
            <a:srgbClr val="3366FF">
              <a:alpha val="26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-304800"/>
            <a:ext cx="7242048" cy="1143000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Algorithm Example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3352800" y="2971800"/>
            <a:ext cx="156411" cy="160785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eform 4"/>
          <p:cNvSpPr/>
          <p:nvPr/>
        </p:nvSpPr>
        <p:spPr>
          <a:xfrm>
            <a:off x="1447800" y="3581400"/>
            <a:ext cx="2415309" cy="1828800"/>
          </a:xfrm>
          <a:custGeom>
            <a:avLst/>
            <a:gdLst>
              <a:gd name="connsiteX0" fmla="*/ 127000 w 2262909"/>
              <a:gd name="connsiteY0" fmla="*/ 889000 h 1524000"/>
              <a:gd name="connsiteX1" fmla="*/ 300182 w 2262909"/>
              <a:gd name="connsiteY1" fmla="*/ 623454 h 1524000"/>
              <a:gd name="connsiteX2" fmla="*/ 889000 w 2262909"/>
              <a:gd name="connsiteY2" fmla="*/ 173182 h 1524000"/>
              <a:gd name="connsiteX3" fmla="*/ 1604818 w 2262909"/>
              <a:gd name="connsiteY3" fmla="*/ 0 h 1524000"/>
              <a:gd name="connsiteX4" fmla="*/ 1962727 w 2262909"/>
              <a:gd name="connsiteY4" fmla="*/ 92363 h 1524000"/>
              <a:gd name="connsiteX5" fmla="*/ 2205182 w 2262909"/>
              <a:gd name="connsiteY5" fmla="*/ 265545 h 1524000"/>
              <a:gd name="connsiteX6" fmla="*/ 2262909 w 2262909"/>
              <a:gd name="connsiteY6" fmla="*/ 542636 h 1524000"/>
              <a:gd name="connsiteX7" fmla="*/ 2251364 w 2262909"/>
              <a:gd name="connsiteY7" fmla="*/ 854363 h 1524000"/>
              <a:gd name="connsiteX8" fmla="*/ 2020455 w 2262909"/>
              <a:gd name="connsiteY8" fmla="*/ 1177636 h 1524000"/>
              <a:gd name="connsiteX9" fmla="*/ 1604818 w 2262909"/>
              <a:gd name="connsiteY9" fmla="*/ 1339273 h 1524000"/>
              <a:gd name="connsiteX10" fmla="*/ 1143000 w 2262909"/>
              <a:gd name="connsiteY10" fmla="*/ 1524000 h 1524000"/>
              <a:gd name="connsiteX11" fmla="*/ 484909 w 2262909"/>
              <a:gd name="connsiteY11" fmla="*/ 1524000 h 1524000"/>
              <a:gd name="connsiteX12" fmla="*/ 196273 w 2262909"/>
              <a:gd name="connsiteY12" fmla="*/ 1443182 h 1524000"/>
              <a:gd name="connsiteX13" fmla="*/ 0 w 2262909"/>
              <a:gd name="connsiteY13" fmla="*/ 1212273 h 1524000"/>
              <a:gd name="connsiteX14" fmla="*/ 23091 w 2262909"/>
              <a:gd name="connsiteY14" fmla="*/ 1016000 h 1524000"/>
              <a:gd name="connsiteX15" fmla="*/ 127000 w 2262909"/>
              <a:gd name="connsiteY15" fmla="*/ 889000 h 152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262909" h="1524000">
                <a:moveTo>
                  <a:pt x="127000" y="889000"/>
                </a:moveTo>
                <a:lnTo>
                  <a:pt x="300182" y="623454"/>
                </a:lnTo>
                <a:lnTo>
                  <a:pt x="889000" y="173182"/>
                </a:lnTo>
                <a:lnTo>
                  <a:pt x="1604818" y="0"/>
                </a:lnTo>
                <a:lnTo>
                  <a:pt x="1962727" y="92363"/>
                </a:lnTo>
                <a:lnTo>
                  <a:pt x="2205182" y="265545"/>
                </a:lnTo>
                <a:lnTo>
                  <a:pt x="2262909" y="542636"/>
                </a:lnTo>
                <a:lnTo>
                  <a:pt x="2251364" y="854363"/>
                </a:lnTo>
                <a:lnTo>
                  <a:pt x="2020455" y="1177636"/>
                </a:lnTo>
                <a:lnTo>
                  <a:pt x="1604818" y="1339273"/>
                </a:lnTo>
                <a:lnTo>
                  <a:pt x="1143000" y="1524000"/>
                </a:lnTo>
                <a:lnTo>
                  <a:pt x="484909" y="1524000"/>
                </a:lnTo>
                <a:lnTo>
                  <a:pt x="196273" y="1443182"/>
                </a:lnTo>
                <a:lnTo>
                  <a:pt x="0" y="1212273"/>
                </a:lnTo>
                <a:lnTo>
                  <a:pt x="23091" y="1016000"/>
                </a:lnTo>
                <a:lnTo>
                  <a:pt x="127000" y="889000"/>
                </a:lnTo>
                <a:close/>
              </a:path>
            </a:pathLst>
          </a:custGeom>
          <a:solidFill>
            <a:srgbClr val="FFFF00">
              <a:alpha val="38000"/>
            </a:srgbClr>
          </a:solidFill>
          <a:ln w="28575" cmpd="sng"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 flipH="1">
            <a:off x="3352800" y="4648200"/>
            <a:ext cx="156411" cy="160785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3352800" y="3810000"/>
            <a:ext cx="156411" cy="160785"/>
          </a:xfrm>
          <a:prstGeom prst="ellipse">
            <a:avLst/>
          </a:prstGeom>
          <a:solidFill>
            <a:srgbClr val="2FFF1E"/>
          </a:solidFill>
          <a:ln>
            <a:solidFill>
              <a:srgbClr val="2FFF1E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2895600" y="3200400"/>
            <a:ext cx="156411" cy="160785"/>
          </a:xfrm>
          <a:prstGeom prst="ellipse">
            <a:avLst/>
          </a:prstGeom>
          <a:solidFill>
            <a:srgbClr val="00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Brace 5"/>
          <p:cNvSpPr/>
          <p:nvPr/>
        </p:nvSpPr>
        <p:spPr>
          <a:xfrm>
            <a:off x="6172200" y="1295400"/>
            <a:ext cx="152400" cy="914400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400800" y="1295400"/>
            <a:ext cx="193890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8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40 km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8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951016" y="2133600"/>
            <a:ext cx="125715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8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Miss </a:t>
            </a:r>
            <a:r>
              <a:rPr lang="en-US" sz="28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8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sym typeface="Wingdings"/>
              </a:rPr>
              <a:t></a:t>
            </a:r>
            <a:endParaRPr lang="en-US" sz="28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8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6" name="Oval 15"/>
          <p:cNvSpPr/>
          <p:nvPr/>
        </p:nvSpPr>
        <p:spPr>
          <a:xfrm>
            <a:off x="2514600" y="3810000"/>
            <a:ext cx="156411" cy="160785"/>
          </a:xfrm>
          <a:prstGeom prst="ellipse">
            <a:avLst/>
          </a:prstGeom>
          <a:solidFill>
            <a:srgbClr val="2FFF1E"/>
          </a:solidFill>
          <a:ln>
            <a:solidFill>
              <a:srgbClr val="2FFF1E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2514600" y="2971800"/>
            <a:ext cx="156411" cy="160785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 flipH="1">
            <a:off x="2514600" y="4648200"/>
            <a:ext cx="156411" cy="160785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Arrow Connector 13"/>
          <p:cNvCxnSpPr>
            <a:stCxn id="19" idx="3"/>
          </p:cNvCxnSpPr>
          <p:nvPr/>
        </p:nvCxnSpPr>
        <p:spPr>
          <a:xfrm>
            <a:off x="2208166" y="2395210"/>
            <a:ext cx="1144634" cy="576590"/>
          </a:xfrm>
          <a:prstGeom prst="straightConnector1">
            <a:avLst/>
          </a:prstGeom>
          <a:ln w="5715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endCxn id="20" idx="2"/>
          </p:cNvCxnSpPr>
          <p:nvPr/>
        </p:nvCxnSpPr>
        <p:spPr>
          <a:xfrm>
            <a:off x="1447800" y="2590800"/>
            <a:ext cx="1066800" cy="461393"/>
          </a:xfrm>
          <a:prstGeom prst="straightConnector1">
            <a:avLst/>
          </a:prstGeom>
          <a:ln w="5715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128558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0" y="1143000"/>
            <a:ext cx="3949700" cy="3932748"/>
          </a:xfrm>
          <a:prstGeom prst="rect">
            <a:avLst/>
          </a:prstGeom>
        </p:spPr>
      </p:pic>
      <p:sp>
        <p:nvSpPr>
          <p:cNvPr id="17" name="Oval 16"/>
          <p:cNvSpPr/>
          <p:nvPr/>
        </p:nvSpPr>
        <p:spPr>
          <a:xfrm>
            <a:off x="2133600" y="2438400"/>
            <a:ext cx="1676400" cy="1676400"/>
          </a:xfrm>
          <a:prstGeom prst="ellipse">
            <a:avLst/>
          </a:prstGeom>
          <a:solidFill>
            <a:srgbClr val="3366FF">
              <a:alpha val="26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-304800"/>
            <a:ext cx="7242048" cy="1143000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Algorithm Example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3352800" y="2971800"/>
            <a:ext cx="156411" cy="160785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eform 4"/>
          <p:cNvSpPr/>
          <p:nvPr/>
        </p:nvSpPr>
        <p:spPr>
          <a:xfrm>
            <a:off x="1447800" y="3581400"/>
            <a:ext cx="2415309" cy="1828800"/>
          </a:xfrm>
          <a:custGeom>
            <a:avLst/>
            <a:gdLst>
              <a:gd name="connsiteX0" fmla="*/ 127000 w 2262909"/>
              <a:gd name="connsiteY0" fmla="*/ 889000 h 1524000"/>
              <a:gd name="connsiteX1" fmla="*/ 300182 w 2262909"/>
              <a:gd name="connsiteY1" fmla="*/ 623454 h 1524000"/>
              <a:gd name="connsiteX2" fmla="*/ 889000 w 2262909"/>
              <a:gd name="connsiteY2" fmla="*/ 173182 h 1524000"/>
              <a:gd name="connsiteX3" fmla="*/ 1604818 w 2262909"/>
              <a:gd name="connsiteY3" fmla="*/ 0 h 1524000"/>
              <a:gd name="connsiteX4" fmla="*/ 1962727 w 2262909"/>
              <a:gd name="connsiteY4" fmla="*/ 92363 h 1524000"/>
              <a:gd name="connsiteX5" fmla="*/ 2205182 w 2262909"/>
              <a:gd name="connsiteY5" fmla="*/ 265545 h 1524000"/>
              <a:gd name="connsiteX6" fmla="*/ 2262909 w 2262909"/>
              <a:gd name="connsiteY6" fmla="*/ 542636 h 1524000"/>
              <a:gd name="connsiteX7" fmla="*/ 2251364 w 2262909"/>
              <a:gd name="connsiteY7" fmla="*/ 854363 h 1524000"/>
              <a:gd name="connsiteX8" fmla="*/ 2020455 w 2262909"/>
              <a:gd name="connsiteY8" fmla="*/ 1177636 h 1524000"/>
              <a:gd name="connsiteX9" fmla="*/ 1604818 w 2262909"/>
              <a:gd name="connsiteY9" fmla="*/ 1339273 h 1524000"/>
              <a:gd name="connsiteX10" fmla="*/ 1143000 w 2262909"/>
              <a:gd name="connsiteY10" fmla="*/ 1524000 h 1524000"/>
              <a:gd name="connsiteX11" fmla="*/ 484909 w 2262909"/>
              <a:gd name="connsiteY11" fmla="*/ 1524000 h 1524000"/>
              <a:gd name="connsiteX12" fmla="*/ 196273 w 2262909"/>
              <a:gd name="connsiteY12" fmla="*/ 1443182 h 1524000"/>
              <a:gd name="connsiteX13" fmla="*/ 0 w 2262909"/>
              <a:gd name="connsiteY13" fmla="*/ 1212273 h 1524000"/>
              <a:gd name="connsiteX14" fmla="*/ 23091 w 2262909"/>
              <a:gd name="connsiteY14" fmla="*/ 1016000 h 1524000"/>
              <a:gd name="connsiteX15" fmla="*/ 127000 w 2262909"/>
              <a:gd name="connsiteY15" fmla="*/ 889000 h 152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262909" h="1524000">
                <a:moveTo>
                  <a:pt x="127000" y="889000"/>
                </a:moveTo>
                <a:lnTo>
                  <a:pt x="300182" y="623454"/>
                </a:lnTo>
                <a:lnTo>
                  <a:pt x="889000" y="173182"/>
                </a:lnTo>
                <a:lnTo>
                  <a:pt x="1604818" y="0"/>
                </a:lnTo>
                <a:lnTo>
                  <a:pt x="1962727" y="92363"/>
                </a:lnTo>
                <a:lnTo>
                  <a:pt x="2205182" y="265545"/>
                </a:lnTo>
                <a:lnTo>
                  <a:pt x="2262909" y="542636"/>
                </a:lnTo>
                <a:lnTo>
                  <a:pt x="2251364" y="854363"/>
                </a:lnTo>
                <a:lnTo>
                  <a:pt x="2020455" y="1177636"/>
                </a:lnTo>
                <a:lnTo>
                  <a:pt x="1604818" y="1339273"/>
                </a:lnTo>
                <a:lnTo>
                  <a:pt x="1143000" y="1524000"/>
                </a:lnTo>
                <a:lnTo>
                  <a:pt x="484909" y="1524000"/>
                </a:lnTo>
                <a:lnTo>
                  <a:pt x="196273" y="1443182"/>
                </a:lnTo>
                <a:lnTo>
                  <a:pt x="0" y="1212273"/>
                </a:lnTo>
                <a:lnTo>
                  <a:pt x="23091" y="1016000"/>
                </a:lnTo>
                <a:lnTo>
                  <a:pt x="127000" y="889000"/>
                </a:lnTo>
                <a:close/>
              </a:path>
            </a:pathLst>
          </a:custGeom>
          <a:solidFill>
            <a:srgbClr val="FFFF00">
              <a:alpha val="38000"/>
            </a:srgbClr>
          </a:solidFill>
          <a:ln w="28575" cmpd="sng"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 flipH="1">
            <a:off x="3352800" y="4648200"/>
            <a:ext cx="156411" cy="160785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3352800" y="3810000"/>
            <a:ext cx="156411" cy="160785"/>
          </a:xfrm>
          <a:prstGeom prst="ellipse">
            <a:avLst/>
          </a:prstGeom>
          <a:solidFill>
            <a:srgbClr val="2FFF1E"/>
          </a:solidFill>
          <a:ln>
            <a:solidFill>
              <a:srgbClr val="2FFF1E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2895600" y="3200400"/>
            <a:ext cx="156411" cy="160785"/>
          </a:xfrm>
          <a:prstGeom prst="ellipse">
            <a:avLst/>
          </a:prstGeom>
          <a:solidFill>
            <a:srgbClr val="00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Brace 5"/>
          <p:cNvSpPr/>
          <p:nvPr/>
        </p:nvSpPr>
        <p:spPr>
          <a:xfrm>
            <a:off x="6172200" y="1295400"/>
            <a:ext cx="152400" cy="914400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400800" y="1295400"/>
            <a:ext cx="193890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8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40 km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8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951016" y="2133600"/>
            <a:ext cx="125715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8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Miss </a:t>
            </a:r>
            <a:r>
              <a:rPr lang="en-US" sz="28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8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sym typeface="Wingdings"/>
              </a:rPr>
              <a:t></a:t>
            </a:r>
            <a:endParaRPr lang="en-US" sz="28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8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6" name="Oval 15"/>
          <p:cNvSpPr/>
          <p:nvPr/>
        </p:nvSpPr>
        <p:spPr>
          <a:xfrm>
            <a:off x="2514600" y="3810000"/>
            <a:ext cx="156411" cy="160785"/>
          </a:xfrm>
          <a:prstGeom prst="ellipse">
            <a:avLst/>
          </a:prstGeom>
          <a:solidFill>
            <a:srgbClr val="2FFF1E"/>
          </a:solidFill>
          <a:ln>
            <a:solidFill>
              <a:srgbClr val="2FFF1E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2514600" y="2971800"/>
            <a:ext cx="156411" cy="160785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 flipH="1">
            <a:off x="2514600" y="4648200"/>
            <a:ext cx="156411" cy="160785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Arrow Connector 13"/>
          <p:cNvCxnSpPr>
            <a:stCxn id="19" idx="3"/>
          </p:cNvCxnSpPr>
          <p:nvPr/>
        </p:nvCxnSpPr>
        <p:spPr>
          <a:xfrm>
            <a:off x="2208166" y="2395210"/>
            <a:ext cx="1144634" cy="576590"/>
          </a:xfrm>
          <a:prstGeom prst="straightConnector1">
            <a:avLst/>
          </a:prstGeom>
          <a:ln w="5715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endCxn id="20" idx="2"/>
          </p:cNvCxnSpPr>
          <p:nvPr/>
        </p:nvCxnSpPr>
        <p:spPr>
          <a:xfrm>
            <a:off x="1447800" y="2590800"/>
            <a:ext cx="1066800" cy="461393"/>
          </a:xfrm>
          <a:prstGeom prst="straightConnector1">
            <a:avLst/>
          </a:prstGeom>
          <a:ln w="5715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-39584" y="3124200"/>
            <a:ext cx="2182884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8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Correct Hit </a:t>
            </a:r>
            <a:r>
              <a:rPr lang="en-US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8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sym typeface="Wingdings"/>
              </a:rPr>
              <a:t></a:t>
            </a:r>
            <a:endParaRPr lang="en-US" sz="28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8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cxnSp>
        <p:nvCxnSpPr>
          <p:cNvPr id="25" name="Straight Arrow Connector 24"/>
          <p:cNvCxnSpPr/>
          <p:nvPr/>
        </p:nvCxnSpPr>
        <p:spPr>
          <a:xfrm>
            <a:off x="2133600" y="3505200"/>
            <a:ext cx="1219200" cy="304800"/>
          </a:xfrm>
          <a:prstGeom prst="straightConnector1">
            <a:avLst/>
          </a:prstGeom>
          <a:ln w="57150" cmpd="sng">
            <a:solidFill>
              <a:srgbClr val="2FFF1E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endCxn id="16" idx="3"/>
          </p:cNvCxnSpPr>
          <p:nvPr/>
        </p:nvCxnSpPr>
        <p:spPr>
          <a:xfrm>
            <a:off x="990600" y="3581400"/>
            <a:ext cx="1546906" cy="365839"/>
          </a:xfrm>
          <a:prstGeom prst="straightConnector1">
            <a:avLst/>
          </a:prstGeom>
          <a:ln w="57150" cmpd="sng">
            <a:solidFill>
              <a:srgbClr val="2FFF1E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063625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0" y="1143000"/>
            <a:ext cx="3949700" cy="3932748"/>
          </a:xfrm>
          <a:prstGeom prst="rect">
            <a:avLst/>
          </a:prstGeom>
        </p:spPr>
      </p:pic>
      <p:sp>
        <p:nvSpPr>
          <p:cNvPr id="17" name="Oval 16"/>
          <p:cNvSpPr/>
          <p:nvPr/>
        </p:nvSpPr>
        <p:spPr>
          <a:xfrm>
            <a:off x="2133600" y="2438400"/>
            <a:ext cx="1676400" cy="1676400"/>
          </a:xfrm>
          <a:prstGeom prst="ellipse">
            <a:avLst/>
          </a:prstGeom>
          <a:solidFill>
            <a:srgbClr val="3366FF">
              <a:alpha val="26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-304800"/>
            <a:ext cx="7242048" cy="1143000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Algorithm Example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3352800" y="2971800"/>
            <a:ext cx="156411" cy="160785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eform 4"/>
          <p:cNvSpPr/>
          <p:nvPr/>
        </p:nvSpPr>
        <p:spPr>
          <a:xfrm>
            <a:off x="1447800" y="3581400"/>
            <a:ext cx="2415309" cy="1828800"/>
          </a:xfrm>
          <a:custGeom>
            <a:avLst/>
            <a:gdLst>
              <a:gd name="connsiteX0" fmla="*/ 127000 w 2262909"/>
              <a:gd name="connsiteY0" fmla="*/ 889000 h 1524000"/>
              <a:gd name="connsiteX1" fmla="*/ 300182 w 2262909"/>
              <a:gd name="connsiteY1" fmla="*/ 623454 h 1524000"/>
              <a:gd name="connsiteX2" fmla="*/ 889000 w 2262909"/>
              <a:gd name="connsiteY2" fmla="*/ 173182 h 1524000"/>
              <a:gd name="connsiteX3" fmla="*/ 1604818 w 2262909"/>
              <a:gd name="connsiteY3" fmla="*/ 0 h 1524000"/>
              <a:gd name="connsiteX4" fmla="*/ 1962727 w 2262909"/>
              <a:gd name="connsiteY4" fmla="*/ 92363 h 1524000"/>
              <a:gd name="connsiteX5" fmla="*/ 2205182 w 2262909"/>
              <a:gd name="connsiteY5" fmla="*/ 265545 h 1524000"/>
              <a:gd name="connsiteX6" fmla="*/ 2262909 w 2262909"/>
              <a:gd name="connsiteY6" fmla="*/ 542636 h 1524000"/>
              <a:gd name="connsiteX7" fmla="*/ 2251364 w 2262909"/>
              <a:gd name="connsiteY7" fmla="*/ 854363 h 1524000"/>
              <a:gd name="connsiteX8" fmla="*/ 2020455 w 2262909"/>
              <a:gd name="connsiteY8" fmla="*/ 1177636 h 1524000"/>
              <a:gd name="connsiteX9" fmla="*/ 1604818 w 2262909"/>
              <a:gd name="connsiteY9" fmla="*/ 1339273 h 1524000"/>
              <a:gd name="connsiteX10" fmla="*/ 1143000 w 2262909"/>
              <a:gd name="connsiteY10" fmla="*/ 1524000 h 1524000"/>
              <a:gd name="connsiteX11" fmla="*/ 484909 w 2262909"/>
              <a:gd name="connsiteY11" fmla="*/ 1524000 h 1524000"/>
              <a:gd name="connsiteX12" fmla="*/ 196273 w 2262909"/>
              <a:gd name="connsiteY12" fmla="*/ 1443182 h 1524000"/>
              <a:gd name="connsiteX13" fmla="*/ 0 w 2262909"/>
              <a:gd name="connsiteY13" fmla="*/ 1212273 h 1524000"/>
              <a:gd name="connsiteX14" fmla="*/ 23091 w 2262909"/>
              <a:gd name="connsiteY14" fmla="*/ 1016000 h 1524000"/>
              <a:gd name="connsiteX15" fmla="*/ 127000 w 2262909"/>
              <a:gd name="connsiteY15" fmla="*/ 889000 h 152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262909" h="1524000">
                <a:moveTo>
                  <a:pt x="127000" y="889000"/>
                </a:moveTo>
                <a:lnTo>
                  <a:pt x="300182" y="623454"/>
                </a:lnTo>
                <a:lnTo>
                  <a:pt x="889000" y="173182"/>
                </a:lnTo>
                <a:lnTo>
                  <a:pt x="1604818" y="0"/>
                </a:lnTo>
                <a:lnTo>
                  <a:pt x="1962727" y="92363"/>
                </a:lnTo>
                <a:lnTo>
                  <a:pt x="2205182" y="265545"/>
                </a:lnTo>
                <a:lnTo>
                  <a:pt x="2262909" y="542636"/>
                </a:lnTo>
                <a:lnTo>
                  <a:pt x="2251364" y="854363"/>
                </a:lnTo>
                <a:lnTo>
                  <a:pt x="2020455" y="1177636"/>
                </a:lnTo>
                <a:lnTo>
                  <a:pt x="1604818" y="1339273"/>
                </a:lnTo>
                <a:lnTo>
                  <a:pt x="1143000" y="1524000"/>
                </a:lnTo>
                <a:lnTo>
                  <a:pt x="484909" y="1524000"/>
                </a:lnTo>
                <a:lnTo>
                  <a:pt x="196273" y="1443182"/>
                </a:lnTo>
                <a:lnTo>
                  <a:pt x="0" y="1212273"/>
                </a:lnTo>
                <a:lnTo>
                  <a:pt x="23091" y="1016000"/>
                </a:lnTo>
                <a:lnTo>
                  <a:pt x="127000" y="889000"/>
                </a:lnTo>
                <a:close/>
              </a:path>
            </a:pathLst>
          </a:custGeom>
          <a:solidFill>
            <a:srgbClr val="FFFF00">
              <a:alpha val="38000"/>
            </a:srgbClr>
          </a:solidFill>
          <a:ln w="28575" cmpd="sng"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 flipH="1">
            <a:off x="3352800" y="4648200"/>
            <a:ext cx="156411" cy="160785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3352800" y="3810000"/>
            <a:ext cx="156411" cy="160785"/>
          </a:xfrm>
          <a:prstGeom prst="ellipse">
            <a:avLst/>
          </a:prstGeom>
          <a:solidFill>
            <a:srgbClr val="2FFF1E"/>
          </a:solidFill>
          <a:ln>
            <a:solidFill>
              <a:srgbClr val="2FFF1E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2895600" y="3200400"/>
            <a:ext cx="156411" cy="160785"/>
          </a:xfrm>
          <a:prstGeom prst="ellipse">
            <a:avLst/>
          </a:prstGeom>
          <a:solidFill>
            <a:srgbClr val="00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Brace 5"/>
          <p:cNvSpPr/>
          <p:nvPr/>
        </p:nvSpPr>
        <p:spPr>
          <a:xfrm>
            <a:off x="6172200" y="1295400"/>
            <a:ext cx="152400" cy="914400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400800" y="1295400"/>
            <a:ext cx="193890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8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40 km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8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951016" y="2133600"/>
            <a:ext cx="125715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8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Miss </a:t>
            </a:r>
            <a:r>
              <a:rPr lang="en-US" sz="28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8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sym typeface="Wingdings"/>
              </a:rPr>
              <a:t></a:t>
            </a:r>
            <a:endParaRPr lang="en-US" sz="28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8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6" name="Oval 15"/>
          <p:cNvSpPr/>
          <p:nvPr/>
        </p:nvSpPr>
        <p:spPr>
          <a:xfrm>
            <a:off x="2514600" y="3810000"/>
            <a:ext cx="156411" cy="160785"/>
          </a:xfrm>
          <a:prstGeom prst="ellipse">
            <a:avLst/>
          </a:prstGeom>
          <a:solidFill>
            <a:srgbClr val="2FFF1E"/>
          </a:solidFill>
          <a:ln>
            <a:solidFill>
              <a:srgbClr val="2FFF1E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2514600" y="2971800"/>
            <a:ext cx="156411" cy="160785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 flipH="1">
            <a:off x="2514600" y="4648200"/>
            <a:ext cx="156411" cy="160785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Arrow Connector 13"/>
          <p:cNvCxnSpPr>
            <a:stCxn id="19" idx="3"/>
          </p:cNvCxnSpPr>
          <p:nvPr/>
        </p:nvCxnSpPr>
        <p:spPr>
          <a:xfrm>
            <a:off x="2208166" y="2395210"/>
            <a:ext cx="1144634" cy="576590"/>
          </a:xfrm>
          <a:prstGeom prst="straightConnector1">
            <a:avLst/>
          </a:prstGeom>
          <a:ln w="5715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endCxn id="20" idx="2"/>
          </p:cNvCxnSpPr>
          <p:nvPr/>
        </p:nvCxnSpPr>
        <p:spPr>
          <a:xfrm>
            <a:off x="1447800" y="2590800"/>
            <a:ext cx="1066800" cy="461393"/>
          </a:xfrm>
          <a:prstGeom prst="straightConnector1">
            <a:avLst/>
          </a:prstGeom>
          <a:ln w="5715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-39584" y="3124200"/>
            <a:ext cx="2182884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8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Correct Hit </a:t>
            </a:r>
            <a:r>
              <a:rPr lang="en-US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8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sym typeface="Wingdings"/>
              </a:rPr>
              <a:t></a:t>
            </a:r>
            <a:endParaRPr lang="en-US" sz="28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8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cxnSp>
        <p:nvCxnSpPr>
          <p:cNvPr id="25" name="Straight Arrow Connector 24"/>
          <p:cNvCxnSpPr/>
          <p:nvPr/>
        </p:nvCxnSpPr>
        <p:spPr>
          <a:xfrm>
            <a:off x="2133600" y="3505200"/>
            <a:ext cx="1219200" cy="304800"/>
          </a:xfrm>
          <a:prstGeom prst="straightConnector1">
            <a:avLst/>
          </a:prstGeom>
          <a:ln w="57150" cmpd="sng">
            <a:solidFill>
              <a:srgbClr val="2FFF1E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endCxn id="16" idx="3"/>
          </p:cNvCxnSpPr>
          <p:nvPr/>
        </p:nvCxnSpPr>
        <p:spPr>
          <a:xfrm>
            <a:off x="990600" y="3581400"/>
            <a:ext cx="1546906" cy="365839"/>
          </a:xfrm>
          <a:prstGeom prst="straightConnector1">
            <a:avLst/>
          </a:prstGeom>
          <a:ln w="57150" cmpd="sng">
            <a:solidFill>
              <a:srgbClr val="2FFF1E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Rectangle 29"/>
          <p:cNvSpPr/>
          <p:nvPr/>
        </p:nvSpPr>
        <p:spPr>
          <a:xfrm>
            <a:off x="3962400" y="5105400"/>
            <a:ext cx="230684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8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False Alarm </a:t>
            </a:r>
            <a:r>
              <a:rPr lang="en-US" sz="28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8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sym typeface="Wingdings"/>
              </a:rPr>
              <a:t></a:t>
            </a:r>
            <a:endParaRPr lang="en-US" sz="28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8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cxnSp>
        <p:nvCxnSpPr>
          <p:cNvPr id="31" name="Straight Arrow Connector 30"/>
          <p:cNvCxnSpPr/>
          <p:nvPr/>
        </p:nvCxnSpPr>
        <p:spPr>
          <a:xfrm flipH="1" flipV="1">
            <a:off x="2667000" y="4800600"/>
            <a:ext cx="1295400" cy="685800"/>
          </a:xfrm>
          <a:prstGeom prst="straightConnector1">
            <a:avLst/>
          </a:prstGeom>
          <a:ln w="57150" cmpd="sng">
            <a:solidFill>
              <a:srgbClr val="8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stCxn id="30" idx="0"/>
          </p:cNvCxnSpPr>
          <p:nvPr/>
        </p:nvCxnSpPr>
        <p:spPr>
          <a:xfrm flipH="1" flipV="1">
            <a:off x="3581400" y="4724400"/>
            <a:ext cx="1534421" cy="381000"/>
          </a:xfrm>
          <a:prstGeom prst="straightConnector1">
            <a:avLst/>
          </a:prstGeom>
          <a:ln w="57150" cmpd="sng">
            <a:solidFill>
              <a:srgbClr val="8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31957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2500" y="-304800"/>
            <a:ext cx="72390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Database Criteria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62000"/>
            <a:ext cx="7239000" cy="4846320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For inclusion in the 1980–2013 dataset, an event must meet at least 1 of 2 criteria:</a:t>
            </a:r>
          </a:p>
          <a:p>
            <a:endParaRPr lang="en-US" dirty="0"/>
          </a:p>
          <a:p>
            <a:pPr lvl="1"/>
            <a:r>
              <a:rPr lang="en-US" dirty="0" smtClean="0">
                <a:solidFill>
                  <a:srgbClr val="0000FF"/>
                </a:solidFill>
              </a:rPr>
              <a:t>Have a slight risk contour within the NE domain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>
                <a:solidFill>
                  <a:srgbClr val="0000FF"/>
                </a:solidFill>
              </a:rPr>
              <a:t>Have a sufficiently high impact to warrant inclusion</a:t>
            </a:r>
          </a:p>
          <a:p>
            <a:pPr lvl="2"/>
            <a:r>
              <a:rPr lang="en-US" dirty="0" smtClean="0">
                <a:solidFill>
                  <a:srgbClr val="FF0000"/>
                </a:solidFill>
              </a:rPr>
              <a:t>How do we define “high impact”?</a:t>
            </a:r>
          </a:p>
          <a:p>
            <a:pPr lvl="3"/>
            <a:endParaRPr lang="en-US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24842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7700" y="-304800"/>
            <a:ext cx="7848600" cy="12954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Northeast Severe Report Trend</a:t>
            </a:r>
            <a:endParaRPr lang="en-US" dirty="0">
              <a:solidFill>
                <a:srgbClr val="FF0000"/>
              </a:solidFill>
            </a:endParaRPr>
          </a:p>
        </p:txBody>
      </p:sp>
      <p:graphicFrame>
        <p:nvGraphicFramePr>
          <p:cNvPr id="6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39228289"/>
              </p:ext>
            </p:extLst>
          </p:nvPr>
        </p:nvGraphicFramePr>
        <p:xfrm>
          <a:off x="76200" y="762000"/>
          <a:ext cx="8991600" cy="53641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2608885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ontent Placeholder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94732679"/>
              </p:ext>
            </p:extLst>
          </p:nvPr>
        </p:nvGraphicFramePr>
        <p:xfrm>
          <a:off x="76200" y="762000"/>
          <a:ext cx="8991600" cy="53641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Rectangle 2"/>
          <p:cNvSpPr/>
          <p:nvPr/>
        </p:nvSpPr>
        <p:spPr>
          <a:xfrm>
            <a:off x="4724400" y="5105400"/>
            <a:ext cx="4234753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55</a:t>
            </a:r>
            <a:r>
              <a:rPr lang="en-US" sz="2400" b="1" cap="none" spc="0" baseline="300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th</a:t>
            </a:r>
            <a:r>
              <a:rPr lang="en-US" sz="2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percentile linear regression</a:t>
            </a:r>
            <a:endParaRPr lang="en-US" sz="2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 flipH="1" flipV="1">
            <a:off x="7848600" y="4191000"/>
            <a:ext cx="457200" cy="91440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 txBox="1">
            <a:spLocks/>
          </p:cNvSpPr>
          <p:nvPr/>
        </p:nvSpPr>
        <p:spPr>
          <a:xfrm>
            <a:off x="952500" y="-304800"/>
            <a:ext cx="7239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rgbClr val="FF0000"/>
                </a:solidFill>
              </a:rPr>
              <a:t>Northeast Report Trend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49132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66700"/>
            <a:ext cx="8229600" cy="628650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r>
              <a:rPr lang="en-US" dirty="0" smtClean="0"/>
              <a:t>Severe weather in the Northeast a topic of recent research</a:t>
            </a:r>
          </a:p>
          <a:p>
            <a:pPr lvl="1"/>
            <a:r>
              <a:rPr lang="en-US" dirty="0" smtClean="0">
                <a:solidFill>
                  <a:srgbClr val="0000FF"/>
                </a:solidFill>
              </a:rPr>
              <a:t>Hurlbut and Cohen (2014) conducted a proxy sounding study on events of varying severity</a:t>
            </a:r>
          </a:p>
          <a:p>
            <a:pPr lvl="1"/>
            <a:r>
              <a:rPr lang="en-US" dirty="0" smtClean="0">
                <a:solidFill>
                  <a:srgbClr val="0000FF"/>
                </a:solidFill>
              </a:rPr>
              <a:t>Significant discriminators:</a:t>
            </a:r>
          </a:p>
          <a:p>
            <a:pPr lvl="2"/>
            <a:r>
              <a:rPr lang="en-US" dirty="0">
                <a:solidFill>
                  <a:srgbClr val="FF0000"/>
                </a:solidFill>
              </a:rPr>
              <a:t>8</a:t>
            </a:r>
            <a:r>
              <a:rPr lang="en-US" dirty="0" smtClean="0">
                <a:solidFill>
                  <a:srgbClr val="FF0000"/>
                </a:solidFill>
              </a:rPr>
              <a:t>50–500-hPa and 700–500-hPa lapse rates</a:t>
            </a:r>
          </a:p>
          <a:p>
            <a:pPr lvl="2"/>
            <a:r>
              <a:rPr lang="en-US" dirty="0" smtClean="0">
                <a:solidFill>
                  <a:srgbClr val="FF0000"/>
                </a:solidFill>
              </a:rPr>
              <a:t>Downdraft CAPE (DCAPE)</a:t>
            </a:r>
          </a:p>
          <a:p>
            <a:pPr lvl="2"/>
            <a:r>
              <a:rPr lang="en-US" dirty="0" smtClean="0">
                <a:solidFill>
                  <a:srgbClr val="FF0000"/>
                </a:solidFill>
              </a:rPr>
              <a:t>Mixed-layer CIN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952500" y="-304800"/>
            <a:ext cx="72390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Motivation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2" name="Picture 1" descr="Fig 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6202" y="4409295"/>
            <a:ext cx="5397798" cy="241214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52600" y="6513501"/>
            <a:ext cx="3429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Hurlbut and Cohen (2014)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1608562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ontent Placeholder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55110943"/>
              </p:ext>
            </p:extLst>
          </p:nvPr>
        </p:nvGraphicFramePr>
        <p:xfrm>
          <a:off x="76200" y="762000"/>
          <a:ext cx="8991600" cy="53641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Up Arrow 4"/>
          <p:cNvSpPr/>
          <p:nvPr/>
        </p:nvSpPr>
        <p:spPr>
          <a:xfrm>
            <a:off x="7924800" y="3505200"/>
            <a:ext cx="228600" cy="457200"/>
          </a:xfrm>
          <a:prstGeom prst="upArrow">
            <a:avLst/>
          </a:prstGeom>
          <a:solidFill>
            <a:srgbClr val="00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724400" y="5105400"/>
            <a:ext cx="4234753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55</a:t>
            </a:r>
            <a:r>
              <a:rPr lang="en-US" sz="2400" b="1" cap="none" spc="0" baseline="300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th</a:t>
            </a:r>
            <a:r>
              <a:rPr lang="en-US" sz="2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percentile linear regression</a:t>
            </a:r>
            <a:endParaRPr lang="en-US" sz="2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H="1" flipV="1">
            <a:off x="7848600" y="4191000"/>
            <a:ext cx="457200" cy="91440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1"/>
          <p:cNvSpPr txBox="1">
            <a:spLocks/>
          </p:cNvSpPr>
          <p:nvPr/>
        </p:nvSpPr>
        <p:spPr>
          <a:xfrm>
            <a:off x="952500" y="-304800"/>
            <a:ext cx="7239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rgbClr val="FF0000"/>
                </a:solidFill>
              </a:rPr>
              <a:t>Northeast Report Trend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20466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ontent Placeholder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61056775"/>
              </p:ext>
            </p:extLst>
          </p:nvPr>
        </p:nvGraphicFramePr>
        <p:xfrm>
          <a:off x="76200" y="762000"/>
          <a:ext cx="8991600" cy="53641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Up Arrow 4"/>
          <p:cNvSpPr/>
          <p:nvPr/>
        </p:nvSpPr>
        <p:spPr>
          <a:xfrm>
            <a:off x="7924800" y="3505200"/>
            <a:ext cx="228600" cy="457200"/>
          </a:xfrm>
          <a:prstGeom prst="upArrow">
            <a:avLst/>
          </a:prstGeom>
          <a:solidFill>
            <a:srgbClr val="00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 rot="20958710">
            <a:off x="2864258" y="2695472"/>
            <a:ext cx="385037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High impact!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00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flipH="1" flipV="1">
            <a:off x="7848600" y="4191000"/>
            <a:ext cx="457200" cy="91440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itle 1"/>
          <p:cNvSpPr txBox="1">
            <a:spLocks/>
          </p:cNvSpPr>
          <p:nvPr/>
        </p:nvSpPr>
        <p:spPr>
          <a:xfrm>
            <a:off x="952500" y="-304800"/>
            <a:ext cx="7239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rgbClr val="FF0000"/>
                </a:solidFill>
              </a:rPr>
              <a:t>Northeast Report Trend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5268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7772400" cy="1362075"/>
          </a:xfrm>
        </p:spPr>
        <p:txBody>
          <a:bodyPr>
            <a:normAutofit/>
          </a:bodyPr>
          <a:lstStyle/>
          <a:p>
            <a:r>
              <a:rPr lang="en-US" dirty="0" smtClean="0"/>
              <a:t>variability </a:t>
            </a:r>
            <a:r>
              <a:rPr lang="en-US" dirty="0" smtClean="0"/>
              <a:t>of high impact events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9218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066800" y="-304800"/>
            <a:ext cx="72390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Annual </a:t>
            </a:r>
            <a:r>
              <a:rPr lang="en-US" dirty="0">
                <a:solidFill>
                  <a:srgbClr val="FF0000"/>
                </a:solidFill>
              </a:rPr>
              <a:t>V</a:t>
            </a:r>
            <a:r>
              <a:rPr lang="en-US" dirty="0" smtClean="0">
                <a:solidFill>
                  <a:srgbClr val="FF0000"/>
                </a:solidFill>
              </a:rPr>
              <a:t>ariability</a:t>
            </a:r>
            <a:endParaRPr lang="en-US" dirty="0">
              <a:solidFill>
                <a:srgbClr val="FF0000"/>
              </a:solidFill>
            </a:endParaRPr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76750242"/>
              </p:ext>
            </p:extLst>
          </p:nvPr>
        </p:nvGraphicFramePr>
        <p:xfrm>
          <a:off x="228600" y="1066800"/>
          <a:ext cx="8534400" cy="50593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0390071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066800" y="-304800"/>
            <a:ext cx="72390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Monthly </a:t>
            </a:r>
            <a:r>
              <a:rPr lang="en-US" dirty="0">
                <a:solidFill>
                  <a:srgbClr val="FF0000"/>
                </a:solidFill>
              </a:rPr>
              <a:t>V</a:t>
            </a:r>
            <a:r>
              <a:rPr lang="en-US" dirty="0" smtClean="0">
                <a:solidFill>
                  <a:srgbClr val="FF0000"/>
                </a:solidFill>
              </a:rPr>
              <a:t>ariability</a:t>
            </a:r>
            <a:endParaRPr lang="en-US" dirty="0">
              <a:solidFill>
                <a:srgbClr val="FF0000"/>
              </a:solidFill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72541130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0863462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85800" y="2133600"/>
            <a:ext cx="7772400" cy="1362075"/>
          </a:xfrm>
        </p:spPr>
        <p:txBody>
          <a:bodyPr>
            <a:noAutofit/>
          </a:bodyPr>
          <a:lstStyle/>
          <a:p>
            <a:r>
              <a:rPr lang="en-US" sz="4400" dirty="0" smtClean="0"/>
              <a:t>But what about low(</a:t>
            </a:r>
            <a:r>
              <a:rPr lang="en-US" sz="4400" dirty="0" err="1" smtClean="0"/>
              <a:t>er</a:t>
            </a:r>
            <a:r>
              <a:rPr lang="en-US" sz="4400" dirty="0" smtClean="0"/>
              <a:t>)-impact events?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29273598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7700" y="-304800"/>
            <a:ext cx="7848600" cy="12954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Northeast Severe Report Trend</a:t>
            </a:r>
            <a:endParaRPr lang="en-US" dirty="0">
              <a:solidFill>
                <a:srgbClr val="FF0000"/>
              </a:solidFill>
            </a:endParaRPr>
          </a:p>
        </p:txBody>
      </p:sp>
      <p:graphicFrame>
        <p:nvGraphicFramePr>
          <p:cNvPr id="6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58305348"/>
              </p:ext>
            </p:extLst>
          </p:nvPr>
        </p:nvGraphicFramePr>
        <p:xfrm>
          <a:off x="76200" y="762000"/>
          <a:ext cx="8991600" cy="53641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853567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7700" y="-304800"/>
            <a:ext cx="7848600" cy="12954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Northeast Severe Report Trend</a:t>
            </a:r>
            <a:endParaRPr lang="en-US" dirty="0">
              <a:solidFill>
                <a:srgbClr val="FF0000"/>
              </a:solidFill>
            </a:endParaRPr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50867475"/>
              </p:ext>
            </p:extLst>
          </p:nvPr>
        </p:nvGraphicFramePr>
        <p:xfrm>
          <a:off x="228600" y="990600"/>
          <a:ext cx="8763000" cy="51355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Rectangle 7"/>
          <p:cNvSpPr/>
          <p:nvPr/>
        </p:nvSpPr>
        <p:spPr>
          <a:xfrm>
            <a:off x="4572000" y="3124200"/>
            <a:ext cx="4234753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55</a:t>
            </a:r>
            <a:r>
              <a:rPr lang="en-US" sz="2400" b="1" cap="none" spc="0" baseline="300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th</a:t>
            </a:r>
            <a:r>
              <a:rPr lang="en-US" sz="2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percentile linear regression</a:t>
            </a:r>
            <a:endParaRPr lang="en-US" sz="2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724400" y="5105400"/>
            <a:ext cx="4234753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4</a:t>
            </a:r>
            <a:r>
              <a:rPr lang="en-US" sz="2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5</a:t>
            </a:r>
            <a:r>
              <a:rPr lang="en-US" sz="2400" b="1" cap="none" spc="0" baseline="300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th</a:t>
            </a:r>
            <a:r>
              <a:rPr lang="en-US" sz="2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percentile linear regression</a:t>
            </a:r>
            <a:endParaRPr lang="en-US" sz="2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cxnSp>
        <p:nvCxnSpPr>
          <p:cNvPr id="10" name="Straight Arrow Connector 9"/>
          <p:cNvCxnSpPr>
            <a:stCxn id="8" idx="2"/>
          </p:cNvCxnSpPr>
          <p:nvPr/>
        </p:nvCxnSpPr>
        <p:spPr>
          <a:xfrm>
            <a:off x="6689377" y="3585865"/>
            <a:ext cx="1006823" cy="605135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8305800" y="4495800"/>
            <a:ext cx="0" cy="60960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28779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7700" y="-304800"/>
            <a:ext cx="7848600" cy="12954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Northeast Severe Report Trend</a:t>
            </a:r>
            <a:endParaRPr lang="en-US" dirty="0">
              <a:solidFill>
                <a:srgbClr val="FF0000"/>
              </a:solidFill>
            </a:endParaRPr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96777534"/>
              </p:ext>
            </p:extLst>
          </p:nvPr>
        </p:nvGraphicFramePr>
        <p:xfrm>
          <a:off x="228600" y="990600"/>
          <a:ext cx="8763000" cy="51355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Rectangle 10"/>
          <p:cNvSpPr/>
          <p:nvPr/>
        </p:nvSpPr>
        <p:spPr>
          <a:xfrm>
            <a:off x="5715000" y="4876800"/>
            <a:ext cx="2713904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660066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Weak Slight</a:t>
            </a:r>
            <a:endParaRPr lang="en-US" sz="4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660066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715000" y="2895600"/>
            <a:ext cx="288823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Strong Slight</a:t>
            </a:r>
            <a:endParaRPr lang="en-US" sz="4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4" name="Up Arrow 13"/>
          <p:cNvSpPr/>
          <p:nvPr/>
        </p:nvSpPr>
        <p:spPr>
          <a:xfrm>
            <a:off x="5105400" y="3962400"/>
            <a:ext cx="228567" cy="457187"/>
          </a:xfrm>
          <a:prstGeom prst="up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19891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5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807560527"/>
              </p:ext>
            </p:extLst>
          </p:nvPr>
        </p:nvGraphicFramePr>
        <p:xfrm>
          <a:off x="381000" y="914400"/>
          <a:ext cx="4038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0976" y="-304800"/>
            <a:ext cx="7242048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Types of Slight Risk Events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>
          <a:xfrm>
            <a:off x="4178808" y="838200"/>
            <a:ext cx="4355592" cy="5181600"/>
          </a:xfrm>
        </p:spPr>
        <p:txBody>
          <a:bodyPr>
            <a:normAutofit/>
          </a:bodyPr>
          <a:lstStyle/>
          <a:p>
            <a:r>
              <a:rPr lang="en-US" dirty="0" smtClean="0"/>
              <a:t>Weak Slight Events</a:t>
            </a:r>
          </a:p>
          <a:p>
            <a:pPr lvl="1"/>
            <a:r>
              <a:rPr lang="en-US" dirty="0" smtClean="0">
                <a:solidFill>
                  <a:srgbClr val="0000FF"/>
                </a:solidFill>
              </a:rPr>
              <a:t>Slight risk present</a:t>
            </a:r>
          </a:p>
          <a:p>
            <a:pPr lvl="1"/>
            <a:r>
              <a:rPr lang="en-US" dirty="0" smtClean="0">
                <a:solidFill>
                  <a:srgbClr val="0000FF"/>
                </a:solidFill>
              </a:rPr>
              <a:t>Severe report coverage below 45</a:t>
            </a:r>
            <a:r>
              <a:rPr lang="en-US" baseline="30000" dirty="0" smtClean="0">
                <a:solidFill>
                  <a:srgbClr val="0000FF"/>
                </a:solidFill>
              </a:rPr>
              <a:t>th</a:t>
            </a:r>
            <a:r>
              <a:rPr lang="en-US" dirty="0" smtClean="0">
                <a:solidFill>
                  <a:srgbClr val="0000FF"/>
                </a:solidFill>
              </a:rPr>
              <a:t> percentile</a:t>
            </a:r>
          </a:p>
          <a:p>
            <a:endParaRPr lang="en-US" dirty="0">
              <a:solidFill>
                <a:srgbClr val="0000FF"/>
              </a:solidFill>
            </a:endParaRPr>
          </a:p>
          <a:p>
            <a:r>
              <a:rPr lang="en-US" dirty="0" smtClean="0"/>
              <a:t>Strong Slight Events </a:t>
            </a:r>
          </a:p>
          <a:p>
            <a:pPr lvl="1"/>
            <a:r>
              <a:rPr lang="en-US" dirty="0" smtClean="0">
                <a:solidFill>
                  <a:srgbClr val="0000FF"/>
                </a:solidFill>
              </a:rPr>
              <a:t>Slight risk present</a:t>
            </a:r>
          </a:p>
          <a:p>
            <a:pPr lvl="1"/>
            <a:r>
              <a:rPr lang="en-US" dirty="0" smtClean="0">
                <a:solidFill>
                  <a:srgbClr val="0000FF"/>
                </a:solidFill>
              </a:rPr>
              <a:t>Severe report coverage above 55</a:t>
            </a:r>
            <a:r>
              <a:rPr lang="en-US" baseline="30000" dirty="0" smtClean="0">
                <a:solidFill>
                  <a:srgbClr val="0000FF"/>
                </a:solidFill>
              </a:rPr>
              <a:t>th</a:t>
            </a:r>
            <a:r>
              <a:rPr lang="en-US" dirty="0" smtClean="0">
                <a:solidFill>
                  <a:srgbClr val="0000FF"/>
                </a:solidFill>
              </a:rPr>
              <a:t> percentile</a:t>
            </a:r>
          </a:p>
        </p:txBody>
      </p:sp>
    </p:spTree>
    <p:extLst>
      <p:ext uri="{BB962C8B-B14F-4D97-AF65-F5344CB8AC3E}">
        <p14:creationId xmlns:p14="http://schemas.microsoft.com/office/powerpoint/2010/main" val="22576810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304800"/>
            <a:ext cx="3886200" cy="628650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r>
              <a:rPr lang="en-US" dirty="0" smtClean="0"/>
              <a:t>Hitchens and Brooks (2012) verified SPC day-1 slight risk convective outlooks over CONUS</a:t>
            </a:r>
          </a:p>
          <a:p>
            <a:pPr lvl="1"/>
            <a:r>
              <a:rPr lang="en-US" dirty="0" smtClean="0">
                <a:solidFill>
                  <a:srgbClr val="0000FF"/>
                </a:solidFill>
              </a:rPr>
              <a:t>Found increased forecast performance with time</a:t>
            </a:r>
            <a:endParaRPr lang="en-US" dirty="0" smtClean="0">
              <a:solidFill>
                <a:srgbClr val="FF0000"/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952500" y="-304800"/>
            <a:ext cx="72390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Motivation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4" name="Picture 3" descr="Fig 1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0" y="838200"/>
            <a:ext cx="5181600" cy="479080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381500" y="5562600"/>
            <a:ext cx="43434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Black line represents slight risk performance. Source: Hitchens and Brooks(2014)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2044661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85800" y="2133600"/>
            <a:ext cx="7772400" cy="1362075"/>
          </a:xfrm>
        </p:spPr>
        <p:txBody>
          <a:bodyPr>
            <a:noAutofit/>
          </a:bodyPr>
          <a:lstStyle/>
          <a:p>
            <a:r>
              <a:rPr lang="en-US" sz="4400" dirty="0" smtClean="0"/>
              <a:t>Event-Centered Composites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17949476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2500" y="-304800"/>
            <a:ext cx="72390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Event-Centered Composites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38200"/>
            <a:ext cx="7696200" cy="571500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0.5° NCEP Climate Forecast System Reanalysis (CFSR)</a:t>
            </a:r>
          </a:p>
          <a:p>
            <a:pPr lvl="1"/>
            <a:r>
              <a:rPr lang="en-US" dirty="0" smtClean="0">
                <a:solidFill>
                  <a:srgbClr val="0000FF"/>
                </a:solidFill>
              </a:rPr>
              <a:t>Morning (1200 UTC) data for mid-level flow conditions</a:t>
            </a:r>
          </a:p>
          <a:p>
            <a:pPr lvl="1"/>
            <a:r>
              <a:rPr lang="en-US" dirty="0">
                <a:solidFill>
                  <a:srgbClr val="0000FF"/>
                </a:solidFill>
              </a:rPr>
              <a:t>Afternoon (1800 UTC) data for convective parameter </a:t>
            </a:r>
            <a:r>
              <a:rPr lang="en-US" dirty="0" smtClean="0">
                <a:solidFill>
                  <a:srgbClr val="0000FF"/>
                </a:solidFill>
              </a:rPr>
              <a:t>analysis</a:t>
            </a: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Composited April–September events to focus on warm season</a:t>
            </a:r>
          </a:p>
          <a:p>
            <a:pPr lvl="1"/>
            <a:r>
              <a:rPr lang="en-US" dirty="0" smtClean="0">
                <a:solidFill>
                  <a:srgbClr val="0000FF"/>
                </a:solidFill>
              </a:rPr>
              <a:t>All events centered at point of maximum report density</a:t>
            </a:r>
            <a:endParaRPr lang="en-US" dirty="0" smtClean="0"/>
          </a:p>
          <a:p>
            <a:pPr marL="457200" lvl="1" indent="0">
              <a:buNone/>
            </a:pPr>
            <a:endParaRPr lang="en-US" dirty="0">
              <a:solidFill>
                <a:srgbClr val="0000FF"/>
              </a:solidFill>
            </a:endParaRPr>
          </a:p>
          <a:p>
            <a:r>
              <a:rPr lang="en-US" dirty="0" smtClean="0"/>
              <a:t>Used Hurlbut and Cohen (2014) results to guide analysis</a:t>
            </a:r>
          </a:p>
          <a:p>
            <a:pPr marL="0" indent="0">
              <a:buNone/>
            </a:pPr>
            <a:endParaRPr lang="en-US" dirty="0" smtClean="0"/>
          </a:p>
          <a:p>
            <a:endParaRPr lang="en-US" dirty="0">
              <a:solidFill>
                <a:srgbClr val="0000FF"/>
              </a:solidFill>
            </a:endParaRPr>
          </a:p>
          <a:p>
            <a:endParaRPr lang="en-US" dirty="0" smtClean="0"/>
          </a:p>
          <a:p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endParaRPr lang="en-US" dirty="0" smtClean="0"/>
          </a:p>
          <a:p>
            <a:pPr lvl="1"/>
            <a:endParaRPr lang="en-US" dirty="0" smtClean="0">
              <a:solidFill>
                <a:srgbClr val="0000FF"/>
              </a:solidFill>
            </a:endParaRPr>
          </a:p>
          <a:p>
            <a:pPr lvl="1"/>
            <a:endParaRPr 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93367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Most-Unstable CAPE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850–500-hPa Lapse Rate</a:t>
            </a:r>
            <a:endParaRPr lang="en-US" dirty="0"/>
          </a:p>
        </p:txBody>
      </p:sp>
      <p:graphicFrame>
        <p:nvGraphicFramePr>
          <p:cNvPr id="12" name="Content Placeholder 11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576726888"/>
              </p:ext>
            </p:extLst>
          </p:nvPr>
        </p:nvGraphicFramePr>
        <p:xfrm>
          <a:off x="457200" y="2174875"/>
          <a:ext cx="4040188" cy="39512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3" name="Content Placeholder 12"/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3009553305"/>
              </p:ext>
            </p:extLst>
          </p:nvPr>
        </p:nvGraphicFramePr>
        <p:xfrm>
          <a:off x="4645025" y="2174875"/>
          <a:ext cx="4041775" cy="39512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2133600" y="6096000"/>
            <a:ext cx="4876800" cy="58477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Arithmetic mean and 95% confidence interval shown. Additional median significance tests support results.</a:t>
            </a:r>
            <a:endParaRPr lang="en-US" sz="1600" dirty="0"/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952500" y="-304800"/>
            <a:ext cx="7239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rgbClr val="FF0000"/>
                </a:solidFill>
              </a:rPr>
              <a:t>Event-Centered Composites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70755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Downdraft CAPE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Lowest 150-hPa Mean RH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133600" y="6096000"/>
            <a:ext cx="4876800" cy="58477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/>
              <a:t>Arithmetic mean and 95% confidence interval shown. Additional median significance tests support results.</a:t>
            </a:r>
          </a:p>
        </p:txBody>
      </p:sp>
      <p:graphicFrame>
        <p:nvGraphicFramePr>
          <p:cNvPr id="11" name="Content Placeholder 10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731250791"/>
              </p:ext>
            </p:extLst>
          </p:nvPr>
        </p:nvGraphicFramePr>
        <p:xfrm>
          <a:off x="457200" y="2174875"/>
          <a:ext cx="4040188" cy="39512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5" name="Content Placeholder 14"/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1769528805"/>
              </p:ext>
            </p:extLst>
          </p:nvPr>
        </p:nvGraphicFramePr>
        <p:xfrm>
          <a:off x="4645025" y="2174875"/>
          <a:ext cx="4041775" cy="39512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52500" y="-304800"/>
            <a:ext cx="72390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Event-Centered Composites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23038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85800" y="2133600"/>
            <a:ext cx="7772400" cy="1362075"/>
          </a:xfrm>
        </p:spPr>
        <p:txBody>
          <a:bodyPr>
            <a:noAutofit/>
          </a:bodyPr>
          <a:lstStyle/>
          <a:p>
            <a:r>
              <a:rPr lang="en-US" sz="4400" dirty="0" smtClean="0"/>
              <a:t>Let’s Digest this a little…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23885489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500-hPa Flow for High-Impact </a:t>
            </a:r>
            <a:r>
              <a:rPr lang="en-US" dirty="0"/>
              <a:t>E</a:t>
            </a:r>
            <a:r>
              <a:rPr lang="en-US" dirty="0" smtClean="0"/>
              <a:t>vents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Threat Score for High-Impact Events</a:t>
            </a:r>
            <a:endParaRPr lang="en-US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803912458"/>
              </p:ext>
            </p:extLst>
          </p:nvPr>
        </p:nvGraphicFramePr>
        <p:xfrm>
          <a:off x="457200" y="2174875"/>
          <a:ext cx="4040188" cy="39512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Content Placeholder 7"/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4225223166"/>
              </p:ext>
            </p:extLst>
          </p:nvPr>
        </p:nvGraphicFramePr>
        <p:xfrm>
          <a:off x="4645025" y="2174875"/>
          <a:ext cx="4041775" cy="39512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952500" y="-304800"/>
            <a:ext cx="72390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Event-Centered Composites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953000" y="6019800"/>
            <a:ext cx="3962400" cy="58477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/>
              <a:t>Arithmetic mean and 95% confidence interval shown. </a:t>
            </a:r>
          </a:p>
        </p:txBody>
      </p:sp>
    </p:spTree>
    <p:extLst>
      <p:ext uri="{BB962C8B-B14F-4D97-AF65-F5344CB8AC3E}">
        <p14:creationId xmlns:p14="http://schemas.microsoft.com/office/powerpoint/2010/main" val="18364687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Mid-level Flow Distribution</a:t>
            </a:r>
            <a:endParaRPr lang="en-US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64989308"/>
              </p:ext>
            </p:extLst>
          </p:nvPr>
        </p:nvGraphicFramePr>
        <p:xfrm>
          <a:off x="457200" y="2174875"/>
          <a:ext cx="4040188" cy="39512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Content Placeholder 6"/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r>
              <a:rPr lang="en-US" b="1" dirty="0" smtClean="0"/>
              <a:t>Majority of slight risk events occur under westerly flow</a:t>
            </a:r>
          </a:p>
          <a:p>
            <a:endParaRPr lang="en-US" b="1" dirty="0"/>
          </a:p>
          <a:p>
            <a:r>
              <a:rPr lang="en-US" b="1" dirty="0" smtClean="0"/>
              <a:t>Do the previous statistics hold for each flow regime?</a:t>
            </a:r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952500" y="-304800"/>
            <a:ext cx="72390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Event-Centered Composites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07142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Mid-level Flow Distribution</a:t>
            </a:r>
            <a:endParaRPr lang="en-US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565790669"/>
              </p:ext>
            </p:extLst>
          </p:nvPr>
        </p:nvGraphicFramePr>
        <p:xfrm>
          <a:off x="457200" y="2174875"/>
          <a:ext cx="4040188" cy="39512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Content Placeholder 6"/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r>
              <a:rPr lang="en-US" b="1" dirty="0" smtClean="0"/>
              <a:t>Majority of slight risk events occur under westerly flow</a:t>
            </a:r>
          </a:p>
          <a:p>
            <a:endParaRPr lang="en-US" b="1" dirty="0"/>
          </a:p>
          <a:p>
            <a:r>
              <a:rPr lang="en-US" b="1" dirty="0" smtClean="0"/>
              <a:t>Do the previous statistics hold for each flow regime?</a:t>
            </a:r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952500" y="-304800"/>
            <a:ext cx="72390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Event-Centered Composites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" name="Oval 1"/>
          <p:cNvSpPr/>
          <p:nvPr/>
        </p:nvSpPr>
        <p:spPr>
          <a:xfrm>
            <a:off x="3124200" y="3657600"/>
            <a:ext cx="685800" cy="2133600"/>
          </a:xfrm>
          <a:prstGeom prst="ellipse">
            <a:avLst/>
          </a:prstGeom>
          <a:noFill/>
          <a:ln w="5715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62720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Most-Unstable CAPE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850–500-hPa Lapse Rate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133600" y="6096000"/>
            <a:ext cx="4876800" cy="58477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/>
              <a:t>Arithmetic mean and 95% confidence interval shown. Additional median significance tests support results.</a:t>
            </a: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952500" y="-304800"/>
            <a:ext cx="7239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rgbClr val="FF0000"/>
                </a:solidFill>
              </a:rPr>
              <a:t>Southwesterly Flow Regime</a:t>
            </a:r>
            <a:endParaRPr lang="en-US" dirty="0">
              <a:solidFill>
                <a:srgbClr val="FF0000"/>
              </a:solidFill>
            </a:endParaRPr>
          </a:p>
        </p:txBody>
      </p:sp>
      <p:graphicFrame>
        <p:nvGraphicFramePr>
          <p:cNvPr id="9" name="Content Placeholder 8"/>
          <p:cNvGraphicFramePr>
            <a:graphicFrameLocks noGrp="1"/>
          </p:cNvGraphicFramePr>
          <p:nvPr>
            <p:ph sz="half" idx="2"/>
          </p:nvPr>
        </p:nvGraphicFramePr>
        <p:xfrm>
          <a:off x="457200" y="2174875"/>
          <a:ext cx="4040188" cy="39512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1" name="Content Placeholder 10"/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194513046"/>
              </p:ext>
            </p:extLst>
          </p:nvPr>
        </p:nvGraphicFramePr>
        <p:xfrm>
          <a:off x="4645025" y="2174875"/>
          <a:ext cx="4041775" cy="39512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7634670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Downdraft CAPE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Lowest 150-hPa Mean RH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133600" y="6096000"/>
            <a:ext cx="4876800" cy="58477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/>
              <a:t>Arithmetic mean and 95% confidence interval shown. Additional median significance tests support results.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952500" y="-304800"/>
            <a:ext cx="7239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rgbClr val="FF0000"/>
                </a:solidFill>
              </a:rPr>
              <a:t>Southwesterly Flow Regime</a:t>
            </a:r>
            <a:endParaRPr lang="en-US" dirty="0">
              <a:solidFill>
                <a:srgbClr val="FF0000"/>
              </a:solidFill>
            </a:endParaRPr>
          </a:p>
        </p:txBody>
      </p:sp>
      <p:graphicFrame>
        <p:nvGraphicFramePr>
          <p:cNvPr id="12" name="Content Placeholder 11"/>
          <p:cNvGraphicFramePr>
            <a:graphicFrameLocks noGrp="1"/>
          </p:cNvGraphicFramePr>
          <p:nvPr>
            <p:ph sz="half" idx="2"/>
          </p:nvPr>
        </p:nvGraphicFramePr>
        <p:xfrm>
          <a:off x="457200" y="2174875"/>
          <a:ext cx="4040188" cy="39512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3" name="Content Placeholder 12"/>
          <p:cNvGraphicFramePr>
            <a:graphicFrameLocks noGrp="1"/>
          </p:cNvGraphicFramePr>
          <p:nvPr>
            <p:ph sz="quarter" idx="4"/>
          </p:nvPr>
        </p:nvGraphicFramePr>
        <p:xfrm>
          <a:off x="4645025" y="2174875"/>
          <a:ext cx="4041775" cy="39512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9863742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04800"/>
            <a:ext cx="7924800" cy="571500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Is there an opportunity to combine the strategies of these two studies?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 smtClean="0"/>
              <a:t>Launched a CSTAR-supported Master’s thesis studying high-impact severe weather in environments with poor predictive skill</a:t>
            </a:r>
          </a:p>
          <a:p>
            <a:endParaRPr lang="en-US" dirty="0"/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952500" y="-304800"/>
            <a:ext cx="7239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rgbClr val="FF0000"/>
                </a:solidFill>
              </a:rPr>
              <a:t>Motivation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2253" y="4103458"/>
            <a:ext cx="2199494" cy="27545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Downdraft CAPE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Lowest 150-hPa Mean RH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133600" y="6096000"/>
            <a:ext cx="4876800" cy="58477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/>
              <a:t>Arithmetic mean and 95% confidence interval shown. Additional median significance tests support results.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952500" y="-304800"/>
            <a:ext cx="7239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rgbClr val="FF0000"/>
                </a:solidFill>
              </a:rPr>
              <a:t>Southwesterly Flow Regime</a:t>
            </a:r>
            <a:endParaRPr lang="en-US" dirty="0">
              <a:solidFill>
                <a:srgbClr val="FF0000"/>
              </a:solidFill>
            </a:endParaRPr>
          </a:p>
        </p:txBody>
      </p:sp>
      <p:graphicFrame>
        <p:nvGraphicFramePr>
          <p:cNvPr id="12" name="Content Placeholder 11"/>
          <p:cNvGraphicFramePr>
            <a:graphicFrameLocks noGrp="1"/>
          </p:cNvGraphicFramePr>
          <p:nvPr>
            <p:ph sz="half" idx="2"/>
          </p:nvPr>
        </p:nvGraphicFramePr>
        <p:xfrm>
          <a:off x="457200" y="2174875"/>
          <a:ext cx="4040188" cy="39512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3" name="Content Placeholder 12"/>
          <p:cNvGraphicFramePr>
            <a:graphicFrameLocks noGrp="1"/>
          </p:cNvGraphicFramePr>
          <p:nvPr>
            <p:ph sz="quarter" idx="4"/>
          </p:nvPr>
        </p:nvGraphicFramePr>
        <p:xfrm>
          <a:off x="4645025" y="2174875"/>
          <a:ext cx="4041775" cy="39512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7" name="Rectangle 16"/>
          <p:cNvSpPr/>
          <p:nvPr/>
        </p:nvSpPr>
        <p:spPr>
          <a:xfrm rot="20958710">
            <a:off x="7158424" y="2425492"/>
            <a:ext cx="159062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Doh</a:t>
            </a:r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!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00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503018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85800" y="2133600"/>
            <a:ext cx="7772400" cy="1362075"/>
          </a:xfrm>
        </p:spPr>
        <p:txBody>
          <a:bodyPr>
            <a:noAutofit/>
          </a:bodyPr>
          <a:lstStyle/>
          <a:p>
            <a:r>
              <a:rPr lang="en-US" sz="4400" dirty="0" smtClean="0"/>
              <a:t>What does this actually look like?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12537512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143000" y="6253307"/>
            <a:ext cx="681979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250-hPa </a:t>
            </a:r>
            <a:r>
              <a:rPr lang="en-US" sz="1600" dirty="0"/>
              <a:t>geopotential height (</a:t>
            </a:r>
            <a:r>
              <a:rPr lang="en-US" sz="1600" dirty="0" smtClean="0"/>
              <a:t>m, </a:t>
            </a:r>
            <a:r>
              <a:rPr lang="en-US" sz="1600" dirty="0"/>
              <a:t>black contours), </a:t>
            </a:r>
            <a:r>
              <a:rPr lang="en-US" sz="1600" dirty="0" smtClean="0"/>
              <a:t>250-hPa </a:t>
            </a:r>
            <a:r>
              <a:rPr lang="en-US" sz="1600" dirty="0"/>
              <a:t>winds (knots, </a:t>
            </a:r>
            <a:r>
              <a:rPr lang="en-US" sz="1600" dirty="0" smtClean="0"/>
              <a:t>shaded every 20 knots starting at 50 knots, </a:t>
            </a:r>
            <a:r>
              <a:rPr lang="en-US" sz="1600" dirty="0"/>
              <a:t>and barbed</a:t>
            </a:r>
            <a:r>
              <a:rPr lang="en-US" sz="1600" dirty="0" smtClean="0"/>
              <a:t>). Red dot signifies event center.</a:t>
            </a:r>
            <a:endParaRPr lang="en-US" sz="1600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305800" cy="655776"/>
          </a:xfrm>
        </p:spPr>
        <p:txBody>
          <a:bodyPr>
            <a:no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Weak Slight vs. Strong Slight</a:t>
            </a:r>
            <a:endParaRPr lang="en-US" b="1" u="sng" dirty="0">
              <a:solidFill>
                <a:srgbClr val="FF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657600" y="838200"/>
            <a:ext cx="18949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FF"/>
                </a:solidFill>
              </a:rPr>
              <a:t>1200 UTC 250 hPa</a:t>
            </a:r>
            <a:endParaRPr lang="en-US" dirty="0">
              <a:solidFill>
                <a:srgbClr val="0000FF"/>
              </a:solidFill>
            </a:endParaRPr>
          </a:p>
        </p:txBody>
      </p:sp>
      <p:pic>
        <p:nvPicPr>
          <p:cNvPr id="4" name="Picture 3" descr="Screen Shot 2015-09-23 at 2.46.04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19600" y="4025900"/>
            <a:ext cx="304800" cy="41402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89" t="23089" r="23089" b="23089"/>
          <a:stretch/>
        </p:blipFill>
        <p:spPr>
          <a:xfrm>
            <a:off x="0" y="1295400"/>
            <a:ext cx="4572000" cy="45720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89" t="23089" r="23089" b="23089"/>
          <a:stretch/>
        </p:blipFill>
        <p:spPr>
          <a:xfrm>
            <a:off x="4572000" y="1295400"/>
            <a:ext cx="4572000" cy="4572000"/>
          </a:xfrm>
          <a:prstGeom prst="rect">
            <a:avLst/>
          </a:prstGeom>
        </p:spPr>
      </p:pic>
      <p:sp>
        <p:nvSpPr>
          <p:cNvPr id="16" name="Text Placeholder 7"/>
          <p:cNvSpPr txBox="1">
            <a:spLocks/>
          </p:cNvSpPr>
          <p:nvPr/>
        </p:nvSpPr>
        <p:spPr>
          <a:xfrm>
            <a:off x="273526" y="838200"/>
            <a:ext cx="4040188" cy="639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dirty="0" smtClean="0"/>
              <a:t>Weak Slight</a:t>
            </a:r>
            <a:endParaRPr lang="en-US" sz="2000" dirty="0"/>
          </a:p>
        </p:txBody>
      </p:sp>
      <p:sp>
        <p:nvSpPr>
          <p:cNvPr id="17" name="Text Placeholder 7"/>
          <p:cNvSpPr txBox="1">
            <a:spLocks/>
          </p:cNvSpPr>
          <p:nvPr/>
        </p:nvSpPr>
        <p:spPr>
          <a:xfrm>
            <a:off x="4830286" y="838200"/>
            <a:ext cx="4040188" cy="639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dirty="0" smtClean="0"/>
              <a:t>Strong Slight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638258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143000" y="6253307"/>
            <a:ext cx="681979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250-hPa </a:t>
            </a:r>
            <a:r>
              <a:rPr lang="en-US" sz="1600" dirty="0"/>
              <a:t>geopotential height (</a:t>
            </a:r>
            <a:r>
              <a:rPr lang="en-US" sz="1600" dirty="0" smtClean="0"/>
              <a:t>m, </a:t>
            </a:r>
            <a:r>
              <a:rPr lang="en-US" sz="1600" dirty="0"/>
              <a:t>black contours), </a:t>
            </a:r>
            <a:r>
              <a:rPr lang="en-US" sz="1600" dirty="0" smtClean="0"/>
              <a:t>250-hPa </a:t>
            </a:r>
            <a:r>
              <a:rPr lang="en-US" sz="1600" dirty="0"/>
              <a:t>winds (knots, </a:t>
            </a:r>
            <a:r>
              <a:rPr lang="en-US" sz="1600" dirty="0" smtClean="0"/>
              <a:t>shaded every 20 knots starting at 50 knots, </a:t>
            </a:r>
            <a:r>
              <a:rPr lang="en-US" sz="1600" dirty="0"/>
              <a:t>and barbed</a:t>
            </a:r>
            <a:r>
              <a:rPr lang="en-US" sz="1600" dirty="0" smtClean="0"/>
              <a:t>). Red dot signifies event center.</a:t>
            </a:r>
            <a:endParaRPr lang="en-US" sz="1600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305800" cy="655776"/>
          </a:xfrm>
        </p:spPr>
        <p:txBody>
          <a:bodyPr>
            <a:no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Weak Slight vs. Strong Slight</a:t>
            </a:r>
            <a:endParaRPr lang="en-US" b="1" u="sng" dirty="0">
              <a:solidFill>
                <a:srgbClr val="FF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657600" y="838200"/>
            <a:ext cx="18949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FF"/>
                </a:solidFill>
              </a:rPr>
              <a:t>1800 UTC 250 hPa</a:t>
            </a:r>
            <a:endParaRPr lang="en-US" dirty="0">
              <a:solidFill>
                <a:srgbClr val="0000FF"/>
              </a:solidFill>
            </a:endParaRPr>
          </a:p>
        </p:txBody>
      </p:sp>
      <p:pic>
        <p:nvPicPr>
          <p:cNvPr id="4" name="Picture 3" descr="Screen Shot 2015-09-23 at 2.46.04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19600" y="4025900"/>
            <a:ext cx="304800" cy="41402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91" t="23089" r="23091" b="23089"/>
          <a:stretch/>
        </p:blipFill>
        <p:spPr>
          <a:xfrm>
            <a:off x="0" y="1295400"/>
            <a:ext cx="4572000" cy="45720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89" t="23089" r="23089" b="23089"/>
          <a:stretch/>
        </p:blipFill>
        <p:spPr>
          <a:xfrm>
            <a:off x="4572000" y="1295400"/>
            <a:ext cx="4572000" cy="4572000"/>
          </a:xfrm>
          <a:prstGeom prst="rect">
            <a:avLst/>
          </a:prstGeom>
        </p:spPr>
      </p:pic>
      <p:sp>
        <p:nvSpPr>
          <p:cNvPr id="16" name="Text Placeholder 7"/>
          <p:cNvSpPr txBox="1">
            <a:spLocks/>
          </p:cNvSpPr>
          <p:nvPr/>
        </p:nvSpPr>
        <p:spPr>
          <a:xfrm>
            <a:off x="273526" y="838200"/>
            <a:ext cx="4040188" cy="639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dirty="0" smtClean="0"/>
              <a:t>Weak Slight</a:t>
            </a:r>
            <a:endParaRPr lang="en-US" sz="2000" dirty="0"/>
          </a:p>
        </p:txBody>
      </p:sp>
      <p:sp>
        <p:nvSpPr>
          <p:cNvPr id="17" name="Text Placeholder 7"/>
          <p:cNvSpPr txBox="1">
            <a:spLocks/>
          </p:cNvSpPr>
          <p:nvPr/>
        </p:nvSpPr>
        <p:spPr>
          <a:xfrm>
            <a:off x="4830286" y="838200"/>
            <a:ext cx="4040188" cy="639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dirty="0" smtClean="0"/>
              <a:t>Strong Slight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2357594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838200" y="6253307"/>
            <a:ext cx="7620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500-hPa geopotential height (m, black contours), 500-hPa winds (knots, barbed),  500-hPa relative vorticity (×10</a:t>
            </a:r>
            <a:r>
              <a:rPr lang="en-US" sz="1600" baseline="30000" dirty="0"/>
              <a:t>−5</a:t>
            </a:r>
            <a:r>
              <a:rPr lang="en-US" sz="1600" dirty="0"/>
              <a:t> s</a:t>
            </a:r>
            <a:r>
              <a:rPr lang="en-US" sz="1600" baseline="30000" dirty="0"/>
              <a:t>−1</a:t>
            </a:r>
            <a:r>
              <a:rPr lang="en-US" sz="1600" dirty="0"/>
              <a:t>, </a:t>
            </a:r>
            <a:r>
              <a:rPr lang="en-US" sz="1600" dirty="0" smtClean="0"/>
              <a:t>shaded every 2</a:t>
            </a:r>
            <a:r>
              <a:rPr lang="en-US" sz="1600" dirty="0"/>
              <a:t>×10</a:t>
            </a:r>
            <a:r>
              <a:rPr lang="en-US" sz="1600" baseline="30000" dirty="0"/>
              <a:t>−5</a:t>
            </a:r>
            <a:r>
              <a:rPr lang="en-US" sz="1600" dirty="0"/>
              <a:t> s</a:t>
            </a:r>
            <a:r>
              <a:rPr lang="en-US" sz="1600" baseline="30000" dirty="0"/>
              <a:t>−1</a:t>
            </a:r>
            <a:r>
              <a:rPr lang="en-US" sz="1600" dirty="0" smtClean="0"/>
              <a:t>). Red dot signifies event center.</a:t>
            </a:r>
            <a:endParaRPr lang="en-US" sz="1600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305800" cy="655776"/>
          </a:xfrm>
        </p:spPr>
        <p:txBody>
          <a:bodyPr>
            <a:no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Weak Slight vs. Strong Slight</a:t>
            </a:r>
            <a:endParaRPr lang="en-US" b="1" u="sng" dirty="0">
              <a:solidFill>
                <a:srgbClr val="FF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657600" y="838200"/>
            <a:ext cx="18949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FF"/>
                </a:solidFill>
              </a:rPr>
              <a:t>1200 UTC 500 hPa</a:t>
            </a:r>
            <a:endParaRPr lang="en-US" dirty="0">
              <a:solidFill>
                <a:srgbClr val="0000F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23783" y="4025900"/>
            <a:ext cx="296434" cy="41402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89" t="23089" r="23089" b="23089"/>
          <a:stretch/>
        </p:blipFill>
        <p:spPr>
          <a:xfrm>
            <a:off x="0" y="1295400"/>
            <a:ext cx="4572000" cy="45720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89" t="23089" r="23089" b="23089"/>
          <a:stretch/>
        </p:blipFill>
        <p:spPr>
          <a:xfrm>
            <a:off x="4572000" y="1295400"/>
            <a:ext cx="4572000" cy="4572000"/>
          </a:xfrm>
          <a:prstGeom prst="rect">
            <a:avLst/>
          </a:prstGeom>
        </p:spPr>
      </p:pic>
      <p:sp>
        <p:nvSpPr>
          <p:cNvPr id="16" name="Text Placeholder 7"/>
          <p:cNvSpPr txBox="1">
            <a:spLocks/>
          </p:cNvSpPr>
          <p:nvPr/>
        </p:nvSpPr>
        <p:spPr>
          <a:xfrm>
            <a:off x="273526" y="838200"/>
            <a:ext cx="4040188" cy="639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dirty="0" smtClean="0"/>
              <a:t>Weak Slight</a:t>
            </a:r>
            <a:endParaRPr lang="en-US" sz="2000" dirty="0"/>
          </a:p>
        </p:txBody>
      </p:sp>
      <p:sp>
        <p:nvSpPr>
          <p:cNvPr id="17" name="Text Placeholder 7"/>
          <p:cNvSpPr txBox="1">
            <a:spLocks/>
          </p:cNvSpPr>
          <p:nvPr/>
        </p:nvSpPr>
        <p:spPr>
          <a:xfrm>
            <a:off x="4830286" y="838200"/>
            <a:ext cx="4040188" cy="639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dirty="0" smtClean="0"/>
              <a:t>Strong Slight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3028291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305800" cy="655776"/>
          </a:xfrm>
        </p:spPr>
        <p:txBody>
          <a:bodyPr>
            <a:no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Weak Slight vs. Strong Slight</a:t>
            </a:r>
            <a:endParaRPr lang="en-US" b="1" u="sng" dirty="0">
              <a:solidFill>
                <a:srgbClr val="FF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220172" y="838200"/>
            <a:ext cx="27698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FF"/>
                </a:solidFill>
              </a:rPr>
              <a:t>1200 UTC MUCAPE &amp; Shear</a:t>
            </a:r>
            <a:endParaRPr lang="en-US" dirty="0">
              <a:solidFill>
                <a:srgbClr val="0000F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23783" y="4092680"/>
            <a:ext cx="296434" cy="400664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89" t="23089" r="23089" b="23089"/>
          <a:stretch/>
        </p:blipFill>
        <p:spPr>
          <a:xfrm>
            <a:off x="0" y="1295400"/>
            <a:ext cx="4572000" cy="45720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89" t="23089" r="23089" b="23089"/>
          <a:stretch/>
        </p:blipFill>
        <p:spPr>
          <a:xfrm>
            <a:off x="4572000" y="1295400"/>
            <a:ext cx="4572000" cy="4572000"/>
          </a:xfrm>
          <a:prstGeom prst="rect">
            <a:avLst/>
          </a:prstGeom>
        </p:spPr>
      </p:pic>
      <p:sp>
        <p:nvSpPr>
          <p:cNvPr id="16" name="Text Placeholder 7"/>
          <p:cNvSpPr txBox="1">
            <a:spLocks/>
          </p:cNvSpPr>
          <p:nvPr/>
        </p:nvSpPr>
        <p:spPr>
          <a:xfrm>
            <a:off x="273526" y="838200"/>
            <a:ext cx="4040188" cy="639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dirty="0" smtClean="0"/>
              <a:t>Weak Slight</a:t>
            </a:r>
            <a:endParaRPr lang="en-US" sz="2000" dirty="0"/>
          </a:p>
        </p:txBody>
      </p:sp>
      <p:sp>
        <p:nvSpPr>
          <p:cNvPr id="17" name="Text Placeholder 7"/>
          <p:cNvSpPr txBox="1">
            <a:spLocks/>
          </p:cNvSpPr>
          <p:nvPr/>
        </p:nvSpPr>
        <p:spPr>
          <a:xfrm>
            <a:off x="4830286" y="838200"/>
            <a:ext cx="4040188" cy="639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dirty="0" smtClean="0"/>
              <a:t>Strong Slight</a:t>
            </a:r>
            <a:endParaRPr lang="en-US" sz="2000" dirty="0"/>
          </a:p>
        </p:txBody>
      </p:sp>
      <p:sp>
        <p:nvSpPr>
          <p:cNvPr id="10" name="TextBox 9"/>
          <p:cNvSpPr txBox="1"/>
          <p:nvPr/>
        </p:nvSpPr>
        <p:spPr>
          <a:xfrm>
            <a:off x="381000" y="6253307"/>
            <a:ext cx="8382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850</a:t>
            </a:r>
            <a:r>
              <a:rPr lang="en-US" sz="1600" dirty="0"/>
              <a:t>–500-hPa lapse rate (K/km, black </a:t>
            </a:r>
            <a:r>
              <a:rPr lang="en-US" sz="1600" dirty="0" smtClean="0"/>
              <a:t>contours every .5 K from 6 K/km)</a:t>
            </a:r>
            <a:r>
              <a:rPr lang="en-US" sz="1600" dirty="0"/>
              <a:t>, 1000–500-hPa shear (knots, barbed),  </a:t>
            </a:r>
            <a:r>
              <a:rPr lang="en-US" sz="1600" dirty="0" smtClean="0"/>
              <a:t>most-unstable </a:t>
            </a:r>
            <a:r>
              <a:rPr lang="en-US" sz="1600" dirty="0"/>
              <a:t>CAPE(J/kg, </a:t>
            </a:r>
            <a:r>
              <a:rPr lang="en-US" sz="1600" dirty="0" smtClean="0"/>
              <a:t>shaded every 250 J/kg). Red dot signifies event center.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4217285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381000" y="6253307"/>
            <a:ext cx="8382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850</a:t>
            </a:r>
            <a:r>
              <a:rPr lang="en-US" sz="1600" dirty="0"/>
              <a:t>–500-hPa lapse rate (K/km, black </a:t>
            </a:r>
            <a:r>
              <a:rPr lang="en-US" sz="1600" dirty="0" smtClean="0"/>
              <a:t>contours every .5 K from 6 K/km)</a:t>
            </a:r>
            <a:r>
              <a:rPr lang="en-US" sz="1600" dirty="0"/>
              <a:t>, 1000–500-hPa shear (knots, barbed),  </a:t>
            </a:r>
            <a:r>
              <a:rPr lang="en-US" sz="1600" dirty="0" smtClean="0"/>
              <a:t>most-unstable </a:t>
            </a:r>
            <a:r>
              <a:rPr lang="en-US" sz="1600" dirty="0"/>
              <a:t>CAPE(J/kg, </a:t>
            </a:r>
            <a:r>
              <a:rPr lang="en-US" sz="1600" dirty="0" smtClean="0"/>
              <a:t>shaded every 250 J/kg). Red dot signifies event center.</a:t>
            </a:r>
            <a:endParaRPr lang="en-US" sz="1600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305800" cy="655776"/>
          </a:xfrm>
        </p:spPr>
        <p:txBody>
          <a:bodyPr>
            <a:no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Weak Slight vs. Strong Slight</a:t>
            </a:r>
            <a:endParaRPr lang="en-US" b="1" u="sng" dirty="0">
              <a:solidFill>
                <a:srgbClr val="FF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220172" y="838200"/>
            <a:ext cx="27698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FF"/>
                </a:solidFill>
              </a:rPr>
              <a:t>1800 UTC MUCAPE &amp; Shear</a:t>
            </a:r>
            <a:endParaRPr lang="en-US" dirty="0">
              <a:solidFill>
                <a:srgbClr val="0000F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23783" y="4092680"/>
            <a:ext cx="296434" cy="400664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89" t="23089" r="23089" b="23089"/>
          <a:stretch/>
        </p:blipFill>
        <p:spPr>
          <a:xfrm>
            <a:off x="0" y="1295400"/>
            <a:ext cx="4572000" cy="45720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89" t="23089" r="23089" b="23089"/>
          <a:stretch/>
        </p:blipFill>
        <p:spPr>
          <a:xfrm>
            <a:off x="4572000" y="1295400"/>
            <a:ext cx="4572000" cy="4572000"/>
          </a:xfrm>
          <a:prstGeom prst="rect">
            <a:avLst/>
          </a:prstGeom>
        </p:spPr>
      </p:pic>
      <p:sp>
        <p:nvSpPr>
          <p:cNvPr id="16" name="Text Placeholder 7"/>
          <p:cNvSpPr txBox="1">
            <a:spLocks/>
          </p:cNvSpPr>
          <p:nvPr/>
        </p:nvSpPr>
        <p:spPr>
          <a:xfrm>
            <a:off x="273526" y="838200"/>
            <a:ext cx="4040188" cy="639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dirty="0" smtClean="0"/>
              <a:t>Weak Slight</a:t>
            </a:r>
            <a:endParaRPr lang="en-US" sz="2000" dirty="0"/>
          </a:p>
        </p:txBody>
      </p:sp>
      <p:sp>
        <p:nvSpPr>
          <p:cNvPr id="17" name="Text Placeholder 7"/>
          <p:cNvSpPr txBox="1">
            <a:spLocks/>
          </p:cNvSpPr>
          <p:nvPr/>
        </p:nvSpPr>
        <p:spPr>
          <a:xfrm>
            <a:off x="4830286" y="838200"/>
            <a:ext cx="4040188" cy="639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dirty="0" smtClean="0"/>
              <a:t>Strong Slight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7920661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81000"/>
            <a:ext cx="8305800" cy="632460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NE high-impact events</a:t>
            </a:r>
          </a:p>
          <a:p>
            <a:pPr lvl="1"/>
            <a:r>
              <a:rPr lang="en-US" dirty="0" smtClean="0">
                <a:solidFill>
                  <a:srgbClr val="0000FF"/>
                </a:solidFill>
              </a:rPr>
              <a:t>Peak in July and warm season. Skew towards Spring</a:t>
            </a:r>
          </a:p>
          <a:p>
            <a:pPr lvl="1"/>
            <a:r>
              <a:rPr lang="en-US" dirty="0" smtClean="0">
                <a:solidFill>
                  <a:srgbClr val="0000FF"/>
                </a:solidFill>
              </a:rPr>
              <a:t>Most common under Westerly and Southwesterly conditions</a:t>
            </a:r>
          </a:p>
          <a:p>
            <a:pPr marL="457200" lvl="1" indent="0">
              <a:buNone/>
            </a:pPr>
            <a:endParaRPr lang="en-US" dirty="0">
              <a:solidFill>
                <a:srgbClr val="0000FF"/>
              </a:solidFill>
            </a:endParaRPr>
          </a:p>
          <a:p>
            <a:r>
              <a:rPr lang="en-US" dirty="0" smtClean="0"/>
              <a:t>NE </a:t>
            </a:r>
            <a:r>
              <a:rPr lang="en-US" dirty="0"/>
              <a:t>s</a:t>
            </a:r>
            <a:r>
              <a:rPr lang="en-US" dirty="0" smtClean="0"/>
              <a:t>trong slight days and weak slight days</a:t>
            </a:r>
          </a:p>
          <a:p>
            <a:pPr lvl="1"/>
            <a:r>
              <a:rPr lang="en-US" dirty="0" smtClean="0">
                <a:solidFill>
                  <a:srgbClr val="0000FF"/>
                </a:solidFill>
              </a:rPr>
              <a:t>Results support findings of Hurlbut and Cohen (2014)</a:t>
            </a:r>
          </a:p>
          <a:p>
            <a:pPr lvl="2"/>
            <a:r>
              <a:rPr lang="en-US" dirty="0" smtClean="0">
                <a:solidFill>
                  <a:srgbClr val="FF0000"/>
                </a:solidFill>
              </a:rPr>
              <a:t>MUCAPE, DCAPE, 850–500-hPa lapse rate, and lowest 150 hPa layer-averaged RH are found to be helpful discriminators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 smtClean="0"/>
              <a:t>Southwesterly (strong and weak) slight risk days</a:t>
            </a:r>
          </a:p>
          <a:p>
            <a:pPr lvl="1"/>
            <a:r>
              <a:rPr lang="en-US" dirty="0" smtClean="0">
                <a:solidFill>
                  <a:srgbClr val="0000FF"/>
                </a:solidFill>
              </a:rPr>
              <a:t>Subtle differences include</a:t>
            </a:r>
          </a:p>
          <a:p>
            <a:pPr lvl="2"/>
            <a:r>
              <a:rPr lang="en-US" dirty="0" smtClean="0">
                <a:solidFill>
                  <a:srgbClr val="FF0000"/>
                </a:solidFill>
              </a:rPr>
              <a:t>Shallower, more progressive trough for weak case composite</a:t>
            </a:r>
          </a:p>
          <a:p>
            <a:pPr lvl="2"/>
            <a:r>
              <a:rPr lang="en-US" dirty="0" smtClean="0">
                <a:solidFill>
                  <a:srgbClr val="FF0000"/>
                </a:solidFill>
              </a:rPr>
              <a:t>Faster flow aloft in strong cases, enhanced advection</a:t>
            </a:r>
          </a:p>
          <a:p>
            <a:pPr lvl="2"/>
            <a:r>
              <a:rPr lang="en-US" dirty="0" smtClean="0">
                <a:solidFill>
                  <a:srgbClr val="FF0000"/>
                </a:solidFill>
              </a:rPr>
              <a:t>Upstream lapse rate plume evident in strong case composite</a:t>
            </a:r>
          </a:p>
          <a:p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571500" y="-304800"/>
            <a:ext cx="80010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Composite Summary and Key Points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24017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>
                <a:cs typeface="Didot"/>
              </a:rPr>
              <a:t>FIN</a:t>
            </a:r>
            <a:endParaRPr lang="en-US" dirty="0">
              <a:cs typeface="Didot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286000" y="541020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/>
              <a:t>Matthew Vaughan</a:t>
            </a:r>
            <a:endParaRPr lang="en-US" dirty="0"/>
          </a:p>
          <a:p>
            <a:r>
              <a:rPr lang="en-US"/>
              <a:t>E</a:t>
            </a:r>
            <a:r>
              <a:rPr lang="en-US" smtClean="0"/>
              <a:t>mail: </a:t>
            </a:r>
            <a:r>
              <a:rPr lang="en-US" dirty="0" err="1" smtClean="0"/>
              <a:t>mvaughan@albany.edu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4297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304800"/>
            <a:ext cx="7242048" cy="1143000"/>
          </a:xfrm>
        </p:spPr>
        <p:txBody>
          <a:bodyPr/>
          <a:lstStyle/>
          <a:p>
            <a:r>
              <a:rPr lang="en-US" dirty="0" smtClean="0"/>
              <a:t>Type 1 (Low POD)</a:t>
            </a:r>
            <a:endParaRPr lang="en-US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963265029"/>
              </p:ext>
            </p:extLst>
          </p:nvPr>
        </p:nvGraphicFramePr>
        <p:xfrm>
          <a:off x="152400" y="685800"/>
          <a:ext cx="4267200" cy="5715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Content Placeholder 7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123643868"/>
              </p:ext>
            </p:extLst>
          </p:nvPr>
        </p:nvGraphicFramePr>
        <p:xfrm>
          <a:off x="4178300" y="762000"/>
          <a:ext cx="3521075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29152779"/>
              </p:ext>
            </p:extLst>
          </p:nvPr>
        </p:nvGraphicFramePr>
        <p:xfrm>
          <a:off x="4267200" y="609600"/>
          <a:ext cx="4724400" cy="533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27790663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85800" y="2057400"/>
            <a:ext cx="7772400" cy="1362075"/>
          </a:xfrm>
        </p:spPr>
        <p:txBody>
          <a:bodyPr/>
          <a:lstStyle/>
          <a:p>
            <a:r>
              <a:rPr lang="en-US" dirty="0" smtClean="0"/>
              <a:t>Methodology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53353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Content Placeholder 9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275711067"/>
              </p:ext>
            </p:extLst>
          </p:nvPr>
        </p:nvGraphicFramePr>
        <p:xfrm>
          <a:off x="152400" y="1219200"/>
          <a:ext cx="4421188" cy="44957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Content Placeholder 6"/>
          <p:cNvSpPr>
            <a:spLocks noGrp="1"/>
          </p:cNvSpPr>
          <p:nvPr>
            <p:ph sz="quarter" idx="4"/>
          </p:nvPr>
        </p:nvSpPr>
        <p:spPr>
          <a:xfrm>
            <a:off x="4572000" y="990600"/>
            <a:ext cx="3669792" cy="4114800"/>
          </a:xfrm>
        </p:spPr>
        <p:txBody>
          <a:bodyPr/>
          <a:lstStyle/>
          <a:p>
            <a:endParaRPr lang="en-US" dirty="0" smtClean="0"/>
          </a:p>
          <a:p>
            <a:endParaRPr lang="en-US" dirty="0"/>
          </a:p>
          <a:p>
            <a:r>
              <a:rPr lang="en-US" b="1" dirty="0" smtClean="0"/>
              <a:t>High shear ≥ 31 knots</a:t>
            </a:r>
          </a:p>
          <a:p>
            <a:r>
              <a:rPr lang="en-US" b="1" dirty="0" smtClean="0"/>
              <a:t>High </a:t>
            </a:r>
            <a:r>
              <a:rPr lang="en-US" b="1" dirty="0"/>
              <a:t>MUCAPE ≥ </a:t>
            </a:r>
            <a:r>
              <a:rPr lang="en-US" b="1" dirty="0" smtClean="0"/>
              <a:t>662 J/kg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pPr lvl="1"/>
            <a:r>
              <a:rPr lang="en-US" dirty="0" smtClean="0">
                <a:solidFill>
                  <a:srgbClr val="0000FF"/>
                </a:solidFill>
              </a:rPr>
              <a:t>Low shear cases have more type 1 events than “good” forecast events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19100" y="-304800"/>
            <a:ext cx="8305800" cy="1143000"/>
          </a:xfrm>
        </p:spPr>
        <p:txBody>
          <a:bodyPr>
            <a:no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Threat Scores by Midlevel Flow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02785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42984655"/>
              </p:ext>
            </p:extLst>
          </p:nvPr>
        </p:nvGraphicFramePr>
        <p:xfrm>
          <a:off x="76200" y="609600"/>
          <a:ext cx="8991600" cy="55165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5" name="Rectangle 14"/>
          <p:cNvSpPr/>
          <p:nvPr/>
        </p:nvSpPr>
        <p:spPr>
          <a:xfrm>
            <a:off x="914400" y="1066800"/>
            <a:ext cx="243840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8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Low Shear, High CAPE (LSHC)</a:t>
            </a:r>
            <a:endParaRPr lang="en-US" sz="32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80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52400" y="5562600"/>
            <a:ext cx="2991255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8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Low Shear, Low CAPE (LSLC)</a:t>
            </a:r>
            <a:endParaRPr lang="en-US" sz="32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80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400800" y="1219200"/>
            <a:ext cx="243840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8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High Shear, High CAPE (HSHC)</a:t>
            </a:r>
            <a:endParaRPr lang="en-US" sz="32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80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886200" y="4648200"/>
            <a:ext cx="5088816" cy="5847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8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High Shear, Low CAPE (HSLC)</a:t>
            </a:r>
            <a:endParaRPr lang="en-US" sz="32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80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 flipV="1">
            <a:off x="1447800" y="5029200"/>
            <a:ext cx="381000" cy="60960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952500" y="-304800"/>
            <a:ext cx="72390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MUCAPE-Shear Phase Space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86011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50383"/>
              </p:ext>
            </p:extLst>
          </p:nvPr>
        </p:nvGraphicFramePr>
        <p:xfrm>
          <a:off x="76200" y="609600"/>
          <a:ext cx="8991600" cy="55165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Rectangle 5"/>
          <p:cNvSpPr/>
          <p:nvPr/>
        </p:nvSpPr>
        <p:spPr>
          <a:xfrm>
            <a:off x="7239000" y="3886200"/>
            <a:ext cx="163378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662 J/kg</a:t>
            </a:r>
            <a:endParaRPr lang="en-US" sz="28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733800" y="1219200"/>
            <a:ext cx="162253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31 knots</a:t>
            </a:r>
            <a:endParaRPr lang="en-US" sz="28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781800" y="1066800"/>
            <a:ext cx="1229724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8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HSHC</a:t>
            </a:r>
            <a:endParaRPr lang="en-US" sz="36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80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191015" y="1066800"/>
            <a:ext cx="1133694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8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L</a:t>
            </a:r>
            <a:r>
              <a:rPr lang="en-US" sz="36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8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SHC</a:t>
            </a:r>
            <a:endParaRPr lang="en-US" sz="36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80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3886200" y="2971800"/>
            <a:ext cx="609600" cy="38100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52500" y="-304800"/>
            <a:ext cx="72390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MUCAPE-Shear Phase Space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04800" y="4495800"/>
            <a:ext cx="1037664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8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L</a:t>
            </a:r>
            <a:r>
              <a:rPr lang="en-US" sz="36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8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SLC</a:t>
            </a:r>
            <a:endParaRPr lang="en-US" sz="36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80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996451" y="4495800"/>
            <a:ext cx="1133694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8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HSLC</a:t>
            </a:r>
            <a:endParaRPr lang="en-US" sz="36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80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484293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52601619"/>
              </p:ext>
            </p:extLst>
          </p:nvPr>
        </p:nvGraphicFramePr>
        <p:xfrm>
          <a:off x="76200" y="609600"/>
          <a:ext cx="8997696" cy="55229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Rectangle 7"/>
          <p:cNvSpPr/>
          <p:nvPr/>
        </p:nvSpPr>
        <p:spPr>
          <a:xfrm>
            <a:off x="6781800" y="1066800"/>
            <a:ext cx="1229724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8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HSHC</a:t>
            </a:r>
            <a:endParaRPr lang="en-US" sz="36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80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191015" y="1066800"/>
            <a:ext cx="1133694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8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L</a:t>
            </a:r>
            <a:r>
              <a:rPr lang="en-US" sz="36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8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SHC</a:t>
            </a:r>
            <a:endParaRPr lang="en-US" sz="36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80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04800" y="4495800"/>
            <a:ext cx="1037664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8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L</a:t>
            </a:r>
            <a:r>
              <a:rPr lang="en-US" sz="36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8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SLC</a:t>
            </a:r>
            <a:endParaRPr lang="en-US" sz="36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80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996451" y="4495800"/>
            <a:ext cx="1133694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8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HSLC</a:t>
            </a:r>
            <a:endParaRPr lang="en-US" sz="36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80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57200" y="4048780"/>
            <a:ext cx="730639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662</a:t>
            </a:r>
            <a:endParaRPr lang="en-US" sz="28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733800" y="5105400"/>
            <a:ext cx="548648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31</a:t>
            </a:r>
            <a:endParaRPr lang="en-US" sz="28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52500" y="-304800"/>
            <a:ext cx="72390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MUCAPE-Shear Phase Space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96538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Content Placeholder 1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49627170"/>
              </p:ext>
            </p:extLst>
          </p:nvPr>
        </p:nvGraphicFramePr>
        <p:xfrm>
          <a:off x="73152" y="609600"/>
          <a:ext cx="8997696" cy="55165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Rectangle 5"/>
          <p:cNvSpPr/>
          <p:nvPr/>
        </p:nvSpPr>
        <p:spPr>
          <a:xfrm>
            <a:off x="457200" y="4038600"/>
            <a:ext cx="730639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662</a:t>
            </a:r>
            <a:endParaRPr lang="en-US" sz="28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733800" y="5105400"/>
            <a:ext cx="548648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31</a:t>
            </a:r>
            <a:endParaRPr lang="en-US" sz="28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781800" y="1066800"/>
            <a:ext cx="1229724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8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HSHC</a:t>
            </a:r>
            <a:endParaRPr lang="en-US" sz="36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80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191015" y="1066800"/>
            <a:ext cx="1133694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8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L</a:t>
            </a:r>
            <a:r>
              <a:rPr lang="en-US" sz="36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8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SHC</a:t>
            </a:r>
            <a:endParaRPr lang="en-US" sz="36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80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04800" y="4495800"/>
            <a:ext cx="1037664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8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L</a:t>
            </a:r>
            <a:r>
              <a:rPr lang="en-US" sz="36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8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SLC</a:t>
            </a:r>
            <a:endParaRPr lang="en-US" sz="36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80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996451" y="4495800"/>
            <a:ext cx="1133694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8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HSLC</a:t>
            </a:r>
            <a:endParaRPr lang="en-US" sz="36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80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52500" y="-304800"/>
            <a:ext cx="72390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MUCAPE-Shear Phase Space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84293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99593202"/>
              </p:ext>
            </p:extLst>
          </p:nvPr>
        </p:nvGraphicFramePr>
        <p:xfrm>
          <a:off x="45720" y="609600"/>
          <a:ext cx="8991600" cy="55165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Rectangle 7"/>
          <p:cNvSpPr/>
          <p:nvPr/>
        </p:nvSpPr>
        <p:spPr>
          <a:xfrm>
            <a:off x="6781800" y="1066800"/>
            <a:ext cx="1229724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8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HSHC</a:t>
            </a:r>
            <a:endParaRPr lang="en-US" sz="36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80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191015" y="1066800"/>
            <a:ext cx="1133694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8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L</a:t>
            </a:r>
            <a:r>
              <a:rPr lang="en-US" sz="36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8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SHC</a:t>
            </a:r>
            <a:endParaRPr lang="en-US" sz="36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80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57200" y="4038600"/>
            <a:ext cx="730639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662</a:t>
            </a:r>
            <a:endParaRPr lang="en-US" sz="28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733800" y="5105400"/>
            <a:ext cx="548648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31</a:t>
            </a:r>
            <a:endParaRPr lang="en-US" sz="28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04800" y="4495800"/>
            <a:ext cx="1037664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8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L</a:t>
            </a:r>
            <a:r>
              <a:rPr lang="en-US" sz="36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8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SLC</a:t>
            </a:r>
            <a:endParaRPr lang="en-US" sz="36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80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996451" y="4495800"/>
            <a:ext cx="1133694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8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HSLC</a:t>
            </a:r>
            <a:endParaRPr lang="en-US" sz="36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80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952500" y="-304800"/>
            <a:ext cx="72390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MUCAPE-Shear Phase Space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20" name="Straight Connector 19"/>
          <p:cNvCxnSpPr/>
          <p:nvPr/>
        </p:nvCxnSpPr>
        <p:spPr>
          <a:xfrm flipV="1">
            <a:off x="3810000" y="1219200"/>
            <a:ext cx="0" cy="4038621"/>
          </a:xfrm>
          <a:prstGeom prst="line">
            <a:avLst/>
          </a:prstGeom>
          <a:ln w="28575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1143000" y="4419600"/>
            <a:ext cx="7685079" cy="10371"/>
          </a:xfrm>
          <a:prstGeom prst="line">
            <a:avLst/>
          </a:prstGeom>
          <a:ln w="28575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41015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Content Placeholder 9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894949572"/>
              </p:ext>
            </p:extLst>
          </p:nvPr>
        </p:nvGraphicFramePr>
        <p:xfrm>
          <a:off x="152400" y="1219200"/>
          <a:ext cx="4421188" cy="44957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Content Placeholder 6"/>
          <p:cNvSpPr>
            <a:spLocks noGrp="1"/>
          </p:cNvSpPr>
          <p:nvPr>
            <p:ph sz="quarter" idx="4"/>
          </p:nvPr>
        </p:nvSpPr>
        <p:spPr>
          <a:xfrm>
            <a:off x="4572000" y="990600"/>
            <a:ext cx="3669792" cy="4114800"/>
          </a:xfrm>
        </p:spPr>
        <p:txBody>
          <a:bodyPr/>
          <a:lstStyle/>
          <a:p>
            <a:endParaRPr lang="en-US" dirty="0" smtClean="0"/>
          </a:p>
          <a:p>
            <a:endParaRPr lang="en-US" dirty="0"/>
          </a:p>
          <a:p>
            <a:r>
              <a:rPr lang="en-US" b="1" dirty="0" smtClean="0"/>
              <a:t>High shear ≥ 31 knots</a:t>
            </a:r>
          </a:p>
          <a:p>
            <a:r>
              <a:rPr lang="en-US" b="1" dirty="0" smtClean="0"/>
              <a:t>High </a:t>
            </a:r>
            <a:r>
              <a:rPr lang="en-US" b="1" dirty="0"/>
              <a:t>MUCAPE ≥ </a:t>
            </a:r>
            <a:r>
              <a:rPr lang="en-US" b="1" dirty="0" smtClean="0"/>
              <a:t>662 J/kg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pPr lvl="1"/>
            <a:r>
              <a:rPr lang="en-US" dirty="0" smtClean="0">
                <a:solidFill>
                  <a:srgbClr val="0000FF"/>
                </a:solidFill>
              </a:rPr>
              <a:t>Low shear cases have more type 1 events than “good” forecast events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19100" y="-304800"/>
            <a:ext cx="8305800" cy="1143000"/>
          </a:xfrm>
        </p:spPr>
        <p:txBody>
          <a:bodyPr>
            <a:no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CFSR Convective Parameter Results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16686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ontent Placeholder 7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065314778"/>
              </p:ext>
            </p:extLst>
          </p:nvPr>
        </p:nvGraphicFramePr>
        <p:xfrm>
          <a:off x="34636" y="838200"/>
          <a:ext cx="4421188" cy="4876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Content Placeholder 6"/>
          <p:cNvSpPr>
            <a:spLocks noGrp="1"/>
          </p:cNvSpPr>
          <p:nvPr>
            <p:ph sz="quarter" idx="4"/>
          </p:nvPr>
        </p:nvSpPr>
        <p:spPr>
          <a:xfrm>
            <a:off x="4572000" y="1295400"/>
            <a:ext cx="4041775" cy="3951288"/>
          </a:xfrm>
        </p:spPr>
        <p:txBody>
          <a:bodyPr/>
          <a:lstStyle/>
          <a:p>
            <a:endParaRPr lang="en-US" b="1" dirty="0" smtClean="0"/>
          </a:p>
          <a:p>
            <a:r>
              <a:rPr lang="en-US" b="1" dirty="0" smtClean="0"/>
              <a:t>High shear </a:t>
            </a:r>
            <a:r>
              <a:rPr lang="en-US" b="1" dirty="0"/>
              <a:t>≥ </a:t>
            </a:r>
            <a:r>
              <a:rPr lang="en-US" b="1" dirty="0" smtClean="0"/>
              <a:t>31 knots</a:t>
            </a:r>
          </a:p>
          <a:p>
            <a:r>
              <a:rPr lang="en-US" b="1" dirty="0" smtClean="0"/>
              <a:t>Low shear &lt; 31 knots</a:t>
            </a:r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  <a:p>
            <a:pPr lvl="1"/>
            <a:r>
              <a:rPr lang="en-US" dirty="0" smtClean="0">
                <a:solidFill>
                  <a:srgbClr val="0000FF"/>
                </a:solidFill>
              </a:rPr>
              <a:t>High-impact cases with low shear have a lower median threat score than cases with high shear.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19100" y="-304800"/>
            <a:ext cx="8305800" cy="1143000"/>
          </a:xfrm>
        </p:spPr>
        <p:txBody>
          <a:bodyPr>
            <a:no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CFSR Convective Parameter Results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52940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7772400" cy="1362075"/>
          </a:xfrm>
        </p:spPr>
        <p:txBody>
          <a:bodyPr>
            <a:normAutofit/>
          </a:bodyPr>
          <a:lstStyle/>
          <a:p>
            <a:r>
              <a:rPr lang="en-US" dirty="0" smtClean="0"/>
              <a:t>Example Case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23224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447800"/>
            <a:ext cx="8458200" cy="4678363"/>
          </a:xfrm>
        </p:spPr>
        <p:txBody>
          <a:bodyPr/>
          <a:lstStyle/>
          <a:p>
            <a:r>
              <a:rPr lang="en-US" dirty="0" smtClean="0"/>
              <a:t>Type 1 under-predicted storm affecting the NE.</a:t>
            </a:r>
          </a:p>
          <a:p>
            <a:endParaRPr lang="en-US" dirty="0" smtClean="0"/>
          </a:p>
          <a:p>
            <a:r>
              <a:rPr lang="en-US" dirty="0" smtClean="0"/>
              <a:t>SPC issued “See Text” for NE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3733800"/>
            <a:ext cx="4456579" cy="3124200"/>
          </a:xfrm>
          <a:prstGeom prst="rect">
            <a:avLst/>
          </a:prstGeom>
        </p:spPr>
      </p:pic>
      <p:pic>
        <p:nvPicPr>
          <p:cNvPr id="3" name="Picture 2" descr="090818_rpts.gif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733016"/>
            <a:ext cx="4457699" cy="3124984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30024"/>
            <a:ext cx="8305800" cy="1143000"/>
          </a:xfrm>
        </p:spPr>
        <p:txBody>
          <a:bodyPr>
            <a:no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18 August 2009 Severe Wind Event </a:t>
            </a:r>
            <a:r>
              <a:rPr lang="en-US" b="1" u="sng" dirty="0" smtClean="0">
                <a:solidFill>
                  <a:srgbClr val="FF0000"/>
                </a:solidFill>
              </a:rPr>
              <a:t>(LSHC)</a:t>
            </a:r>
            <a:endParaRPr lang="en-US" b="1" u="sng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14645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2500" y="-304800"/>
            <a:ext cx="72390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Methodology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33400"/>
            <a:ext cx="8153400" cy="6019800"/>
          </a:xfrm>
        </p:spPr>
        <p:txBody>
          <a:bodyPr>
            <a:normAutofit fontScale="92500" lnSpcReduction="20000"/>
          </a:bodyPr>
          <a:lstStyle/>
          <a:p>
            <a:endParaRPr lang="en-US" sz="4000" dirty="0" smtClean="0"/>
          </a:p>
          <a:p>
            <a:r>
              <a:rPr lang="en-US" sz="3100" dirty="0" smtClean="0"/>
              <a:t>Create Northeast domain to evaluate forecast skill</a:t>
            </a:r>
          </a:p>
          <a:p>
            <a:endParaRPr lang="en-US" sz="3100" dirty="0"/>
          </a:p>
          <a:p>
            <a:r>
              <a:rPr lang="en-US" sz="3100" dirty="0" smtClean="0"/>
              <a:t>Plot SPC convective outlook contours over the domain</a:t>
            </a:r>
          </a:p>
          <a:p>
            <a:endParaRPr lang="en-US" sz="3100" dirty="0"/>
          </a:p>
          <a:p>
            <a:r>
              <a:rPr lang="en-US" sz="3100" dirty="0" smtClean="0"/>
              <a:t>Evaluate slight contours with storm reports</a:t>
            </a:r>
          </a:p>
          <a:p>
            <a:pPr lvl="2"/>
            <a:r>
              <a:rPr lang="en-US" sz="3100" dirty="0" smtClean="0">
                <a:solidFill>
                  <a:srgbClr val="0000FF"/>
                </a:solidFill>
              </a:rPr>
              <a:t>Similar method used in Hitchens and Brooks (2012)</a:t>
            </a:r>
          </a:p>
          <a:p>
            <a:pPr lvl="2"/>
            <a:endParaRPr lang="en-US" sz="3100" dirty="0" smtClean="0">
              <a:solidFill>
                <a:srgbClr val="0000FF"/>
              </a:solidFill>
            </a:endParaRPr>
          </a:p>
          <a:p>
            <a:pPr lvl="2"/>
            <a:r>
              <a:rPr lang="en-US" sz="3100" u="sng" dirty="0" smtClean="0">
                <a:solidFill>
                  <a:srgbClr val="0000FF"/>
                </a:solidFill>
              </a:rPr>
              <a:t>Include high-impact events without slight risk outlooks to have a fair representation of forecast skill</a:t>
            </a:r>
            <a:endParaRPr lang="en-US" sz="4000" dirty="0" smtClean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65781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12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90" r="44" b="22424"/>
          <a:stretch/>
        </p:blipFill>
        <p:spPr>
          <a:xfrm>
            <a:off x="370797" y="896112"/>
            <a:ext cx="8402406" cy="4983480"/>
          </a:xfrm>
          <a:prstGeom prst="rect">
            <a:avLst/>
          </a:prstGeom>
        </p:spPr>
      </p:pic>
      <p:pic>
        <p:nvPicPr>
          <p:cNvPr id="10" name="Picture 9" descr="090818_rpts.gif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44" t="14335" r="1270" b="57217"/>
          <a:stretch/>
        </p:blipFill>
        <p:spPr>
          <a:xfrm>
            <a:off x="7795491" y="0"/>
            <a:ext cx="1348509" cy="1116508"/>
          </a:xfrm>
          <a:prstGeom prst="rect">
            <a:avLst/>
          </a:prstGeom>
        </p:spPr>
      </p:pic>
      <p:sp>
        <p:nvSpPr>
          <p:cNvPr id="3" name="Left Arrow 2"/>
          <p:cNvSpPr/>
          <p:nvPr/>
        </p:nvSpPr>
        <p:spPr>
          <a:xfrm>
            <a:off x="4953000" y="4114800"/>
            <a:ext cx="381000" cy="228600"/>
          </a:xfrm>
          <a:prstGeom prst="lef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62105" y="6096000"/>
            <a:ext cx="681979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250-hPa </a:t>
            </a:r>
            <a:r>
              <a:rPr lang="en-US" sz="1600" dirty="0"/>
              <a:t>geopotential height (</a:t>
            </a:r>
            <a:r>
              <a:rPr lang="en-US" sz="1600" dirty="0" smtClean="0"/>
              <a:t>m, </a:t>
            </a:r>
            <a:r>
              <a:rPr lang="en-US" sz="1600" dirty="0"/>
              <a:t>black contours), </a:t>
            </a:r>
            <a:r>
              <a:rPr lang="en-US" sz="1600" dirty="0" smtClean="0"/>
              <a:t>250-hPa </a:t>
            </a:r>
            <a:r>
              <a:rPr lang="en-US" sz="1600" dirty="0"/>
              <a:t>winds (knots, shaded and barbed)</a:t>
            </a:r>
            <a:r>
              <a:rPr lang="en-US" sz="1600" dirty="0" smtClean="0"/>
              <a:t>, </a:t>
            </a:r>
            <a:r>
              <a:rPr lang="en-US" sz="1600" dirty="0"/>
              <a:t>divergence </a:t>
            </a:r>
            <a:r>
              <a:rPr lang="en-US" sz="1600" dirty="0" smtClean="0"/>
              <a:t>(× 10</a:t>
            </a:r>
            <a:r>
              <a:rPr lang="en-US" sz="1600" baseline="30000" dirty="0" smtClean="0"/>
              <a:t>−5</a:t>
            </a:r>
            <a:r>
              <a:rPr lang="en-US" sz="1600" dirty="0" smtClean="0"/>
              <a:t> s</a:t>
            </a:r>
            <a:r>
              <a:rPr lang="en-US" sz="1600" baseline="30000" dirty="0" smtClean="0"/>
              <a:t>−1</a:t>
            </a:r>
            <a:r>
              <a:rPr lang="en-US" sz="1600" dirty="0"/>
              <a:t>, red contours)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305800" cy="655776"/>
          </a:xfrm>
        </p:spPr>
        <p:txBody>
          <a:bodyPr>
            <a:no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Synoptic Overview</a:t>
            </a:r>
            <a:endParaRPr lang="en-US" b="1" u="sng" dirty="0">
              <a:solidFill>
                <a:srgbClr val="FF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43000" y="914400"/>
            <a:ext cx="9389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250 hPa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47316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11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53" b="22301"/>
          <a:stretch/>
        </p:blipFill>
        <p:spPr>
          <a:xfrm>
            <a:off x="344944" y="937260"/>
            <a:ext cx="8454112" cy="4983480"/>
          </a:xfrm>
          <a:prstGeom prst="rect">
            <a:avLst/>
          </a:prstGeom>
        </p:spPr>
      </p:pic>
      <p:pic>
        <p:nvPicPr>
          <p:cNvPr id="11" name="Picture 10" descr="090818_rpts.gif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44" t="14335" r="1270" b="57217"/>
          <a:stretch/>
        </p:blipFill>
        <p:spPr>
          <a:xfrm>
            <a:off x="7795491" y="0"/>
            <a:ext cx="1348509" cy="1116508"/>
          </a:xfrm>
          <a:prstGeom prst="rect">
            <a:avLst/>
          </a:prstGeom>
        </p:spPr>
      </p:pic>
      <p:sp>
        <p:nvSpPr>
          <p:cNvPr id="10" name="Content Placeholder 3"/>
          <p:cNvSpPr txBox="1">
            <a:spLocks/>
          </p:cNvSpPr>
          <p:nvPr/>
        </p:nvSpPr>
        <p:spPr>
          <a:xfrm>
            <a:off x="1828800" y="6088866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dirty="0" smtClean="0"/>
              <a:t>500-hPa geopotential height (m, black contours), 500-hPa winds (knots, barbed),  500-hPa relative vorticity (×10</a:t>
            </a:r>
            <a:r>
              <a:rPr lang="en-US" sz="1600" baseline="30000" dirty="0" smtClean="0"/>
              <a:t>−5</a:t>
            </a:r>
            <a:r>
              <a:rPr lang="en-US" sz="1600" dirty="0" smtClean="0"/>
              <a:t> s</a:t>
            </a:r>
            <a:r>
              <a:rPr lang="en-US" sz="1600" baseline="30000" dirty="0" smtClean="0"/>
              <a:t>−1</a:t>
            </a:r>
            <a:r>
              <a:rPr lang="en-US" sz="1600" dirty="0" smtClean="0"/>
              <a:t>, shaded)</a:t>
            </a:r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305800" cy="655776"/>
          </a:xfrm>
        </p:spPr>
        <p:txBody>
          <a:bodyPr>
            <a:no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Synoptic Overview</a:t>
            </a:r>
            <a:endParaRPr lang="en-US" b="1" u="sng" dirty="0">
              <a:solidFill>
                <a:srgbClr val="FF0000"/>
              </a:solidFill>
            </a:endParaRPr>
          </a:p>
        </p:txBody>
      </p:sp>
      <p:sp>
        <p:nvSpPr>
          <p:cNvPr id="8" name="Left Arrow 7"/>
          <p:cNvSpPr/>
          <p:nvPr/>
        </p:nvSpPr>
        <p:spPr>
          <a:xfrm>
            <a:off x="4953000" y="4114800"/>
            <a:ext cx="381000" cy="228600"/>
          </a:xfrm>
          <a:prstGeom prst="lef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43000" y="914400"/>
            <a:ext cx="9389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500 hPa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78231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11"/>
          <p:cNvPicPr>
            <a:picLocks noGrp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12" b="22712"/>
          <a:stretch/>
        </p:blipFill>
        <p:spPr>
          <a:xfrm>
            <a:off x="321018" y="960120"/>
            <a:ext cx="8501965" cy="4937760"/>
          </a:xfrm>
          <a:prstGeom prst="rect">
            <a:avLst/>
          </a:prstGeom>
        </p:spPr>
      </p:pic>
      <p:pic>
        <p:nvPicPr>
          <p:cNvPr id="11" name="Picture 10" descr="090818_rpts.gif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44" t="14335" r="1270" b="57217"/>
          <a:stretch/>
        </p:blipFill>
        <p:spPr>
          <a:xfrm>
            <a:off x="7795491" y="0"/>
            <a:ext cx="1348509" cy="1116508"/>
          </a:xfrm>
          <a:prstGeom prst="rect">
            <a:avLst/>
          </a:prstGeom>
        </p:spPr>
      </p:pic>
      <p:sp>
        <p:nvSpPr>
          <p:cNvPr id="10" name="Content Placeholder 3"/>
          <p:cNvSpPr txBox="1">
            <a:spLocks/>
          </p:cNvSpPr>
          <p:nvPr/>
        </p:nvSpPr>
        <p:spPr>
          <a:xfrm>
            <a:off x="1943100" y="6084902"/>
            <a:ext cx="5372100" cy="762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dirty="0" smtClean="0"/>
              <a:t>700–500-hPa lapse rate (K/km, black contours), 1000–500-hPa shear (knots, barbed),  </a:t>
            </a:r>
            <a:r>
              <a:rPr lang="en-US" sz="1600" dirty="0"/>
              <a:t>s</a:t>
            </a:r>
            <a:r>
              <a:rPr lang="en-US" sz="1600" dirty="0" smtClean="0"/>
              <a:t>urface-based CAPE(J/kg, shaded)</a:t>
            </a:r>
          </a:p>
          <a:p>
            <a:endParaRPr lang="en-US" dirty="0" smtClean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305800" cy="655776"/>
          </a:xfrm>
        </p:spPr>
        <p:txBody>
          <a:bodyPr>
            <a:no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Synoptic Overview</a:t>
            </a:r>
            <a:endParaRPr lang="en-US" b="1" u="sng" dirty="0">
              <a:solidFill>
                <a:srgbClr val="FF0000"/>
              </a:solidFill>
            </a:endParaRPr>
          </a:p>
        </p:txBody>
      </p:sp>
      <p:sp>
        <p:nvSpPr>
          <p:cNvPr id="7" name="Left Arrow 6"/>
          <p:cNvSpPr/>
          <p:nvPr/>
        </p:nvSpPr>
        <p:spPr>
          <a:xfrm>
            <a:off x="4953000" y="4114800"/>
            <a:ext cx="381000" cy="228600"/>
          </a:xfrm>
          <a:prstGeom prst="lef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43000" y="914400"/>
            <a:ext cx="14542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CAPE &amp; shear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51314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3429000" cy="2133600"/>
          </a:xfrm>
          <a:ln>
            <a:solidFill>
              <a:schemeClr val="tx1"/>
            </a:solidFill>
          </a:ln>
        </p:spPr>
        <p:txBody>
          <a:bodyPr/>
          <a:lstStyle/>
          <a:p>
            <a:r>
              <a:rPr lang="en-US" dirty="0"/>
              <a:t>MLCAPE</a:t>
            </a:r>
            <a:r>
              <a:rPr lang="en-US" dirty="0" smtClean="0"/>
              <a:t>:	1948 </a:t>
            </a:r>
            <a:r>
              <a:rPr lang="en-US" dirty="0"/>
              <a:t>J/</a:t>
            </a:r>
            <a:r>
              <a:rPr lang="en-US" dirty="0" smtClean="0"/>
              <a:t>kg</a:t>
            </a:r>
          </a:p>
          <a:p>
            <a:r>
              <a:rPr lang="en-US" dirty="0" smtClean="0"/>
              <a:t>MLCIN: 	-167 J/kg</a:t>
            </a:r>
            <a:endParaRPr lang="en-US" dirty="0"/>
          </a:p>
          <a:p>
            <a:r>
              <a:rPr lang="en-US" dirty="0" smtClean="0"/>
              <a:t>6-km </a:t>
            </a:r>
            <a:r>
              <a:rPr lang="en-US" dirty="0"/>
              <a:t>shear: 12 </a:t>
            </a:r>
            <a:r>
              <a:rPr lang="en-US" dirty="0" err="1"/>
              <a:t>kt</a:t>
            </a:r>
            <a:endParaRPr lang="en-US" dirty="0"/>
          </a:p>
          <a:p>
            <a:r>
              <a:rPr lang="en-US" dirty="0"/>
              <a:t>DCAPE: </a:t>
            </a:r>
            <a:r>
              <a:rPr lang="en-US" dirty="0" smtClean="0"/>
              <a:t>	510 </a:t>
            </a:r>
            <a:r>
              <a:rPr lang="en-US" dirty="0"/>
              <a:t>J/kg</a:t>
            </a:r>
          </a:p>
          <a:p>
            <a:endParaRPr lang="en-US" dirty="0"/>
          </a:p>
        </p:txBody>
      </p:sp>
      <p:pic>
        <p:nvPicPr>
          <p:cNvPr id="6" name="Picture 5" descr="090818_rpts.gif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44" t="14335" r="1270" b="57217"/>
          <a:stretch/>
        </p:blipFill>
        <p:spPr>
          <a:xfrm>
            <a:off x="7795491" y="0"/>
            <a:ext cx="1348509" cy="1116508"/>
          </a:xfrm>
          <a:prstGeom prst="rect">
            <a:avLst/>
          </a:prstGeom>
        </p:spPr>
      </p:pic>
      <p:sp>
        <p:nvSpPr>
          <p:cNvPr id="7" name="Left Arrow 6"/>
          <p:cNvSpPr/>
          <p:nvPr/>
        </p:nvSpPr>
        <p:spPr>
          <a:xfrm rot="5400000">
            <a:off x="7924800" y="838200"/>
            <a:ext cx="228600" cy="228600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Left Arrow 7"/>
          <p:cNvSpPr/>
          <p:nvPr/>
        </p:nvSpPr>
        <p:spPr>
          <a:xfrm rot="16200000">
            <a:off x="8001000" y="228600"/>
            <a:ext cx="228600" cy="228600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Content Placeholder 8"/>
          <p:cNvPicPr>
            <a:picLocks noGrp="1" noChangeAspect="1"/>
          </p:cNvPicPr>
          <p:nvPr>
            <p:ph sz="half" idx="2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" r="36046" b="11771"/>
          <a:stretch/>
        </p:blipFill>
        <p:spPr>
          <a:xfrm>
            <a:off x="3938734" y="1252084"/>
            <a:ext cx="4519466" cy="5161741"/>
          </a:xfrm>
        </p:spPr>
      </p:pic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-152400" y="-76200"/>
            <a:ext cx="8305800" cy="655776"/>
          </a:xfrm>
        </p:spPr>
        <p:txBody>
          <a:bodyPr>
            <a:no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Morning Sounding: Convective Initiation</a:t>
            </a:r>
            <a:endParaRPr lang="en-US" sz="3600" b="1" u="sng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73829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090818_rpts.gif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44" t="14335" r="1270" b="57217"/>
          <a:stretch/>
        </p:blipFill>
        <p:spPr>
          <a:xfrm>
            <a:off x="7795491" y="0"/>
            <a:ext cx="1348509" cy="1116508"/>
          </a:xfrm>
          <a:prstGeom prst="rect">
            <a:avLst/>
          </a:prstGeom>
        </p:spPr>
      </p:pic>
      <p:sp>
        <p:nvSpPr>
          <p:cNvPr id="8" name="Left Arrow 7"/>
          <p:cNvSpPr/>
          <p:nvPr/>
        </p:nvSpPr>
        <p:spPr>
          <a:xfrm rot="5400000">
            <a:off x="8153400" y="914400"/>
            <a:ext cx="228600" cy="228600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Left Arrow 9"/>
          <p:cNvSpPr/>
          <p:nvPr/>
        </p:nvSpPr>
        <p:spPr>
          <a:xfrm>
            <a:off x="8534400" y="762000"/>
            <a:ext cx="228600" cy="228600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429000" cy="2133599"/>
          </a:xfrm>
          <a:ln>
            <a:solidFill>
              <a:schemeClr val="tx1"/>
            </a:solidFill>
          </a:ln>
        </p:spPr>
        <p:txBody>
          <a:bodyPr/>
          <a:lstStyle/>
          <a:p>
            <a:r>
              <a:rPr lang="en-US" dirty="0" smtClean="0"/>
              <a:t>MLCAPE: 	2192 J/kg</a:t>
            </a:r>
          </a:p>
          <a:p>
            <a:r>
              <a:rPr lang="en-US" dirty="0" smtClean="0"/>
              <a:t>MLCIN: 	-233 J/kg</a:t>
            </a:r>
          </a:p>
          <a:p>
            <a:r>
              <a:rPr lang="en-US" dirty="0" smtClean="0"/>
              <a:t>6-km shear: 12 </a:t>
            </a:r>
            <a:r>
              <a:rPr lang="en-US" dirty="0" err="1" smtClean="0"/>
              <a:t>kt</a:t>
            </a:r>
            <a:endParaRPr lang="en-US" dirty="0" smtClean="0"/>
          </a:p>
          <a:p>
            <a:r>
              <a:rPr lang="en-US" dirty="0" smtClean="0"/>
              <a:t>DCAPE: 	1294 J/kg</a:t>
            </a:r>
            <a:endParaRPr lang="en-US" dirty="0"/>
          </a:p>
        </p:txBody>
      </p:sp>
      <p:pic>
        <p:nvPicPr>
          <p:cNvPr id="15" name="Content Placeholder 2"/>
          <p:cNvPicPr>
            <a:picLocks noGrp="1" noChangeAspect="1"/>
          </p:cNvPicPr>
          <p:nvPr>
            <p:ph sz="half" idx="2"/>
          </p:nvPr>
        </p:nvPicPr>
        <p:blipFill rotWithShape="1">
          <a:blip r:embed="rId4"/>
          <a:srcRect l="134" r="36047" b="11140"/>
          <a:stretch/>
        </p:blipFill>
        <p:spPr>
          <a:xfrm>
            <a:off x="3924464" y="1219200"/>
            <a:ext cx="4533736" cy="5193848"/>
          </a:xfrm>
        </p:spPr>
      </p:pic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-152400" y="-76200"/>
            <a:ext cx="8305800" cy="655776"/>
          </a:xfrm>
        </p:spPr>
        <p:txBody>
          <a:bodyPr>
            <a:no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Morning Sounding: Severe Report Location</a:t>
            </a:r>
            <a:endParaRPr lang="en-US" sz="3200" b="1" u="sng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52278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1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918" r="-8918"/>
          <a:stretch>
            <a:fillRect/>
          </a:stretch>
        </p:blipFill>
        <p:spPr>
          <a:xfrm>
            <a:off x="-1" y="1066800"/>
            <a:ext cx="9199487" cy="5059363"/>
          </a:xfrm>
          <a:prstGeom prst="rect">
            <a:avLst/>
          </a:prstGeom>
        </p:spPr>
      </p:pic>
      <p:pic>
        <p:nvPicPr>
          <p:cNvPr id="4" name="Picture 3" descr="090818_rpts.gif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44" t="14335" r="1270" b="57217"/>
          <a:stretch/>
        </p:blipFill>
        <p:spPr>
          <a:xfrm>
            <a:off x="7795491" y="0"/>
            <a:ext cx="1348509" cy="1116508"/>
          </a:xfrm>
          <a:prstGeom prst="rect">
            <a:avLst/>
          </a:prstGeom>
        </p:spPr>
      </p:pic>
      <p:sp>
        <p:nvSpPr>
          <p:cNvPr id="8" name="Left Arrow 7"/>
          <p:cNvSpPr/>
          <p:nvPr/>
        </p:nvSpPr>
        <p:spPr>
          <a:xfrm>
            <a:off x="8534400" y="762000"/>
            <a:ext cx="228600" cy="228600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Lightning Bolt 9"/>
          <p:cNvSpPr/>
          <p:nvPr/>
        </p:nvSpPr>
        <p:spPr>
          <a:xfrm>
            <a:off x="5486400" y="2057400"/>
            <a:ext cx="304800" cy="381000"/>
          </a:xfrm>
          <a:prstGeom prst="lightningBolt">
            <a:avLst/>
          </a:prstGeom>
          <a:solidFill>
            <a:srgbClr val="2FFF1E"/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3385618" y="6248400"/>
            <a:ext cx="237276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DCAPE: 1294 J/kg</a:t>
            </a:r>
            <a:endParaRPr lang="en-US" sz="2400" dirty="0"/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305800" cy="655776"/>
          </a:xfrm>
        </p:spPr>
        <p:txBody>
          <a:bodyPr>
            <a:no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WAL Sounding Climatology</a:t>
            </a:r>
            <a:endParaRPr lang="en-US" b="1" u="sng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2380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090818_rpts.gif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44" t="14335" r="1270" b="57217"/>
          <a:stretch/>
        </p:blipFill>
        <p:spPr>
          <a:xfrm>
            <a:off x="7795491" y="0"/>
            <a:ext cx="1348509" cy="1116508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952500" y="-304800"/>
            <a:ext cx="72390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Radar 1600 UTC 18 Aug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t="7690" b="1"/>
          <a:stretch/>
        </p:blipFill>
        <p:spPr>
          <a:xfrm>
            <a:off x="609600" y="1143000"/>
            <a:ext cx="79248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7428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090818_rpts.gif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44" t="14335" r="1270" b="57217"/>
          <a:stretch/>
        </p:blipFill>
        <p:spPr>
          <a:xfrm>
            <a:off x="7795491" y="0"/>
            <a:ext cx="1348509" cy="1116508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952500" y="-304800"/>
            <a:ext cx="72390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Radar 1630 UTC 18 Aug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/>
          <a:srcRect t="7694" b="-2"/>
          <a:stretch/>
        </p:blipFill>
        <p:spPr>
          <a:xfrm>
            <a:off x="609600" y="1143000"/>
            <a:ext cx="79248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0261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090818_rpts.gif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44" t="14335" r="1270" b="57217"/>
          <a:stretch/>
        </p:blipFill>
        <p:spPr>
          <a:xfrm>
            <a:off x="7795491" y="0"/>
            <a:ext cx="1348509" cy="1116508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952500" y="-304800"/>
            <a:ext cx="72390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Radar 1700 UTC 18 Aug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/>
          <a:srcRect t="7694" b="-2"/>
          <a:stretch/>
        </p:blipFill>
        <p:spPr>
          <a:xfrm>
            <a:off x="609600" y="1143000"/>
            <a:ext cx="79248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2726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090818_rpts.gif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44" t="14335" r="1270" b="57217"/>
          <a:stretch/>
        </p:blipFill>
        <p:spPr>
          <a:xfrm>
            <a:off x="7795491" y="0"/>
            <a:ext cx="1348509" cy="111650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t="7694" b="-2"/>
          <a:stretch/>
        </p:blipFill>
        <p:spPr>
          <a:xfrm>
            <a:off x="609600" y="1143000"/>
            <a:ext cx="7924800" cy="5486400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952500" y="-304800"/>
            <a:ext cx="72390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Radar 1730 UTC 18 Aug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81993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Screen Shot 2015-03-05 at 11.26.37 PM.png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325" r="-10325"/>
          <a:stretch>
            <a:fillRect/>
          </a:stretch>
        </p:blipFill>
        <p:spPr>
          <a:xfrm>
            <a:off x="5043730" y="3459683"/>
            <a:ext cx="3476140" cy="3398317"/>
          </a:xfrm>
        </p:spPr>
      </p:pic>
      <p:pic>
        <p:nvPicPr>
          <p:cNvPr id="3" name="Picture 2" descr="Screen Shot 2015-03-05 at 11.36.09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4495800"/>
            <a:ext cx="2552700" cy="876300"/>
          </a:xfrm>
          <a:prstGeom prst="rect">
            <a:avLst/>
          </a:prstGeom>
        </p:spPr>
      </p:pic>
      <p:pic>
        <p:nvPicPr>
          <p:cNvPr id="4" name="Picture 3" descr="Screen Shot 2015-03-06 at 12.10.56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2819400"/>
            <a:ext cx="1536700" cy="800100"/>
          </a:xfrm>
          <a:prstGeom prst="rect">
            <a:avLst/>
          </a:prstGeom>
        </p:spPr>
      </p:pic>
      <p:pic>
        <p:nvPicPr>
          <p:cNvPr id="6" name="Picture 5" descr="Screen Shot 2015-03-06 at 12.12.16 A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219200"/>
            <a:ext cx="1600200" cy="762000"/>
          </a:xfrm>
          <a:prstGeom prst="rect">
            <a:avLst/>
          </a:prstGeom>
        </p:spPr>
      </p:pic>
      <p:graphicFrame>
        <p:nvGraphicFramePr>
          <p:cNvPr id="11" name="Content Placeholder 5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755153069"/>
              </p:ext>
            </p:extLst>
          </p:nvPr>
        </p:nvGraphicFramePr>
        <p:xfrm>
          <a:off x="4648200" y="990600"/>
          <a:ext cx="4267201" cy="2362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59468"/>
                <a:gridCol w="1264356"/>
                <a:gridCol w="1343377"/>
              </a:tblGrid>
              <a:tr h="787400">
                <a:tc>
                  <a:txBody>
                    <a:bodyPr/>
                    <a:lstStyle/>
                    <a:p>
                      <a:r>
                        <a:rPr lang="en-US" dirty="0" smtClean="0"/>
                        <a:t>Contingency Table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Observed 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Observed N</a:t>
                      </a:r>
                      <a:endParaRPr lang="en-US" dirty="0"/>
                    </a:p>
                  </a:txBody>
                  <a:tcPr/>
                </a:tc>
              </a:tr>
              <a:tr h="787400">
                <a:tc>
                  <a:txBody>
                    <a:bodyPr/>
                    <a:lstStyle/>
                    <a:p>
                      <a:r>
                        <a:rPr lang="en-US" dirty="0" smtClean="0"/>
                        <a:t>Forecast (Y)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Hit (A)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False Alarm (B)</a:t>
                      </a:r>
                      <a:endParaRPr lang="en-US" dirty="0"/>
                    </a:p>
                  </a:txBody>
                  <a:tcPr/>
                </a:tc>
              </a:tr>
              <a:tr h="787400">
                <a:tc>
                  <a:txBody>
                    <a:bodyPr/>
                    <a:lstStyle/>
                    <a:p>
                      <a:r>
                        <a:rPr lang="en-US" dirty="0" smtClean="0"/>
                        <a:t>Forecast (N)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Miss (C)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Correct null (D)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495300" y="1981200"/>
            <a:ext cx="40049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00FF"/>
                </a:solidFill>
              </a:rPr>
              <a:t>0 ≤ POD ≤ 1, best score: POD = 1, best score ≠ perfect forecast </a:t>
            </a:r>
            <a:endParaRPr lang="en-US" sz="2000" dirty="0">
              <a:solidFill>
                <a:srgbClr val="0000F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95300" y="3733800"/>
            <a:ext cx="36957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00FF"/>
                </a:solidFill>
              </a:rPr>
              <a:t>0 ≤ </a:t>
            </a:r>
            <a:r>
              <a:rPr lang="en-US" sz="2000" dirty="0" smtClean="0">
                <a:solidFill>
                  <a:srgbClr val="0000FF"/>
                </a:solidFill>
              </a:rPr>
              <a:t>FAR </a:t>
            </a:r>
            <a:r>
              <a:rPr lang="en-US" sz="2000" dirty="0">
                <a:solidFill>
                  <a:srgbClr val="0000FF"/>
                </a:solidFill>
              </a:rPr>
              <a:t>≤ 1, best score: </a:t>
            </a:r>
            <a:r>
              <a:rPr lang="en-US" sz="2000" dirty="0" smtClean="0">
                <a:solidFill>
                  <a:srgbClr val="0000FF"/>
                </a:solidFill>
              </a:rPr>
              <a:t>FAR </a:t>
            </a:r>
            <a:r>
              <a:rPr lang="en-US" sz="2000" dirty="0">
                <a:solidFill>
                  <a:srgbClr val="0000FF"/>
                </a:solidFill>
              </a:rPr>
              <a:t>= </a:t>
            </a:r>
            <a:r>
              <a:rPr lang="en-US" sz="2000" dirty="0" smtClean="0">
                <a:solidFill>
                  <a:srgbClr val="0000FF"/>
                </a:solidFill>
              </a:rPr>
              <a:t>0, </a:t>
            </a:r>
            <a:r>
              <a:rPr lang="en-US" sz="2000" dirty="0">
                <a:solidFill>
                  <a:srgbClr val="0000FF"/>
                </a:solidFill>
              </a:rPr>
              <a:t>best score ≠ perfect </a:t>
            </a:r>
            <a:r>
              <a:rPr lang="en-US" sz="2000" dirty="0" smtClean="0">
                <a:solidFill>
                  <a:srgbClr val="0000FF"/>
                </a:solidFill>
              </a:rPr>
              <a:t>forecast</a:t>
            </a:r>
            <a:endParaRPr lang="en-US" sz="2000" dirty="0">
              <a:solidFill>
                <a:srgbClr val="0000FF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33400" y="5410200"/>
            <a:ext cx="36957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00FF"/>
                </a:solidFill>
              </a:rPr>
              <a:t>0 ≤ </a:t>
            </a:r>
            <a:r>
              <a:rPr lang="en-US" sz="2000" dirty="0" smtClean="0">
                <a:solidFill>
                  <a:srgbClr val="0000FF"/>
                </a:solidFill>
              </a:rPr>
              <a:t>TS </a:t>
            </a:r>
            <a:r>
              <a:rPr lang="en-US" sz="2000" dirty="0">
                <a:solidFill>
                  <a:srgbClr val="0000FF"/>
                </a:solidFill>
              </a:rPr>
              <a:t>≤ 1, best score: </a:t>
            </a:r>
            <a:r>
              <a:rPr lang="en-US" sz="2000" dirty="0" smtClean="0">
                <a:solidFill>
                  <a:srgbClr val="0000FF"/>
                </a:solidFill>
              </a:rPr>
              <a:t>TS </a:t>
            </a:r>
            <a:r>
              <a:rPr lang="en-US" sz="2000" dirty="0">
                <a:solidFill>
                  <a:srgbClr val="0000FF"/>
                </a:solidFill>
              </a:rPr>
              <a:t>= 1</a:t>
            </a:r>
            <a:r>
              <a:rPr lang="en-US" sz="2000" dirty="0" smtClean="0">
                <a:solidFill>
                  <a:srgbClr val="0000FF"/>
                </a:solidFill>
              </a:rPr>
              <a:t>, </a:t>
            </a:r>
            <a:r>
              <a:rPr lang="en-US" sz="2000" b="1" dirty="0">
                <a:solidFill>
                  <a:srgbClr val="0000FF"/>
                </a:solidFill>
              </a:rPr>
              <a:t>best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b="1" dirty="0">
                <a:solidFill>
                  <a:srgbClr val="0000FF"/>
                </a:solidFill>
              </a:rPr>
              <a:t>score </a:t>
            </a:r>
            <a:r>
              <a:rPr lang="en-US" sz="2000" b="1" dirty="0" smtClean="0">
                <a:solidFill>
                  <a:srgbClr val="0000FF"/>
                </a:solidFill>
              </a:rPr>
              <a:t>= </a:t>
            </a:r>
            <a:r>
              <a:rPr lang="en-US" sz="2000" b="1" dirty="0">
                <a:solidFill>
                  <a:srgbClr val="0000FF"/>
                </a:solidFill>
              </a:rPr>
              <a:t>perfect </a:t>
            </a:r>
            <a:r>
              <a:rPr lang="en-US" sz="2000" b="1" dirty="0" smtClean="0">
                <a:solidFill>
                  <a:srgbClr val="0000FF"/>
                </a:solidFill>
              </a:rPr>
              <a:t>forecast</a:t>
            </a:r>
            <a:endParaRPr lang="en-US" sz="2000" b="1" dirty="0">
              <a:solidFill>
                <a:srgbClr val="0000FF"/>
              </a:solidFill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52500" y="-304800"/>
            <a:ext cx="72390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Methodology: Evaluation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81854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090818_rpts.gif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44" t="14335" r="1270" b="57217"/>
          <a:stretch/>
        </p:blipFill>
        <p:spPr>
          <a:xfrm>
            <a:off x="7795491" y="0"/>
            <a:ext cx="1348509" cy="111650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t="7692"/>
          <a:stretch/>
        </p:blipFill>
        <p:spPr>
          <a:xfrm>
            <a:off x="609600" y="1143000"/>
            <a:ext cx="7924800" cy="5486400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952500" y="-304800"/>
            <a:ext cx="7239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rgbClr val="FF0000"/>
                </a:solidFill>
              </a:rPr>
              <a:t>Radar 1800 UTC 18 Aug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97209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090818_rpts.gif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44" t="14335" r="1270" b="57217"/>
          <a:stretch/>
        </p:blipFill>
        <p:spPr>
          <a:xfrm>
            <a:off x="7795491" y="0"/>
            <a:ext cx="1348509" cy="111650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t="7691"/>
          <a:stretch/>
        </p:blipFill>
        <p:spPr>
          <a:xfrm>
            <a:off x="609600" y="1143000"/>
            <a:ext cx="7924800" cy="5486400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952500" y="-304800"/>
            <a:ext cx="7239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rgbClr val="FF0000"/>
                </a:solidFill>
              </a:rPr>
              <a:t>Radar 1830 UTC 18 Aug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80223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090818_rpts.gif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44" t="14335" r="1270" b="57217"/>
          <a:stretch/>
        </p:blipFill>
        <p:spPr>
          <a:xfrm>
            <a:off x="7795491" y="0"/>
            <a:ext cx="1348509" cy="111650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t="7692"/>
          <a:stretch/>
        </p:blipFill>
        <p:spPr>
          <a:xfrm>
            <a:off x="609600" y="1143000"/>
            <a:ext cx="7924800" cy="5486400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952500" y="-304800"/>
            <a:ext cx="7239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rgbClr val="FF0000"/>
                </a:solidFill>
              </a:rPr>
              <a:t>Radar 1900 UTC 18 Aug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71450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090818_rpts.gif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44" t="14335" r="1270" b="57217"/>
          <a:stretch/>
        </p:blipFill>
        <p:spPr>
          <a:xfrm>
            <a:off x="7795491" y="0"/>
            <a:ext cx="1348509" cy="111650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t="7692"/>
          <a:stretch/>
        </p:blipFill>
        <p:spPr>
          <a:xfrm>
            <a:off x="609600" y="1143000"/>
            <a:ext cx="7924800" cy="5486400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952500" y="-304800"/>
            <a:ext cx="7239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rgbClr val="FF0000"/>
                </a:solidFill>
              </a:rPr>
              <a:t>Radar 1930 UTC 18 Aug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50051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090818_rpts.gif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44" t="14335" r="1270" b="57217"/>
          <a:stretch/>
        </p:blipFill>
        <p:spPr>
          <a:xfrm>
            <a:off x="7795491" y="0"/>
            <a:ext cx="1348509" cy="111650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t="7694" b="-2"/>
          <a:stretch/>
        </p:blipFill>
        <p:spPr>
          <a:xfrm>
            <a:off x="609600" y="1143000"/>
            <a:ext cx="7924800" cy="5486400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952500" y="-304800"/>
            <a:ext cx="7239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rgbClr val="FF0000"/>
                </a:solidFill>
              </a:rPr>
              <a:t>Radar 2000 UTC 18 Aug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91745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5144765" y="5715000"/>
            <a:ext cx="15881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Source: UCAR</a:t>
            </a:r>
            <a:endParaRPr lang="en-US" dirty="0"/>
          </a:p>
        </p:txBody>
      </p:sp>
      <p:pic>
        <p:nvPicPr>
          <p:cNvPr id="7" name="Picture 6" descr="090818_rpts.gif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44" t="14335" r="1270" b="57217"/>
          <a:stretch/>
        </p:blipFill>
        <p:spPr>
          <a:xfrm>
            <a:off x="7795491" y="0"/>
            <a:ext cx="1348509" cy="111650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t="7694" b="-2"/>
          <a:stretch/>
        </p:blipFill>
        <p:spPr>
          <a:xfrm>
            <a:off x="609600" y="1143000"/>
            <a:ext cx="7924800" cy="5486400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952500" y="-304800"/>
            <a:ext cx="7239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rgbClr val="FF0000"/>
                </a:solidFill>
              </a:rPr>
              <a:t>Radar 2030 UTC 18 Aug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75633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090818_rpts.gif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44" t="14335" r="1270" b="57217"/>
          <a:stretch/>
        </p:blipFill>
        <p:spPr>
          <a:xfrm>
            <a:off x="7795491" y="0"/>
            <a:ext cx="1348509" cy="111650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t="7694" b="-2"/>
          <a:stretch/>
        </p:blipFill>
        <p:spPr>
          <a:xfrm>
            <a:off x="609600" y="1143000"/>
            <a:ext cx="7924800" cy="5486400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952500" y="-304800"/>
            <a:ext cx="72390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Radar 2100 UTC 18 Aug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11558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090818_rpts.gif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44" t="14335" r="1270" b="57217"/>
          <a:stretch/>
        </p:blipFill>
        <p:spPr>
          <a:xfrm>
            <a:off x="7795491" y="0"/>
            <a:ext cx="1348509" cy="111650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t="7694" b="-2"/>
          <a:stretch/>
        </p:blipFill>
        <p:spPr>
          <a:xfrm>
            <a:off x="609600" y="1143000"/>
            <a:ext cx="7924800" cy="5486400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952500" y="-304800"/>
            <a:ext cx="72390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Radar 2130 UTC 18 Aug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13137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090818_rpts.gif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44" t="14335" r="1270" b="57217"/>
          <a:stretch/>
        </p:blipFill>
        <p:spPr>
          <a:xfrm>
            <a:off x="7795491" y="0"/>
            <a:ext cx="1348509" cy="111650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t="7694" b="-2"/>
          <a:stretch/>
        </p:blipFill>
        <p:spPr>
          <a:xfrm>
            <a:off x="609600" y="1143000"/>
            <a:ext cx="7924800" cy="5486400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952500" y="-304800"/>
            <a:ext cx="72390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Radar 2200 UTC 18 Aug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0026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090818_rpts.gif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44" t="14335" r="1270" b="57217"/>
          <a:stretch/>
        </p:blipFill>
        <p:spPr>
          <a:xfrm>
            <a:off x="7795491" y="0"/>
            <a:ext cx="1348509" cy="111650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t="7694" b="-2"/>
          <a:stretch/>
        </p:blipFill>
        <p:spPr>
          <a:xfrm>
            <a:off x="609600" y="1143000"/>
            <a:ext cx="7924800" cy="5486400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952500" y="-304800"/>
            <a:ext cx="72390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Radar 2230 UTC 18 Aug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47423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-304800"/>
            <a:ext cx="7242048" cy="1143000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Northeast Domain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sz="half" idx="1"/>
          </p:nvPr>
        </p:nvSpPr>
        <p:spPr>
          <a:xfrm>
            <a:off x="457200" y="838200"/>
            <a:ext cx="7391400" cy="1981200"/>
          </a:xfrm>
        </p:spPr>
        <p:txBody>
          <a:bodyPr>
            <a:normAutofit/>
          </a:bodyPr>
          <a:lstStyle/>
          <a:p>
            <a:pPr marL="292608" lvl="1" indent="0">
              <a:buNone/>
            </a:pPr>
            <a:endParaRPr lang="en-US" dirty="0" smtClean="0"/>
          </a:p>
          <a:p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533400"/>
            <a:ext cx="6884480" cy="541020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2845148" y="6019800"/>
            <a:ext cx="3246210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cap="none" spc="0" dirty="0" smtClean="0">
                <a:ln w="12700">
                  <a:solidFill>
                    <a:srgbClr val="000000"/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Courtesy of </a:t>
            </a:r>
            <a:r>
              <a:rPr lang="en-US" sz="2400" cap="none" spc="0" dirty="0" err="1" smtClean="0">
                <a:ln w="12700">
                  <a:solidFill>
                    <a:srgbClr val="000000"/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amaps.com</a:t>
            </a:r>
            <a:r>
              <a:rPr lang="en-US" sz="2400" cap="none" spc="0" dirty="0" smtClean="0">
                <a:ln w="12700">
                  <a:solidFill>
                    <a:srgbClr val="000000"/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endParaRPr lang="en-US" sz="2400" cap="none" spc="0" dirty="0">
              <a:ln w="12700">
                <a:solidFill>
                  <a:srgbClr val="000000"/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330260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090818_rpts.gif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44" t="14335" r="1270" b="57217"/>
          <a:stretch/>
        </p:blipFill>
        <p:spPr>
          <a:xfrm>
            <a:off x="7795491" y="0"/>
            <a:ext cx="1348509" cy="111650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t="7694" b="-2"/>
          <a:stretch/>
        </p:blipFill>
        <p:spPr>
          <a:xfrm>
            <a:off x="609600" y="1143000"/>
            <a:ext cx="7924800" cy="5486400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952500" y="-304800"/>
            <a:ext cx="72390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Radar 2300 UTC 18 Aug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60828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090818_rpts.gif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44" t="14335" r="1270" b="57217"/>
          <a:stretch/>
        </p:blipFill>
        <p:spPr>
          <a:xfrm>
            <a:off x="7795491" y="0"/>
            <a:ext cx="1348509" cy="111650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t="7694" b="-2"/>
          <a:stretch/>
        </p:blipFill>
        <p:spPr>
          <a:xfrm>
            <a:off x="609600" y="1143000"/>
            <a:ext cx="7924800" cy="5486400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952500" y="-304800"/>
            <a:ext cx="72390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Radar 0000 UTC 19 Aug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15630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090818_rpts.gif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44" t="14335" r="1270" b="57217"/>
          <a:stretch/>
        </p:blipFill>
        <p:spPr>
          <a:xfrm>
            <a:off x="7795491" y="0"/>
            <a:ext cx="1348509" cy="111650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t="7694" b="-2"/>
          <a:stretch/>
        </p:blipFill>
        <p:spPr>
          <a:xfrm>
            <a:off x="609600" y="1143000"/>
            <a:ext cx="7924800" cy="5486400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952500" y="-304800"/>
            <a:ext cx="72390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Radar 0030 UTC 19 Aug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79543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090818_rpts.gif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44" t="14335" r="1270" b="57217"/>
          <a:stretch/>
        </p:blipFill>
        <p:spPr>
          <a:xfrm>
            <a:off x="7795491" y="0"/>
            <a:ext cx="1348509" cy="111650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t="7694" b="-2"/>
          <a:stretch/>
        </p:blipFill>
        <p:spPr>
          <a:xfrm>
            <a:off x="609600" y="1143000"/>
            <a:ext cx="7924800" cy="5486400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952500" y="-304800"/>
            <a:ext cx="72390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Radar 0100 UTC 19 Aug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79460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090818_rpts.gif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44" t="14335" r="1270" b="57217"/>
          <a:stretch/>
        </p:blipFill>
        <p:spPr>
          <a:xfrm>
            <a:off x="7795491" y="0"/>
            <a:ext cx="1348509" cy="111650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t="7694" b="-2"/>
          <a:stretch/>
        </p:blipFill>
        <p:spPr>
          <a:xfrm>
            <a:off x="609600" y="1143000"/>
            <a:ext cx="7924800" cy="5486400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952500" y="-304800"/>
            <a:ext cx="72390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Radar 0130 UTC 19 Aug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5441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090818_rpts.gif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44" t="14335" r="1270" b="57217"/>
          <a:stretch/>
        </p:blipFill>
        <p:spPr>
          <a:xfrm>
            <a:off x="7795491" y="0"/>
            <a:ext cx="1348509" cy="111650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t="7694" b="-2"/>
          <a:stretch/>
        </p:blipFill>
        <p:spPr>
          <a:xfrm>
            <a:off x="609600" y="1143000"/>
            <a:ext cx="7924800" cy="5486400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952500" y="-304800"/>
            <a:ext cx="72390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Radar 0200 UTC 19 Aug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90352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090818_rpts.gif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44" t="14335" r="1270" b="57217"/>
          <a:stretch/>
        </p:blipFill>
        <p:spPr>
          <a:xfrm>
            <a:off x="7795491" y="0"/>
            <a:ext cx="1348509" cy="111650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t="7694" b="-2"/>
          <a:stretch/>
        </p:blipFill>
        <p:spPr>
          <a:xfrm>
            <a:off x="609600" y="1143000"/>
            <a:ext cx="7924800" cy="5486400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952500" y="-304800"/>
            <a:ext cx="72390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Radar 0230 UTC 19 Aug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62536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090818_rpts.gif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44" t="14335" r="1270" b="57217"/>
          <a:stretch/>
        </p:blipFill>
        <p:spPr>
          <a:xfrm>
            <a:off x="7795491" y="0"/>
            <a:ext cx="1348509" cy="111650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t="7694" b="-2"/>
          <a:stretch/>
        </p:blipFill>
        <p:spPr>
          <a:xfrm>
            <a:off x="609600" y="1143000"/>
            <a:ext cx="7924800" cy="5486400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952500" y="-304800"/>
            <a:ext cx="72390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Radar 0300 UTC 19 Aug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24635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t="7694" b="-2"/>
          <a:stretch/>
        </p:blipFill>
        <p:spPr>
          <a:xfrm>
            <a:off x="609600" y="1143000"/>
            <a:ext cx="7924800" cy="5486400"/>
          </a:xfrm>
          <a:prstGeom prst="rect">
            <a:avLst/>
          </a:prstGeom>
        </p:spPr>
      </p:pic>
      <p:pic>
        <p:nvPicPr>
          <p:cNvPr id="3" name="Picture 2" descr="Screen Shot 2015-03-04 at 10.01.16 PM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2133600"/>
            <a:ext cx="4467359" cy="4000500"/>
          </a:xfrm>
          <a:prstGeom prst="rect">
            <a:avLst/>
          </a:prstGeom>
        </p:spPr>
      </p:pic>
      <p:sp>
        <p:nvSpPr>
          <p:cNvPr id="7" name="Down Arrow 6"/>
          <p:cNvSpPr/>
          <p:nvPr/>
        </p:nvSpPr>
        <p:spPr>
          <a:xfrm>
            <a:off x="3048000" y="5791200"/>
            <a:ext cx="304800" cy="304800"/>
          </a:xfrm>
          <a:prstGeom prst="down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090818_rpts.gif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44" t="14335" r="1270" b="57217"/>
          <a:stretch/>
        </p:blipFill>
        <p:spPr>
          <a:xfrm>
            <a:off x="7795491" y="0"/>
            <a:ext cx="1348509" cy="1116508"/>
          </a:xfrm>
          <a:prstGeom prst="rect">
            <a:avLst/>
          </a:prstGeom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952500" y="-304800"/>
            <a:ext cx="72390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Radar 2000 UTC 18 Aug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53233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/>
          <a:srcRect t="7694" b="-2"/>
          <a:stretch/>
        </p:blipFill>
        <p:spPr>
          <a:xfrm>
            <a:off x="609600" y="1143000"/>
            <a:ext cx="7924800" cy="5486400"/>
          </a:xfrm>
          <a:prstGeom prst="rect">
            <a:avLst/>
          </a:prstGeom>
        </p:spPr>
      </p:pic>
      <p:sp>
        <p:nvSpPr>
          <p:cNvPr id="7" name="Down Arrow 6"/>
          <p:cNvSpPr/>
          <p:nvPr/>
        </p:nvSpPr>
        <p:spPr>
          <a:xfrm>
            <a:off x="4572000" y="4648200"/>
            <a:ext cx="304800" cy="304800"/>
          </a:xfrm>
          <a:prstGeom prst="down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Content Placeholder 11" descr="OKX_00_obs.gi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" r="36014" b="11891"/>
          <a:stretch/>
        </p:blipFill>
        <p:spPr>
          <a:xfrm>
            <a:off x="5181600" y="2286000"/>
            <a:ext cx="3367903" cy="3835400"/>
          </a:xfrm>
          <a:prstGeom prst="rect">
            <a:avLst/>
          </a:prstGeom>
        </p:spPr>
      </p:pic>
      <p:pic>
        <p:nvPicPr>
          <p:cNvPr id="10" name="Picture 9" descr="090818_rpts.gif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44" t="14335" r="1270" b="57217"/>
          <a:stretch/>
        </p:blipFill>
        <p:spPr>
          <a:xfrm>
            <a:off x="7795491" y="0"/>
            <a:ext cx="1348509" cy="111650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096000" y="1981200"/>
            <a:ext cx="182574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DCAPE: 1199 J/kg</a:t>
            </a:r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52500" y="-304800"/>
            <a:ext cx="72390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Radar 00</a:t>
            </a:r>
            <a:r>
              <a:rPr lang="en-US" dirty="0">
                <a:solidFill>
                  <a:srgbClr val="FF0000"/>
                </a:solidFill>
              </a:rPr>
              <a:t>0</a:t>
            </a:r>
            <a:r>
              <a:rPr lang="en-US" dirty="0" smtClean="0">
                <a:solidFill>
                  <a:srgbClr val="FF0000"/>
                </a:solidFill>
              </a:rPr>
              <a:t>0 UTC 19 Aug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14089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-304800"/>
            <a:ext cx="7242048" cy="1143000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Northeast Domain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sz="half" idx="1"/>
          </p:nvPr>
        </p:nvSpPr>
        <p:spPr>
          <a:xfrm>
            <a:off x="457200" y="838200"/>
            <a:ext cx="7391400" cy="1981200"/>
          </a:xfrm>
        </p:spPr>
        <p:txBody>
          <a:bodyPr>
            <a:normAutofit/>
          </a:bodyPr>
          <a:lstStyle/>
          <a:p>
            <a:pPr marL="292608" lvl="1" indent="0">
              <a:buNone/>
            </a:pPr>
            <a:endParaRPr lang="en-US" dirty="0" smtClean="0"/>
          </a:p>
          <a:p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533400"/>
            <a:ext cx="6884480" cy="541020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2895600" y="762000"/>
            <a:ext cx="4953000" cy="3886200"/>
          </a:xfrm>
          <a:prstGeom prst="rect">
            <a:avLst/>
          </a:prstGeom>
          <a:solidFill>
            <a:srgbClr val="FF0000">
              <a:alpha val="13000"/>
            </a:srgbClr>
          </a:solidFill>
          <a:ln w="762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4343400" y="1828800"/>
            <a:ext cx="156492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9050" cmpd="sng">
                  <a:solidFill>
                    <a:srgbClr val="00000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Here</a:t>
            </a:r>
            <a:endParaRPr lang="en-US" sz="5400" b="1" cap="none" spc="0" dirty="0">
              <a:ln w="19050" cmpd="sng">
                <a:solidFill>
                  <a:srgbClr val="000000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845148" y="6019800"/>
            <a:ext cx="3246210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cap="none" spc="0" dirty="0" smtClean="0">
                <a:ln w="12700">
                  <a:solidFill>
                    <a:srgbClr val="000000"/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Courtesy of </a:t>
            </a:r>
            <a:r>
              <a:rPr lang="en-US" sz="2400" cap="none" spc="0" dirty="0" err="1" smtClean="0">
                <a:ln w="12700">
                  <a:solidFill>
                    <a:srgbClr val="000000"/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amaps.com</a:t>
            </a:r>
            <a:r>
              <a:rPr lang="en-US" sz="2400" cap="none" spc="0" dirty="0" smtClean="0">
                <a:ln w="12700">
                  <a:solidFill>
                    <a:srgbClr val="000000"/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endParaRPr lang="en-US" sz="2400" cap="none" spc="0" dirty="0">
              <a:ln w="12700">
                <a:solidFill>
                  <a:srgbClr val="000000"/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307382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81000"/>
            <a:ext cx="8001000" cy="5562600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Low Shear High CAPE (LSHC) event.</a:t>
            </a:r>
          </a:p>
          <a:p>
            <a:pPr lvl="1"/>
            <a:r>
              <a:rPr lang="en-US" dirty="0" smtClean="0">
                <a:solidFill>
                  <a:srgbClr val="0000FF"/>
                </a:solidFill>
              </a:rPr>
              <a:t>Weak synoptically forced environment</a:t>
            </a:r>
            <a:endParaRPr lang="en-US" dirty="0" smtClean="0"/>
          </a:p>
          <a:p>
            <a:pPr lvl="1"/>
            <a:r>
              <a:rPr lang="en-US" dirty="0" smtClean="0">
                <a:solidFill>
                  <a:srgbClr val="0000FF"/>
                </a:solidFill>
              </a:rPr>
              <a:t>Orography and lake boundaries critical in convective initiation</a:t>
            </a:r>
          </a:p>
          <a:p>
            <a:pPr lvl="1"/>
            <a:r>
              <a:rPr lang="en-US" dirty="0" smtClean="0">
                <a:solidFill>
                  <a:srgbClr val="0000FF"/>
                </a:solidFill>
              </a:rPr>
              <a:t>Convective initiation environment differed from environment to the east where most severe reports occurred.</a:t>
            </a:r>
          </a:p>
          <a:p>
            <a:endParaRPr lang="en-US" dirty="0" smtClean="0">
              <a:solidFill>
                <a:srgbClr val="0000FF"/>
              </a:solidFill>
            </a:endParaRPr>
          </a:p>
          <a:p>
            <a:r>
              <a:rPr lang="en-US" dirty="0" smtClean="0"/>
              <a:t>Type 1 LSHC cases often feature storms propagating into environments with higher PBL heights and greater DCAPE</a:t>
            </a:r>
          </a:p>
          <a:p>
            <a:endParaRPr lang="en-US" dirty="0" smtClean="0"/>
          </a:p>
          <a:p>
            <a:r>
              <a:rPr lang="en-US" dirty="0" smtClean="0"/>
              <a:t>In the absence of strong low-to-mid level flow and large </a:t>
            </a:r>
            <a:r>
              <a:rPr lang="en-US" smtClean="0"/>
              <a:t>vertical wind </a:t>
            </a:r>
            <a:r>
              <a:rPr lang="en-US" dirty="0" smtClean="0"/>
              <a:t>shear, enhanced evaporative cooling likely contributed to severe wind threat</a:t>
            </a:r>
          </a:p>
          <a:p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952500" y="-304800"/>
            <a:ext cx="72390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Case Summary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21362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81000"/>
            <a:ext cx="8305800" cy="632460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NE high-impact events</a:t>
            </a:r>
          </a:p>
          <a:p>
            <a:pPr lvl="1"/>
            <a:r>
              <a:rPr lang="en-US" dirty="0" smtClean="0">
                <a:solidFill>
                  <a:srgbClr val="0000FF"/>
                </a:solidFill>
              </a:rPr>
              <a:t>Peak in July and warm season. Skew towards Spring</a:t>
            </a:r>
          </a:p>
          <a:p>
            <a:pPr lvl="1"/>
            <a:r>
              <a:rPr lang="en-US" dirty="0" smtClean="0">
                <a:solidFill>
                  <a:srgbClr val="0000FF"/>
                </a:solidFill>
              </a:rPr>
              <a:t>Most common under Westerly and Southwesterly conditions</a:t>
            </a:r>
          </a:p>
          <a:p>
            <a:pPr marL="457200" lvl="1" indent="0">
              <a:buNone/>
            </a:pPr>
            <a:endParaRPr lang="en-US" dirty="0">
              <a:solidFill>
                <a:srgbClr val="0000FF"/>
              </a:solidFill>
            </a:endParaRPr>
          </a:p>
          <a:p>
            <a:r>
              <a:rPr lang="en-US" dirty="0" smtClean="0"/>
              <a:t>NE </a:t>
            </a:r>
            <a:r>
              <a:rPr lang="en-US" dirty="0"/>
              <a:t>s</a:t>
            </a:r>
            <a:r>
              <a:rPr lang="en-US" dirty="0" smtClean="0"/>
              <a:t>trong slight days and weak slight days</a:t>
            </a:r>
          </a:p>
          <a:p>
            <a:pPr lvl="1"/>
            <a:r>
              <a:rPr lang="en-US" dirty="0" smtClean="0">
                <a:solidFill>
                  <a:srgbClr val="0000FF"/>
                </a:solidFill>
              </a:rPr>
              <a:t>Results support findings of Hurlbut and Cohen (2014)</a:t>
            </a:r>
          </a:p>
          <a:p>
            <a:pPr lvl="2"/>
            <a:r>
              <a:rPr lang="en-US" dirty="0" smtClean="0">
                <a:solidFill>
                  <a:srgbClr val="FF0000"/>
                </a:solidFill>
              </a:rPr>
              <a:t>MUCAPE, DCAPE, 850–500-hPa lapse rate, and lowest 150 hPa layer-averaged RH are found to be helpful discriminators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 smtClean="0"/>
              <a:t>Southwesterly (strong and weak) slight risk days</a:t>
            </a:r>
          </a:p>
          <a:p>
            <a:pPr lvl="1"/>
            <a:r>
              <a:rPr lang="en-US" dirty="0" smtClean="0">
                <a:solidFill>
                  <a:srgbClr val="0000FF"/>
                </a:solidFill>
              </a:rPr>
              <a:t>Subtle differences include</a:t>
            </a:r>
          </a:p>
          <a:p>
            <a:pPr lvl="2"/>
            <a:r>
              <a:rPr lang="en-US" dirty="0" smtClean="0">
                <a:solidFill>
                  <a:srgbClr val="FF0000"/>
                </a:solidFill>
              </a:rPr>
              <a:t>Shallower, more progressive trough for weak case composite</a:t>
            </a:r>
          </a:p>
          <a:p>
            <a:pPr lvl="2"/>
            <a:r>
              <a:rPr lang="en-US" dirty="0" smtClean="0">
                <a:solidFill>
                  <a:srgbClr val="FF0000"/>
                </a:solidFill>
              </a:rPr>
              <a:t>Faster flow aloft in strong cases, enhanced advection</a:t>
            </a:r>
          </a:p>
          <a:p>
            <a:pPr lvl="2"/>
            <a:r>
              <a:rPr lang="en-US" dirty="0" smtClean="0">
                <a:solidFill>
                  <a:srgbClr val="FF0000"/>
                </a:solidFill>
              </a:rPr>
              <a:t>Upstream lapse rate plume evident in strong case composite</a:t>
            </a:r>
          </a:p>
          <a:p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571500" y="-304800"/>
            <a:ext cx="80010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Composite Summary and Key Points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62336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5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947741477"/>
              </p:ext>
            </p:extLst>
          </p:nvPr>
        </p:nvGraphicFramePr>
        <p:xfrm>
          <a:off x="381000" y="914400"/>
          <a:ext cx="4038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0976" y="-304800"/>
            <a:ext cx="7242048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Types of Slight Risk Events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>
          <a:xfrm>
            <a:off x="4178808" y="838200"/>
            <a:ext cx="3520440" cy="4525963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Weak Slight Events</a:t>
            </a:r>
          </a:p>
          <a:p>
            <a:pPr lvl="1"/>
            <a:r>
              <a:rPr lang="en-US" dirty="0" smtClean="0">
                <a:solidFill>
                  <a:srgbClr val="0000FF"/>
                </a:solidFill>
              </a:rPr>
              <a:t>Slight risk</a:t>
            </a:r>
          </a:p>
          <a:p>
            <a:pPr lvl="1"/>
            <a:r>
              <a:rPr lang="en-US" dirty="0" smtClean="0">
                <a:solidFill>
                  <a:srgbClr val="0000FF"/>
                </a:solidFill>
              </a:rPr>
              <a:t>Report coverage below 45</a:t>
            </a:r>
            <a:r>
              <a:rPr lang="en-US" baseline="30000" dirty="0" smtClean="0">
                <a:solidFill>
                  <a:srgbClr val="0000FF"/>
                </a:solidFill>
              </a:rPr>
              <a:t>th</a:t>
            </a:r>
            <a:r>
              <a:rPr lang="en-US" dirty="0" smtClean="0">
                <a:solidFill>
                  <a:srgbClr val="0000FF"/>
                </a:solidFill>
              </a:rPr>
              <a:t> percentile</a:t>
            </a:r>
          </a:p>
          <a:p>
            <a:endParaRPr lang="en-US" dirty="0">
              <a:solidFill>
                <a:srgbClr val="0000FF"/>
              </a:solidFill>
            </a:endParaRPr>
          </a:p>
          <a:p>
            <a:r>
              <a:rPr lang="en-US" dirty="0" smtClean="0"/>
              <a:t>Strong Slight Events </a:t>
            </a:r>
          </a:p>
          <a:p>
            <a:pPr lvl="1"/>
            <a:r>
              <a:rPr lang="en-US" dirty="0" smtClean="0">
                <a:solidFill>
                  <a:srgbClr val="0000FF"/>
                </a:solidFill>
              </a:rPr>
              <a:t>Slight risk</a:t>
            </a:r>
          </a:p>
          <a:p>
            <a:pPr lvl="1"/>
            <a:r>
              <a:rPr lang="en-US" dirty="0" smtClean="0">
                <a:solidFill>
                  <a:srgbClr val="0000FF"/>
                </a:solidFill>
              </a:rPr>
              <a:t>Report coverage above 55</a:t>
            </a:r>
            <a:r>
              <a:rPr lang="en-US" baseline="30000" dirty="0" smtClean="0">
                <a:solidFill>
                  <a:srgbClr val="0000FF"/>
                </a:solidFill>
              </a:rPr>
              <a:t>th</a:t>
            </a:r>
            <a:r>
              <a:rPr lang="en-US" dirty="0" smtClean="0">
                <a:solidFill>
                  <a:srgbClr val="0000FF"/>
                </a:solidFill>
              </a:rPr>
              <a:t> percentile</a:t>
            </a:r>
          </a:p>
        </p:txBody>
      </p:sp>
    </p:spTree>
    <p:extLst>
      <p:ext uri="{BB962C8B-B14F-4D97-AF65-F5344CB8AC3E}">
        <p14:creationId xmlns:p14="http://schemas.microsoft.com/office/powerpoint/2010/main" val="33597948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0976" y="-304800"/>
            <a:ext cx="7242048" cy="1143000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Type 2 (High FAR) Example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3" name="Text Placeholder 3"/>
          <p:cNvSpPr txBox="1">
            <a:spLocks/>
          </p:cNvSpPr>
          <p:nvPr/>
        </p:nvSpPr>
        <p:spPr>
          <a:xfrm>
            <a:off x="609600" y="5486400"/>
            <a:ext cx="7391400" cy="533400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tx2"/>
              </a:buClr>
              <a:buSzPct val="73000"/>
              <a:buFont typeface="Wingdings 2"/>
              <a:buChar char=""/>
              <a:defRPr kumimoji="0"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208" indent="-228600" algn="l" rtl="0" eaLnBrk="1" latinLnBrk="0" hangingPunct="1">
              <a:spcBef>
                <a:spcPts val="500"/>
              </a:spcBef>
              <a:buClr>
                <a:schemeClr val="accent4"/>
              </a:buClr>
              <a:buSzPct val="80000"/>
              <a:buFont typeface="Wingdings 2"/>
              <a:buChar char=""/>
              <a:defRPr kumimoji="0" sz="2400" kern="120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58952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0000"/>
              <a:buFont typeface="Wingdings"/>
              <a:buChar char="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8016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70000"/>
              <a:buFont typeface="Wingdings"/>
              <a:buChar char="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72184" indent="-182880" algn="l" rtl="0" eaLnBrk="1" latinLnBrk="0" hangingPunct="1">
              <a:spcBef>
                <a:spcPts val="400"/>
              </a:spcBef>
              <a:buClr>
                <a:schemeClr val="accent4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6733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80000"/>
              <a:buFont typeface="Wingdings 2"/>
              <a:buChar char="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47088" indent="-182880" algn="l" rtl="0" eaLnBrk="1" latinLnBrk="0" hangingPunct="1">
              <a:spcBef>
                <a:spcPts val="300"/>
              </a:spcBef>
              <a:buClr>
                <a:schemeClr val="accent4"/>
              </a:buClr>
              <a:buSzPct val="100000"/>
              <a:buChar char="•"/>
              <a:defRPr kumimoji="0" sz="1600" kern="1200" baseline="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057400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Wingdings"/>
              <a:buChar char="§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0" indent="0">
              <a:buNone/>
            </a:pP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5" name="Content Placeholder 4" descr="day1otlk_v_20110524_1200.gif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2284" b="-32284"/>
          <a:stretch>
            <a:fillRect/>
          </a:stretch>
        </p:blipFill>
        <p:spPr>
          <a:xfrm>
            <a:off x="1138270" y="228600"/>
            <a:ext cx="6867460" cy="7696200"/>
          </a:xfrm>
        </p:spPr>
      </p:pic>
      <p:sp>
        <p:nvSpPr>
          <p:cNvPr id="6" name="Rectangle 5"/>
          <p:cNvSpPr/>
          <p:nvPr/>
        </p:nvSpPr>
        <p:spPr>
          <a:xfrm>
            <a:off x="6477000" y="1905000"/>
            <a:ext cx="1447800" cy="1828800"/>
          </a:xfrm>
          <a:prstGeom prst="rect">
            <a:avLst/>
          </a:prstGeom>
          <a:noFill/>
          <a:ln w="762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066800" y="838200"/>
            <a:ext cx="7010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Reports captured = 2		</a:t>
            </a:r>
            <a:r>
              <a:rPr lang="en-US" sz="2400" dirty="0"/>
              <a:t> </a:t>
            </a:r>
            <a:r>
              <a:rPr lang="en-US" sz="2400" dirty="0" smtClean="0"/>
              <a:t>        Reports missed = 0</a:t>
            </a:r>
          </a:p>
          <a:p>
            <a:r>
              <a:rPr lang="en-US" sz="2400" dirty="0" smtClean="0"/>
              <a:t>POD = 1		FAR = .986		TS = .014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1208698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304800"/>
            <a:ext cx="7242048" cy="1143000"/>
          </a:xfrm>
        </p:spPr>
        <p:txBody>
          <a:bodyPr/>
          <a:lstStyle/>
          <a:p>
            <a:r>
              <a:rPr lang="en-US" dirty="0" smtClean="0"/>
              <a:t>Type 1 (Low POD)</a:t>
            </a:r>
            <a:endParaRPr lang="en-US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252513125"/>
              </p:ext>
            </p:extLst>
          </p:nvPr>
        </p:nvGraphicFramePr>
        <p:xfrm>
          <a:off x="152400" y="685800"/>
          <a:ext cx="4267200" cy="5715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Content Placeholder 7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30865140"/>
              </p:ext>
            </p:extLst>
          </p:nvPr>
        </p:nvGraphicFramePr>
        <p:xfrm>
          <a:off x="4178300" y="762000"/>
          <a:ext cx="3521075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15241915"/>
              </p:ext>
            </p:extLst>
          </p:nvPr>
        </p:nvGraphicFramePr>
        <p:xfrm>
          <a:off x="4267200" y="609600"/>
          <a:ext cx="4724400" cy="533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41741547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Morning Sounding in ALB</a:t>
            </a:r>
            <a:endParaRPr lang="en-US" dirty="0"/>
          </a:p>
        </p:txBody>
      </p:sp>
      <p:pic>
        <p:nvPicPr>
          <p:cNvPr id="7" name="Content Placeholder 6" descr="ALB_12_obs.gi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804" r="-2480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5025079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r>
              <a:rPr lang="en-US" dirty="0" smtClean="0"/>
              <a:t>Morning Sounding in IAD</a:t>
            </a:r>
            <a:endParaRPr lang="en-US" dirty="0"/>
          </a:p>
        </p:txBody>
      </p:sp>
      <p:pic>
        <p:nvPicPr>
          <p:cNvPr id="8" name="Content Placeholder 8" descr="IAD_12_obs.gif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8" r="-232" b="10195"/>
          <a:stretch/>
        </p:blipFill>
        <p:spPr>
          <a:xfrm>
            <a:off x="1155247" y="914401"/>
            <a:ext cx="6833506" cy="5029199"/>
          </a:xfrm>
        </p:spPr>
      </p:pic>
    </p:spTree>
    <p:extLst>
      <p:ext uri="{BB962C8B-B14F-4D97-AF65-F5344CB8AC3E}">
        <p14:creationId xmlns:p14="http://schemas.microsoft.com/office/powerpoint/2010/main" val="16314141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Essential.thmx</Template>
  <TotalTime>61485</TotalTime>
  <Words>3791</Words>
  <Application>Microsoft Macintosh PowerPoint</Application>
  <PresentationFormat>On-screen Show (4:3)</PresentationFormat>
  <Paragraphs>654</Paragraphs>
  <Slides>96</Slides>
  <Notes>61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96</vt:i4>
      </vt:variant>
    </vt:vector>
  </HeadingPairs>
  <TitlesOfParts>
    <vt:vector size="97" baseType="lpstr">
      <vt:lpstr>Office Theme</vt:lpstr>
      <vt:lpstr>Northeast Severe Convection: High-Impact and Low-Impact Events</vt:lpstr>
      <vt:lpstr>Motivation</vt:lpstr>
      <vt:lpstr>Motivation</vt:lpstr>
      <vt:lpstr>PowerPoint Presentation</vt:lpstr>
      <vt:lpstr>Methodology</vt:lpstr>
      <vt:lpstr>Methodology</vt:lpstr>
      <vt:lpstr>Methodology: Evaluation</vt:lpstr>
      <vt:lpstr>Northeast Domain</vt:lpstr>
      <vt:lpstr>Northeast Domain</vt:lpstr>
      <vt:lpstr>Algorithm Example</vt:lpstr>
      <vt:lpstr>Algorithm Example</vt:lpstr>
      <vt:lpstr>Algorithm Example</vt:lpstr>
      <vt:lpstr>Algorithm Example</vt:lpstr>
      <vt:lpstr>Algorithm Example</vt:lpstr>
      <vt:lpstr>Algorithm Example</vt:lpstr>
      <vt:lpstr>Algorithm Example</vt:lpstr>
      <vt:lpstr>Database Criteria</vt:lpstr>
      <vt:lpstr>Northeast Severe Report Trend</vt:lpstr>
      <vt:lpstr>PowerPoint Presentation</vt:lpstr>
      <vt:lpstr>PowerPoint Presentation</vt:lpstr>
      <vt:lpstr>PowerPoint Presentation</vt:lpstr>
      <vt:lpstr>variability of high impact events</vt:lpstr>
      <vt:lpstr>Annual Variability</vt:lpstr>
      <vt:lpstr>Monthly Variability</vt:lpstr>
      <vt:lpstr>But what about low(er)-impact events?</vt:lpstr>
      <vt:lpstr>Northeast Severe Report Trend</vt:lpstr>
      <vt:lpstr>Northeast Severe Report Trend</vt:lpstr>
      <vt:lpstr>Northeast Severe Report Trend</vt:lpstr>
      <vt:lpstr>Types of Slight Risk Events</vt:lpstr>
      <vt:lpstr>Event-Centered Composites</vt:lpstr>
      <vt:lpstr>Event-Centered Composites</vt:lpstr>
      <vt:lpstr>PowerPoint Presentation</vt:lpstr>
      <vt:lpstr>Event-Centered Composites</vt:lpstr>
      <vt:lpstr>Let’s Digest this a little…</vt:lpstr>
      <vt:lpstr>Event-Centered Composites</vt:lpstr>
      <vt:lpstr>Event-Centered Composites</vt:lpstr>
      <vt:lpstr>Event-Centered Composites</vt:lpstr>
      <vt:lpstr>PowerPoint Presentation</vt:lpstr>
      <vt:lpstr>PowerPoint Presentation</vt:lpstr>
      <vt:lpstr>PowerPoint Presentation</vt:lpstr>
      <vt:lpstr>What does this actually look like?</vt:lpstr>
      <vt:lpstr>Weak Slight vs. Strong Slight</vt:lpstr>
      <vt:lpstr>Weak Slight vs. Strong Slight</vt:lpstr>
      <vt:lpstr>Weak Slight vs. Strong Slight</vt:lpstr>
      <vt:lpstr>Weak Slight vs. Strong Slight</vt:lpstr>
      <vt:lpstr>Weak Slight vs. Strong Slight</vt:lpstr>
      <vt:lpstr>Composite Summary and Key Points</vt:lpstr>
      <vt:lpstr>FIN</vt:lpstr>
      <vt:lpstr>Type 1 (Low POD)</vt:lpstr>
      <vt:lpstr>Threat Scores by Midlevel Flow</vt:lpstr>
      <vt:lpstr>MUCAPE-Shear Phase Space</vt:lpstr>
      <vt:lpstr>MUCAPE-Shear Phase Space</vt:lpstr>
      <vt:lpstr>MUCAPE-Shear Phase Space</vt:lpstr>
      <vt:lpstr>MUCAPE-Shear Phase Space</vt:lpstr>
      <vt:lpstr>MUCAPE-Shear Phase Space</vt:lpstr>
      <vt:lpstr>CFSR Convective Parameter Results</vt:lpstr>
      <vt:lpstr>CFSR Convective Parameter Results</vt:lpstr>
      <vt:lpstr>Example Case</vt:lpstr>
      <vt:lpstr>18 August 2009 Severe Wind Event (LSHC)</vt:lpstr>
      <vt:lpstr>Synoptic Overview</vt:lpstr>
      <vt:lpstr>Synoptic Overview</vt:lpstr>
      <vt:lpstr>Synoptic Overview</vt:lpstr>
      <vt:lpstr>Morning Sounding: Convective Initiation</vt:lpstr>
      <vt:lpstr>Morning Sounding: Severe Report Location</vt:lpstr>
      <vt:lpstr>WAL Sounding Climatology</vt:lpstr>
      <vt:lpstr>Radar 1600 UTC 18 Aug</vt:lpstr>
      <vt:lpstr>Radar 1630 UTC 18 Aug</vt:lpstr>
      <vt:lpstr>Radar 1700 UTC 18 Aug</vt:lpstr>
      <vt:lpstr>Radar 1730 UTC 18 Aug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Radar 2100 UTC 18 Aug</vt:lpstr>
      <vt:lpstr>Radar 2130 UTC 18 Aug</vt:lpstr>
      <vt:lpstr>Radar 2200 UTC 18 Aug</vt:lpstr>
      <vt:lpstr>Radar 2230 UTC 18 Aug</vt:lpstr>
      <vt:lpstr>Radar 2300 UTC 18 Aug</vt:lpstr>
      <vt:lpstr>Radar 0000 UTC 19 Aug</vt:lpstr>
      <vt:lpstr>Radar 0030 UTC 19 Aug</vt:lpstr>
      <vt:lpstr>Radar 0100 UTC 19 Aug</vt:lpstr>
      <vt:lpstr>Radar 0130 UTC 19 Aug</vt:lpstr>
      <vt:lpstr>Radar 0200 UTC 19 Aug</vt:lpstr>
      <vt:lpstr>Radar 0230 UTC 19 Aug</vt:lpstr>
      <vt:lpstr>Radar 0300 UTC 19 Aug</vt:lpstr>
      <vt:lpstr>Radar 2000 UTC 18 Aug</vt:lpstr>
      <vt:lpstr>Radar 0000 UTC 19 Aug</vt:lpstr>
      <vt:lpstr>Case Summary</vt:lpstr>
      <vt:lpstr>Composite Summary and Key Points</vt:lpstr>
      <vt:lpstr>Types of Slight Risk Events</vt:lpstr>
      <vt:lpstr>Type 2 (High FAR) Example</vt:lpstr>
      <vt:lpstr>Type 1 (Low POD)</vt:lpstr>
      <vt:lpstr>Morning Sounding in ALB</vt:lpstr>
      <vt:lpstr>Morning Sounding in IAD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Forecast Busts: A methodology and Case Study.</dc:title>
  <dc:creator>Flo</dc:creator>
  <cp:lastModifiedBy>Matt Vaughan</cp:lastModifiedBy>
  <cp:revision>373</cp:revision>
  <dcterms:created xsi:type="dcterms:W3CDTF">2014-03-03T00:57:17Z</dcterms:created>
  <dcterms:modified xsi:type="dcterms:W3CDTF">2015-09-23T14:42:33Z</dcterms:modified>
</cp:coreProperties>
</file>