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27" r:id="rId4"/>
    <p:sldId id="328" r:id="rId5"/>
    <p:sldId id="335" r:id="rId6"/>
    <p:sldId id="271" r:id="rId7"/>
    <p:sldId id="259" r:id="rId8"/>
    <p:sldId id="260" r:id="rId9"/>
    <p:sldId id="261" r:id="rId10"/>
    <p:sldId id="262" r:id="rId11"/>
    <p:sldId id="265" r:id="rId12"/>
    <p:sldId id="266" r:id="rId13"/>
    <p:sldId id="324" r:id="rId14"/>
    <p:sldId id="325" r:id="rId15"/>
    <p:sldId id="330" r:id="rId16"/>
    <p:sldId id="329" r:id="rId17"/>
    <p:sldId id="267" r:id="rId18"/>
    <p:sldId id="263" r:id="rId19"/>
    <p:sldId id="264" r:id="rId20"/>
    <p:sldId id="268" r:id="rId21"/>
    <p:sldId id="269" r:id="rId22"/>
    <p:sldId id="270" r:id="rId23"/>
    <p:sldId id="274" r:id="rId24"/>
    <p:sldId id="273" r:id="rId25"/>
    <p:sldId id="299" r:id="rId26"/>
    <p:sldId id="284" r:id="rId27"/>
    <p:sldId id="285" r:id="rId28"/>
    <p:sldId id="289" r:id="rId29"/>
    <p:sldId id="298" r:id="rId30"/>
    <p:sldId id="320" r:id="rId31"/>
    <p:sldId id="321" r:id="rId32"/>
    <p:sldId id="315" r:id="rId33"/>
    <p:sldId id="316" r:id="rId34"/>
    <p:sldId id="337" r:id="rId35"/>
    <p:sldId id="306" r:id="rId36"/>
    <p:sldId id="303" r:id="rId37"/>
    <p:sldId id="304" r:id="rId38"/>
    <p:sldId id="331" r:id="rId39"/>
    <p:sldId id="332" r:id="rId40"/>
    <p:sldId id="336" r:id="rId41"/>
    <p:sldId id="33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0033CC"/>
    <a:srgbClr val="FF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DC40-4B30-4F49-89F1-48A5EF58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C2F5-FEE8-4360-9213-E8F5FA899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163E-0100-4CC6-B329-F002DAF7F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F47A-1514-4FC5-9124-5ADE7BC96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20380-9B9E-423F-A9C9-C541FFA53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5D7F-4FD0-44FD-AEC6-B63ADA80F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2ED2-FB97-4D5D-97D1-E58BA709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C2DE-E659-495B-8CCF-C5FA4F253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D050-65AB-4E4E-A3C2-4B1DE4A42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D4769-96F9-4D3F-840A-2D098D95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02E4-C187-440F-A73B-D7FD0F76A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9B31-6DE8-46FA-9C17-269E9543A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3AC34-A0AD-44E5-941D-F62861CD2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ws.noaa.g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noaa.gov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WS logo - Click to go to the NWS homep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NOAA logo - Click to go to the NOAA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3082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Integrating GFE, MPE, Site-Specific and </a:t>
            </a:r>
            <a:r>
              <a:rPr lang="en-US" b="1" dirty="0" err="1" smtClean="0">
                <a:solidFill>
                  <a:srgbClr val="FFFF00"/>
                </a:solidFill>
              </a:rPr>
              <a:t>Hydroview</a:t>
            </a:r>
            <a:r>
              <a:rPr lang="en-US" b="1" dirty="0" smtClean="0">
                <a:solidFill>
                  <a:srgbClr val="FFFF00"/>
                </a:solidFill>
              </a:rPr>
              <a:t> into WFO Operations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</a:rPr>
              <a:t>Steve DiRienzo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</a:rPr>
              <a:t>Senior Service Hydrologist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</a:rPr>
              <a:t>National Weather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</a:rPr>
              <a:t> WFO Albany,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Canajoharie, NY - June 2006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9200"/>
            <a:ext cx="7239000" cy="5418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Terrain/Relief a Major Factor in WFO ALY Hydrology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66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81200" y="1600200"/>
          <a:ext cx="5410200" cy="5148263"/>
        </p:xfrm>
        <a:graphic>
          <a:graphicData uri="http://schemas.openxmlformats.org/presentationml/2006/ole">
            <p:oleObj spid="_x0000_s1026" name="Photo Editor Photo" r:id="rId3" imgW="9019048" imgH="8580952" progId="">
              <p:embed/>
            </p:oleObj>
          </a:graphicData>
        </a:graphic>
      </p:graphicFrame>
      <p:pic>
        <p:nvPicPr>
          <p:cNvPr id="1029" name="Picture 5" descr="Hoosic River near Williamst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784475"/>
            <a:ext cx="20574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334000" y="3657600"/>
            <a:ext cx="16764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N:\00_Home\01_Home\stephen.dirienzo\My Documents\ptvn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800600"/>
            <a:ext cx="2262869" cy="176000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4724400"/>
            <a:ext cx="18288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Hudson River at Alba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" y="1752600"/>
            <a:ext cx="2254045" cy="17468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2362200" y="2971800"/>
            <a:ext cx="24384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Terrain Effects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Deep snow pack can accumulate in mountains even with no snow on ground here at Albany or other valley locations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Strong 925mb wind flow will cause upslope enhancement of precipitation: SE wind in Catskills, W wind in Adirondacks for lake effect snow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Fast responding 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Terrain Influence on SWE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3625" y="1828800"/>
            <a:ext cx="70167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Best Practice 2: </a:t>
            </a:r>
            <a:r>
              <a:rPr lang="en-US" sz="4000" dirty="0" smtClean="0">
                <a:solidFill>
                  <a:srgbClr val="FFFF00"/>
                </a:solidFill>
              </a:rPr>
              <a:t>Include Hydro Discussion in each issuance of AFD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In 2005 we decided to include Hydrology Discussion in every issuance of Area Forecast Discussion (AFD)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Staff remains aware of current hydrologic conditions and forecast QPF, river response, FFG, snowpack, etc (Situational Awareness).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Hydro Discussion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59" y="1600200"/>
            <a:ext cx="7461441" cy="437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Can simply say: “Please refer to latest Winter/Spring Flood Potential Outlook (ESFALY) for details”.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Best Practice 3: </a:t>
            </a:r>
            <a:r>
              <a:rPr lang="en-US" sz="4000" dirty="0" smtClean="0">
                <a:solidFill>
                  <a:srgbClr val="FFFF00"/>
                </a:solidFill>
              </a:rPr>
              <a:t>Include NERFC, NOHRSC and USGS Information in Hydro Discussion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799" y="2484679"/>
            <a:ext cx="2746401" cy="361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933825" cy="25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4171950" cy="264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8589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Best Practice 4: </a:t>
            </a:r>
            <a:r>
              <a:rPr lang="en-US" sz="4000" dirty="0" smtClean="0">
                <a:solidFill>
                  <a:srgbClr val="FFFF00"/>
                </a:solidFill>
              </a:rPr>
              <a:t>Site Specific forecasts as guidance for hydrologic discussion when NERFC closed.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After adding Hydro discussion to AFD, Forecasters complained of old hydro guidance on midnight shift.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Set up Site Specific to forecast all headwater points and GFE Formatter to send QPF to SSHP.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Basis for Hydrologic Discussion in AFD and FLWs when NERFC is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Basin Outlines in GFE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1371600"/>
          <a:ext cx="6858000" cy="5327650"/>
        </p:xfrm>
        <a:graphic>
          <a:graphicData uri="http://schemas.openxmlformats.org/presentationml/2006/ole">
            <p:oleObj spid="_x0000_s2050" name="Bitmap Image" r:id="rId3" imgW="11657143" imgH="90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Example GFE Hydro Edit Area FLVC3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2768600" y="1371600"/>
          <a:ext cx="3784600" cy="5334000"/>
        </p:xfrm>
        <a:graphic>
          <a:graphicData uri="http://schemas.openxmlformats.org/presentationml/2006/ole">
            <p:oleObj spid="_x0000_s3074" name="Bitmap Image" r:id="rId3" imgW="5161905" imgH="7276190" progId="PBrush">
              <p:embed/>
            </p:oleObj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5257800" y="4876800"/>
            <a:ext cx="762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03925" y="47609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FLVC3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GFE, MPE, Site-Specific and </a:t>
            </a:r>
            <a:r>
              <a:rPr lang="en-US" b="1" dirty="0" err="1" smtClean="0">
                <a:solidFill>
                  <a:srgbClr val="FFFF00"/>
                </a:solidFill>
              </a:rPr>
              <a:t>Hydroview</a:t>
            </a:r>
            <a:r>
              <a:rPr lang="en-US" b="1" dirty="0" smtClean="0">
                <a:solidFill>
                  <a:srgbClr val="FFFF00"/>
                </a:solidFill>
              </a:rPr>
              <a:t> in WFO Operations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presentation was originally given at the Hydro Program Manager’s Conference in 2007 in Kansas City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presentation is a subset of our local training package available for staff on WFO ALY intranet since 2007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Hourly QPF Formatter – WRKRR2</a:t>
            </a:r>
          </a:p>
        </p:txBody>
      </p:sp>
      <p:pic>
        <p:nvPicPr>
          <p:cNvPr id="17411" name="Picture 3" descr="wrkrr2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324600" cy="5180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RR2ALY – Hourly QPF to 72 Hours</a:t>
            </a:r>
          </a:p>
        </p:txBody>
      </p:sp>
      <p:pic>
        <p:nvPicPr>
          <p:cNvPr id="19459" name="Picture 3" descr="wrkrr2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324600" cy="5181600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6361113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Generated from QPF in GFE Grids.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Forecast Data in SSHP – Basis for Hydrologic Discussion in AFD and FLWs When NERFC Closed</a:t>
            </a:r>
          </a:p>
        </p:txBody>
      </p:sp>
      <p:pic>
        <p:nvPicPr>
          <p:cNvPr id="20483" name="Picture 3" descr="LTLN6_Foreca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73238"/>
            <a:ext cx="6172200" cy="4856162"/>
          </a:xfrm>
          <a:noFill/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5029200" y="2286000"/>
            <a:ext cx="1371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851525" y="20177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Fcst Precip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990600" y="4572000"/>
            <a:ext cx="129540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50292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Observed River Stage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477000" y="3733800"/>
            <a:ext cx="0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470525" y="4303713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Forecast River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Future GFE Hydrologic Formatter Additions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Add Snowmelt Grid to GFE…hopefully receive snowmelt grids from NERFC or NOHRSC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Compute Rain + Snow Melt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from GFE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Formatter Launcher choices: Rain, snow melt only or rain + snow melt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Best Practice 5: </a:t>
            </a:r>
            <a:r>
              <a:rPr lang="en-US" sz="4000" dirty="0" smtClean="0">
                <a:solidFill>
                  <a:srgbClr val="FFFF00"/>
                </a:solidFill>
              </a:rPr>
              <a:t>Quality Control MPE Data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Site Specific Hydrologic Predictor Uses MPE Data so </a:t>
            </a:r>
            <a:r>
              <a:rPr lang="en-US" sz="2800" dirty="0" smtClean="0">
                <a:solidFill>
                  <a:srgbClr val="FF0000"/>
                </a:solidFill>
              </a:rPr>
              <a:t>Need to Quality Control MPE Data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Quality rain gage data will improve radar bias adjustment as well as river stage forecasts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Sometimes have to remove AP from radar data.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Available 1-Hr Rain Gages</a:t>
            </a:r>
          </a:p>
        </p:txBody>
      </p:sp>
      <p:pic>
        <p:nvPicPr>
          <p:cNvPr id="25603" name="Picture 4" descr="MPE_1hr_g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2150" y="1295400"/>
            <a:ext cx="5124450" cy="4198938"/>
          </a:xfrm>
          <a:noFill/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898525" y="5638800"/>
            <a:ext cx="8020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Need to include gauges from outside CWA for consistent radar bias adjustments and consistent MPE precipitation estimates.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MPE Radar Coverage</a:t>
            </a:r>
          </a:p>
        </p:txBody>
      </p:sp>
      <p:pic>
        <p:nvPicPr>
          <p:cNvPr id="26627" name="Picture 3" descr="r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1600200"/>
            <a:ext cx="5505450" cy="4510088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6248400"/>
            <a:ext cx="730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ALY HSA covered by six radars. Lowest slice of from each radar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Individual Radar Coverage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 Issues With Lowest Slice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5830888"/>
            <a:ext cx="777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Sometimes looking at a higher slice or neighboring radar might be better than lowest slice due to beam blockage. Beam blockage causes precipitation under estimation.</a:t>
            </a:r>
          </a:p>
        </p:txBody>
      </p:sp>
      <p:pic>
        <p:nvPicPr>
          <p:cNvPr id="27652" name="Picture 4" descr="ENX_ST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8213"/>
            <a:ext cx="4038600" cy="3308350"/>
          </a:xfrm>
        </p:spPr>
      </p:pic>
      <p:pic>
        <p:nvPicPr>
          <p:cNvPr id="27653" name="Picture 5" descr="BGM_ST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08213"/>
            <a:ext cx="40386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Best Practice 6: </a:t>
            </a:r>
            <a:r>
              <a:rPr lang="en-US" sz="4000" dirty="0" smtClean="0">
                <a:solidFill>
                  <a:srgbClr val="FFFF00"/>
                </a:solidFill>
              </a:rPr>
              <a:t>Be proactive with proper Z/R relationship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WFO ALY uses 3 Z/R Relationships: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	Convective Default (Z-R): 300/1.4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	Tropical (Z-R): 250/1.2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	Cool Season-</a:t>
            </a:r>
            <a:r>
              <a:rPr lang="en-US" sz="2400" dirty="0" err="1" smtClean="0">
                <a:solidFill>
                  <a:srgbClr val="FFFF00"/>
                </a:solidFill>
              </a:rPr>
              <a:t>Stratiform</a:t>
            </a:r>
            <a:r>
              <a:rPr lang="en-US" sz="2400" dirty="0" smtClean="0">
                <a:solidFill>
                  <a:srgbClr val="FFFF00"/>
                </a:solidFill>
              </a:rPr>
              <a:t> (Z-R): 130/2.0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Tropical Z-R in tropical rain situations (i.e. tropical remnants or very moist summertime air mass).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Cool Season-</a:t>
            </a:r>
            <a:r>
              <a:rPr lang="en-US" sz="2000" dirty="0" err="1" smtClean="0">
                <a:solidFill>
                  <a:srgbClr val="FFFF00"/>
                </a:solidFill>
              </a:rPr>
              <a:t>Stratiform</a:t>
            </a:r>
            <a:r>
              <a:rPr lang="en-US" sz="2000" dirty="0" smtClean="0">
                <a:solidFill>
                  <a:srgbClr val="FFFF00"/>
                </a:solidFill>
              </a:rPr>
              <a:t> Z-R relationship from roughly NOV-MAR, unless unseasonably mild air masses with convection occur during winter then switch to 300/1.4.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Site Specific Uses Gridded Headwater Guidance From RFC</a:t>
            </a:r>
          </a:p>
        </p:txBody>
      </p:sp>
      <p:pic>
        <p:nvPicPr>
          <p:cNvPr id="34819" name="Picture 3" descr="FF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00200"/>
            <a:ext cx="6115050" cy="501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 – ALY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Convey Importance of Hydrology to Staff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solidFill>
                  <a:srgbClr val="FFFF00"/>
                </a:solidFill>
              </a:rPr>
              <a:t>Include Hydrologic Discussion in every issuance of Area Forecast Discussion (AFD)</a:t>
            </a:r>
          </a:p>
          <a:p>
            <a:pPr marL="514350" indent="-514350">
              <a:buAutoNum type="arabicPeriod" startAt="2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solidFill>
                  <a:srgbClr val="FFFF00"/>
                </a:solidFill>
              </a:rPr>
              <a:t>Hydrologic discussion information obtained from RFCs, NOHRSC and USGS, etc.</a:t>
            </a:r>
          </a:p>
          <a:p>
            <a:pPr marL="514350" indent="-514350">
              <a:buAutoNum type="arabicPeriod" startAt="3"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4. Site Specific forecasts as guidance for writing hydrologic discussion when NERFC closed.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Best Practice 7: </a:t>
            </a:r>
            <a:r>
              <a:rPr lang="en-US" dirty="0" smtClean="0">
                <a:solidFill>
                  <a:srgbClr val="FFFF00"/>
                </a:solidFill>
              </a:rPr>
              <a:t>Guidance on Headwater Guidance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Local Site Specific points may have “Bogus Default Value” = 5 reported for FFH in SSHP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Rough rule of thumb is to use 2.0 for FFH value from 1 November to 30 April (leaf off period) unless NERFC guidance is lower. Then use NERFC number.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For late summer dry conditions (no widespread rain for a couple of weeks) use around 4 inches.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Guidance on Headwater Guidance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For high intensity rain and melt on frozen ground you may have to use the threshold runoff number for the basin FFH.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Remember: The FFH value you use can not be lower than the basin threshold runoff otherwise the threshold runoff value is used by the model.</a:t>
            </a: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Best Practice 8: </a:t>
            </a:r>
            <a:r>
              <a:rPr lang="en-US" dirty="0" smtClean="0">
                <a:solidFill>
                  <a:srgbClr val="FFFF00"/>
                </a:solidFill>
              </a:rPr>
              <a:t>Q</a:t>
            </a:r>
            <a:r>
              <a:rPr lang="en-US" sz="4000" dirty="0" smtClean="0">
                <a:solidFill>
                  <a:srgbClr val="FFFF00"/>
                </a:solidFill>
              </a:rPr>
              <a:t>uality control AHPS web pages.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AHPS is the Public Access to our river observations/forecasts/warnings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Shift checklist requires that AHPS pages are working and that data looks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Albany AHPS Page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218238"/>
            <a:ext cx="7696200" cy="334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http://water.weather.gov/ahps2/index.php?wfo=aly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57400" y="1371600"/>
          <a:ext cx="5029200" cy="4695825"/>
        </p:xfrm>
        <a:graphic>
          <a:graphicData uri="http://schemas.openxmlformats.org/presentationml/2006/ole">
            <p:oleObj spid="_x0000_s4098" name="Bitmap Image" r:id="rId3" imgW="8476190" imgH="79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Best Practice 9: </a:t>
            </a:r>
            <a:r>
              <a:rPr lang="en-US" dirty="0" smtClean="0">
                <a:solidFill>
                  <a:srgbClr val="FFFF00"/>
                </a:solidFill>
              </a:rPr>
              <a:t>Incorporate </a:t>
            </a:r>
            <a:r>
              <a:rPr lang="en-US" dirty="0" err="1" smtClean="0">
                <a:solidFill>
                  <a:srgbClr val="FFFF00"/>
                </a:solidFill>
              </a:rPr>
              <a:t>Hydroview</a:t>
            </a:r>
            <a:r>
              <a:rPr lang="en-US" dirty="0" smtClean="0">
                <a:solidFill>
                  <a:srgbClr val="FFFF00"/>
                </a:solidFill>
              </a:rPr>
              <a:t> into operations.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Hydroview</a:t>
            </a:r>
            <a:r>
              <a:rPr lang="en-US" dirty="0" smtClean="0">
                <a:solidFill>
                  <a:srgbClr val="FFFF00"/>
                </a:solidFill>
              </a:rPr>
              <a:t> has many uses…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Examples follow: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Time Series Control – Predefined Group Mode</a:t>
            </a:r>
          </a:p>
        </p:txBody>
      </p:sp>
      <p:pic>
        <p:nvPicPr>
          <p:cNvPr id="44035" name="Picture 4" descr="HV_PD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1600200"/>
            <a:ext cx="5524500" cy="4525963"/>
          </a:xfrm>
          <a:noFill/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8593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“OVERVIEW” Group:  Use to QC forecasts from NERFC before sending RVD. Eight Pages. Use </a:t>
            </a:r>
            <a:r>
              <a:rPr lang="en-US" dirty="0" err="1">
                <a:solidFill>
                  <a:srgbClr val="FFFF00"/>
                </a:solidFill>
              </a:rPr>
              <a:t>PgUp</a:t>
            </a:r>
            <a:r>
              <a:rPr lang="en-US" dirty="0">
                <a:solidFill>
                  <a:srgbClr val="FFFF00"/>
                </a:solidFill>
              </a:rPr>
              <a:t> or </a:t>
            </a:r>
            <a:r>
              <a:rPr lang="en-US" dirty="0" err="1">
                <a:solidFill>
                  <a:srgbClr val="FFFF00"/>
                </a:solidFill>
              </a:rPr>
              <a:t>PGDown</a:t>
            </a:r>
            <a:r>
              <a:rPr lang="en-US" dirty="0">
                <a:solidFill>
                  <a:srgbClr val="FFFF00"/>
                </a:solidFill>
              </a:rPr>
              <a:t> to cycle through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Point Data Control Preset: Latest Temperature</a:t>
            </a:r>
          </a:p>
        </p:txBody>
      </p:sp>
      <p:pic>
        <p:nvPicPr>
          <p:cNvPr id="41987" name="Picture 4" descr="Hydroview_Te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4950" y="1447801"/>
            <a:ext cx="5810250" cy="4759936"/>
          </a:xfr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6260068"/>
            <a:ext cx="859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Hydroview</a:t>
            </a:r>
            <a:r>
              <a:rPr lang="en-US" dirty="0" smtClean="0">
                <a:solidFill>
                  <a:srgbClr val="FFFF00"/>
                </a:solidFill>
              </a:rPr>
              <a:t> useful for more than just rivers…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Point Data Control Preset: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Peak Winds</a:t>
            </a:r>
          </a:p>
        </p:txBody>
      </p:sp>
      <p:pic>
        <p:nvPicPr>
          <p:cNvPr id="50177" name="Picture 1" descr="G:\AWIPS\Text\PeakWi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899" y="1600200"/>
            <a:ext cx="6185301" cy="494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– ALY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80 % of federal disaster declarations are hydrology related…so…Convey Importance of Hydrology to Staff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Include Hydrologic Discussion in every issuance of Area Forecast Discussion (AFD)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Hydrologic discussion information obtained from RFCs, NOHRSC and USGS…situational awareness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Site Specific forecasts as guidance for writing hydrologic discussion when NERFC closed.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–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400" dirty="0" smtClean="0">
                <a:solidFill>
                  <a:srgbClr val="FFFF00"/>
                </a:solidFill>
              </a:rPr>
              <a:t>Quality Control MPE Data</a:t>
            </a:r>
          </a:p>
          <a:p>
            <a:pPr marL="514350" indent="-51435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400" dirty="0" smtClean="0">
                <a:solidFill>
                  <a:srgbClr val="FFFF00"/>
                </a:solidFill>
              </a:rPr>
              <a:t>Be proactive with proper Z/R relationship.</a:t>
            </a:r>
          </a:p>
          <a:p>
            <a:pPr marL="514350" indent="-514350">
              <a:buAutoNum type="arabicPeriod" startAt="6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400" dirty="0" smtClean="0">
                <a:solidFill>
                  <a:srgbClr val="FFFF00"/>
                </a:solidFill>
              </a:rPr>
              <a:t>Develop local Guidance on Headwater Guidance</a:t>
            </a:r>
          </a:p>
          <a:p>
            <a:pPr marL="514350" indent="-51435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8.   Shift checklist requires each shift to quality control AHPS web pages.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 –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rgbClr val="FFFF00"/>
                </a:solidFill>
              </a:rPr>
              <a:t>Quality Control MPE Data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800" dirty="0" smtClean="0">
                <a:solidFill>
                  <a:srgbClr val="FFFF00"/>
                </a:solidFill>
              </a:rPr>
              <a:t>Be proactive with proper Z/R relationship.</a:t>
            </a:r>
          </a:p>
          <a:p>
            <a:pPr marL="514350" indent="-514350">
              <a:buAutoNum type="arabicPeriod" startAt="6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6"/>
            </a:pPr>
            <a:r>
              <a:rPr lang="en-US" sz="2800" dirty="0" smtClean="0">
                <a:solidFill>
                  <a:srgbClr val="FFFF00"/>
                </a:solidFill>
              </a:rPr>
              <a:t>Develop local Guidance on Headwater Guidance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8.  Quality control AHPS web pages.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–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9.  </a:t>
            </a:r>
            <a:r>
              <a:rPr lang="en-US" sz="2400" dirty="0" err="1" smtClean="0">
                <a:solidFill>
                  <a:srgbClr val="FFFF00"/>
                </a:solidFill>
              </a:rPr>
              <a:t>Hydroview</a:t>
            </a:r>
            <a:r>
              <a:rPr lang="en-US" sz="2400" dirty="0" smtClean="0">
                <a:solidFill>
                  <a:srgbClr val="FFFF00"/>
                </a:solidFill>
              </a:rPr>
              <a:t> has many uses. Incorporate it into operations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End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Questions?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Steve </a:t>
            </a:r>
            <a:r>
              <a:rPr lang="en-US" sz="2400" dirty="0" err="1" smtClean="0">
                <a:solidFill>
                  <a:srgbClr val="FFFF00"/>
                </a:solidFill>
              </a:rPr>
              <a:t>DiRienzo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Senior Service Hydrologist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National Weather Service Forecast Office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251 Fuller Rd, Suite B-300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Albany, NY 12203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(518) 435-9571 x234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www.weather.gov/aly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 –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9.  </a:t>
            </a:r>
            <a:r>
              <a:rPr lang="en-US" sz="2400" dirty="0" err="1" smtClean="0">
                <a:solidFill>
                  <a:srgbClr val="FFFF00"/>
                </a:solidFill>
              </a:rPr>
              <a:t>Hydroview</a:t>
            </a:r>
            <a:r>
              <a:rPr lang="en-US" sz="2400" dirty="0" smtClean="0">
                <a:solidFill>
                  <a:srgbClr val="FFFF00"/>
                </a:solidFill>
              </a:rPr>
              <a:t> has many uses. Incorporate it into operations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Best Practice 1: </a:t>
            </a:r>
            <a:r>
              <a:rPr lang="en-US" sz="4000" dirty="0" smtClean="0">
                <a:solidFill>
                  <a:srgbClr val="FFFF00"/>
                </a:solidFill>
              </a:rPr>
              <a:t>Convey Importance of Hydrology to Staff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Hydrologic disasters happen here often – flooding has big impact (80% of Federal Disaster Declarations are for flooding or drought)</a:t>
            </a:r>
          </a:p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Hydrologic disaster examples</a:t>
            </a:r>
          </a:p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Terrain/Relief play a major role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Hydrology – Big Impact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at WFO ALY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March 1977 – Green Island Bridge Collapse (Hudson River)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April 1987 – I-90 Bridge Collapse (Schoharie Creek)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January 1996 – Rain and Rapid Snow Melt – Widespread Major to Record Flooding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April/June 2005 - Catskill Record Flooding (rain + snowmelt) and I-87 Washout (Flash Flood)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June 2006 – Record Flooding on Upper Mohawk River (I-90, railroads and Erie/Mohawk Canal shut down)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I-90 bridge collapse on Schoharie Creek, April 5, 1987</a:t>
            </a:r>
            <a:endParaRPr lang="en-US" sz="4000" smtClean="0"/>
          </a:p>
        </p:txBody>
      </p:sp>
      <p:pic>
        <p:nvPicPr>
          <p:cNvPr id="10243" name="Picture 3" descr="Collapsed bridge photogra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05075"/>
            <a:ext cx="4038600" cy="2714625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4102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Courtesy of Sid Brown, Schenectady Gazette.</a:t>
            </a: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0245" name="Group 5"/>
          <p:cNvGrpSpPr>
            <a:grpSpLocks noChangeAspect="1"/>
          </p:cNvGrpSpPr>
          <p:nvPr/>
        </p:nvGrpSpPr>
        <p:grpSpPr bwMode="auto">
          <a:xfrm rot="5400000">
            <a:off x="4838700" y="2171700"/>
            <a:ext cx="4038600" cy="3505200"/>
            <a:chOff x="2928" y="1587"/>
            <a:chExt cx="2544" cy="1693"/>
          </a:xfrm>
        </p:grpSpPr>
        <p:sp>
          <p:nvSpPr>
            <p:cNvPr id="102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28" y="1587"/>
              <a:ext cx="2544" cy="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587"/>
              <a:ext cx="2549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I-87 (Northway) Washout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June 2005</a:t>
            </a:r>
          </a:p>
        </p:txBody>
      </p:sp>
      <p:pic>
        <p:nvPicPr>
          <p:cNvPr id="11267" name="Picture 3" descr="nww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362200"/>
            <a:ext cx="4038600" cy="3038475"/>
          </a:xfrm>
          <a:noFill/>
        </p:spPr>
      </p:pic>
      <p:pic>
        <p:nvPicPr>
          <p:cNvPr id="11268" name="Picture 4" descr="wc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0"/>
            <a:ext cx="321945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1087</Words>
  <Application>Microsoft Office PowerPoint</Application>
  <PresentationFormat>On-screen Show (4:3)</PresentationFormat>
  <Paragraphs>176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Photo Editor Photo</vt:lpstr>
      <vt:lpstr>Bitmap Image</vt:lpstr>
      <vt:lpstr>Integrating GFE, MPE, Site-Specific and Hydroview into WFO Operations </vt:lpstr>
      <vt:lpstr>GFE, MPE, Site-Specific and Hydroview in WFO Operations </vt:lpstr>
      <vt:lpstr>Overview – ALY Best Practices</vt:lpstr>
      <vt:lpstr>Overview – Best Practices</vt:lpstr>
      <vt:lpstr>Overview – Best Practices</vt:lpstr>
      <vt:lpstr> Best Practice 1: Convey Importance of Hydrology to Staff </vt:lpstr>
      <vt:lpstr>Hydrology – Big Impact  at WFO ALY</vt:lpstr>
      <vt:lpstr>I-90 bridge collapse on Schoharie Creek, April 5, 1987</vt:lpstr>
      <vt:lpstr>I-87 (Northway) Washout  June 2005</vt:lpstr>
      <vt:lpstr>Canajoharie, NY - June 2006</vt:lpstr>
      <vt:lpstr>Terrain/Relief a Major Factor in WFO ALY Hydrology</vt:lpstr>
      <vt:lpstr>Terrain Effects</vt:lpstr>
      <vt:lpstr>Terrain Influence on SWE</vt:lpstr>
      <vt:lpstr> Best Practice 2: Include Hydro Discussion in each issuance of AFD </vt:lpstr>
      <vt:lpstr>Example Hydro Discussion</vt:lpstr>
      <vt:lpstr>Best Practice 3: Include NERFC, NOHRSC and USGS Information in Hydro Discussion</vt:lpstr>
      <vt:lpstr> Best Practice 4: Site Specific forecasts as guidance for hydrologic discussion when NERFC closed.   </vt:lpstr>
      <vt:lpstr>Basin Outlines in GFE</vt:lpstr>
      <vt:lpstr>Example GFE Hydro Edit Area FLVC3</vt:lpstr>
      <vt:lpstr>Hourly QPF Formatter – WRKRR2</vt:lpstr>
      <vt:lpstr>RR2ALY – Hourly QPF to 72 Hours</vt:lpstr>
      <vt:lpstr>Forecast Data in SSHP – Basis for Hydrologic Discussion in AFD and FLWs When NERFC Closed</vt:lpstr>
      <vt:lpstr>Future GFE Hydrologic Formatter Additions</vt:lpstr>
      <vt:lpstr> Best Practice 5: Quality Control MPE Data </vt:lpstr>
      <vt:lpstr>Available 1-Hr Rain Gages</vt:lpstr>
      <vt:lpstr>MPE Radar Coverage</vt:lpstr>
      <vt:lpstr>Individual Radar Coverage   Issues With Lowest Slice</vt:lpstr>
      <vt:lpstr>Best Practice 6: Be proactive with proper Z/R relationship</vt:lpstr>
      <vt:lpstr>Site Specific Uses Gridded Headwater Guidance From RFC</vt:lpstr>
      <vt:lpstr>Best Practice 7: Guidance on Headwater Guidance</vt:lpstr>
      <vt:lpstr>Guidance on Headwater Guidance</vt:lpstr>
      <vt:lpstr> Best Practice 8: Quality control AHPS web pages. </vt:lpstr>
      <vt:lpstr>Albany AHPS Page</vt:lpstr>
      <vt:lpstr>Best Practice 9: Incorporate Hydroview into operations. </vt:lpstr>
      <vt:lpstr>Time Series Control – Predefined Group Mode</vt:lpstr>
      <vt:lpstr>Point Data Control Preset: Latest Temperature</vt:lpstr>
      <vt:lpstr>Point Data Control Preset:  Peak Winds</vt:lpstr>
      <vt:lpstr>Review – ALY Best Practices</vt:lpstr>
      <vt:lpstr>Review – Best Practices</vt:lpstr>
      <vt:lpstr>Review – Best Practices</vt:lpstr>
      <vt:lpstr>The 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GFE, MPE, and Site-Specific into WFO Operations </dc:title>
  <dc:creator> </dc:creator>
  <cp:lastModifiedBy>ALY083</cp:lastModifiedBy>
  <cp:revision>247</cp:revision>
  <dcterms:created xsi:type="dcterms:W3CDTF">2007-10-02T13:14:10Z</dcterms:created>
  <dcterms:modified xsi:type="dcterms:W3CDTF">2010-05-24T20:39:55Z</dcterms:modified>
</cp:coreProperties>
</file>