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6" r:id="rId3"/>
    <p:sldId id="287" r:id="rId4"/>
    <p:sldId id="288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8" r:id="rId13"/>
    <p:sldId id="297" r:id="rId14"/>
    <p:sldId id="299" r:id="rId15"/>
    <p:sldId id="301" r:id="rId16"/>
    <p:sldId id="303" r:id="rId17"/>
    <p:sldId id="302" r:id="rId18"/>
    <p:sldId id="300" r:id="rId19"/>
    <p:sldId id="304" r:id="rId20"/>
    <p:sldId id="305" r:id="rId21"/>
    <p:sldId id="306" r:id="rId22"/>
    <p:sldId id="307" r:id="rId23"/>
    <p:sldId id="308" r:id="rId24"/>
    <p:sldId id="310" r:id="rId25"/>
    <p:sldId id="311" r:id="rId26"/>
    <p:sldId id="312" r:id="rId27"/>
    <p:sldId id="313" r:id="rId28"/>
    <p:sldId id="309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defTabSz="930275">
              <a:defRPr sz="120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defTabSz="930275">
              <a:defRPr sz="120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1512B205-1D2C-43CE-9F3C-BB9516C68A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defTabSz="930275">
              <a:defRPr sz="120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defTabSz="930275">
              <a:defRPr sz="120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3F9D3956-8D94-47DD-B096-EA69C3BC3A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0334D-A9C4-443D-9BE3-19054AEC0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C705A-8347-4039-8ADC-0657D6A5D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C82C0-8966-4181-B2E2-50E365D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92AA6-2552-4FDE-8000-17C628A22A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F6547-5FB2-40D7-B848-B65F61D672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664B3-2F8D-46F4-8EDA-4218C1773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9ECD6-BE17-4135-9A82-C813566CE1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6185-9B2D-4C04-B766-BA5C1FA5DB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E5D1-C780-4FC5-BA41-0D64B0A213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7D4A4-FAA3-4E79-87C3-0F20AD321A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A5C36-414A-42DD-B520-A73E977277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7CFC7-B02A-4421-8B65-8D1292B40D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6D8C-2675-4EF9-92CE-C6C57BB41F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6788108-AEB6-4984-BDB4-BEF23E587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51" name="Picture 9" descr="slide layou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erification.nws.noaa.gov/stormdat/index.asp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Brent.MacAloney@noaa.gov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09800"/>
            <a:ext cx="9144000" cy="1470025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CC0000"/>
                </a:solidFill>
              </a:rPr>
              <a:t>Verification of </a:t>
            </a:r>
            <a:br>
              <a:rPr lang="en-US" sz="4800" b="1" smtClean="0">
                <a:solidFill>
                  <a:srgbClr val="CC0000"/>
                </a:solidFill>
              </a:rPr>
            </a:br>
            <a:r>
              <a:rPr lang="en-US" sz="4800" b="1" smtClean="0">
                <a:solidFill>
                  <a:srgbClr val="CC0000"/>
                </a:solidFill>
              </a:rPr>
              <a:t>Flash Flood Warnings</a:t>
            </a:r>
            <a:endParaRPr lang="en-US" sz="3200" b="1" smtClean="0">
              <a:solidFill>
                <a:srgbClr val="CC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14800"/>
            <a:ext cx="8839200" cy="1905000"/>
          </a:xfrm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endParaRPr lang="en-US" sz="1400" b="1" smtClean="0"/>
          </a:p>
          <a:p>
            <a:pPr eaLnBrk="1" hangingPunct="1"/>
            <a:r>
              <a:rPr lang="en-US" sz="2400" b="1" smtClean="0"/>
              <a:t>Brent MacAloney</a:t>
            </a:r>
          </a:p>
          <a:p>
            <a:pPr eaLnBrk="1" hangingPunct="1"/>
            <a:r>
              <a:rPr lang="en-US" sz="2400" b="1" smtClean="0"/>
              <a:t>Meteorologist, Performance Branch</a:t>
            </a:r>
          </a:p>
          <a:p>
            <a:pPr eaLnBrk="1" hangingPunct="1"/>
            <a:r>
              <a:rPr lang="en-US" sz="2400" b="1" smtClean="0"/>
              <a:t>Silver Spring, MD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ChangeArrowheads="1"/>
          </p:cNvSpPr>
          <p:nvPr/>
        </p:nvSpPr>
        <p:spPr bwMode="auto">
          <a:xfrm>
            <a:off x="381000" y="137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CC0000"/>
                </a:solidFill>
              </a:rPr>
              <a:t>Event fully warned in time and area</a:t>
            </a: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5638800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ChangeArrowheads="1"/>
          </p:cNvSpPr>
          <p:nvPr/>
        </p:nvSpPr>
        <p:spPr bwMode="auto">
          <a:xfrm>
            <a:off x="381000" y="137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CC0000"/>
                </a:solidFill>
              </a:rPr>
              <a:t>Event partially warned in time and area</a:t>
            </a: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09800"/>
            <a:ext cx="52578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381000" y="137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CC0000"/>
                </a:solidFill>
              </a:rPr>
              <a:t>Event partially warned in time and area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53721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ChangeArrowheads="1"/>
          </p:cNvSpPr>
          <p:nvPr/>
        </p:nvSpPr>
        <p:spPr bwMode="auto">
          <a:xfrm>
            <a:off x="381000" y="137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CC0000"/>
                </a:solidFill>
              </a:rPr>
              <a:t>Event not warned in time and/or area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54864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381000" y="137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CC0000"/>
                </a:solidFill>
              </a:rPr>
              <a:t>How Storm-based FFWs are Verified</a:t>
            </a:r>
          </a:p>
        </p:txBody>
      </p:sp>
      <p:sp>
        <p:nvSpPr>
          <p:cNvPr id="110595" name="Rectangle 2"/>
          <p:cNvSpPr>
            <a:spLocks noChangeArrowheads="1"/>
          </p:cNvSpPr>
          <p:nvPr/>
        </p:nvSpPr>
        <p:spPr bwMode="auto">
          <a:xfrm>
            <a:off x="381000" y="2209800"/>
            <a:ext cx="807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Third step:  Calculate event maximum event lead time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Was there a flash flood warning valid any area of the event at the time in which the event occurred?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600" dirty="0"/>
              <a:t>Yes, lead time &gt; 0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600" dirty="0"/>
              <a:t>No, lead time = 0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endParaRPr lang="en-US" sz="1600" dirty="0"/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Note:  Maximum event lead time calculation does not take into account how much of event was covered by a warning.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381000" y="137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CC0000"/>
                </a:solidFill>
              </a:rPr>
              <a:t>Event with maximum event lead time &gt; 0</a:t>
            </a: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57400"/>
            <a:ext cx="48768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45" name="Rectangle 2"/>
          <p:cNvSpPr>
            <a:spLocks noChangeArrowheads="1"/>
          </p:cNvSpPr>
          <p:nvPr/>
        </p:nvSpPr>
        <p:spPr bwMode="auto">
          <a:xfrm>
            <a:off x="2057400" y="61722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Maximum event lead time = 7 minutes</a:t>
            </a:r>
          </a:p>
          <a:p>
            <a:pPr marL="742950" lvl="1" indent="-285750"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ChangeArrowheads="1"/>
          </p:cNvSpPr>
          <p:nvPr/>
        </p:nvSpPr>
        <p:spPr bwMode="auto">
          <a:xfrm>
            <a:off x="381000" y="137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CC0000"/>
                </a:solidFill>
              </a:rPr>
              <a:t>Event with maximum event lead time &gt; 0</a:t>
            </a:r>
          </a:p>
        </p:txBody>
      </p:sp>
      <p:sp>
        <p:nvSpPr>
          <p:cNvPr id="114692" name="Rectangle 2"/>
          <p:cNvSpPr>
            <a:spLocks noChangeArrowheads="1"/>
          </p:cNvSpPr>
          <p:nvPr/>
        </p:nvSpPr>
        <p:spPr bwMode="auto">
          <a:xfrm>
            <a:off x="1828800" y="6172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Maximum event lead time = 119 minutes</a:t>
            </a:r>
          </a:p>
          <a:p>
            <a:pPr marL="742950" lvl="1" indent="-285750">
              <a:spcBef>
                <a:spcPct val="20000"/>
              </a:spcBef>
            </a:pPr>
            <a:endParaRPr lang="en-US"/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49530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ChangeArrowheads="1"/>
          </p:cNvSpPr>
          <p:nvPr/>
        </p:nvSpPr>
        <p:spPr bwMode="auto">
          <a:xfrm>
            <a:off x="381000" y="137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CC0000"/>
                </a:solidFill>
              </a:rPr>
              <a:t>Event with no maximum event lead time</a:t>
            </a: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7244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68" name="Rectangle 2"/>
          <p:cNvSpPr>
            <a:spLocks noChangeArrowheads="1"/>
          </p:cNvSpPr>
          <p:nvPr/>
        </p:nvSpPr>
        <p:spPr bwMode="auto">
          <a:xfrm>
            <a:off x="2286000" y="61722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Maximum event lead time = 0 minutes</a:t>
            </a:r>
          </a:p>
          <a:p>
            <a:pPr marL="742950" lvl="1" indent="-285750"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ChangeArrowheads="1"/>
          </p:cNvSpPr>
          <p:nvPr/>
        </p:nvSpPr>
        <p:spPr bwMode="auto">
          <a:xfrm>
            <a:off x="381000" y="137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CC0000"/>
                </a:solidFill>
              </a:rPr>
              <a:t>How Storm-based FFWs are Verified</a:t>
            </a:r>
          </a:p>
        </p:txBody>
      </p:sp>
      <p:sp>
        <p:nvSpPr>
          <p:cNvPr id="111619" name="Rectangle 2"/>
          <p:cNvSpPr>
            <a:spLocks noChangeArrowheads="1"/>
          </p:cNvSpPr>
          <p:nvPr/>
        </p:nvSpPr>
        <p:spPr bwMode="auto">
          <a:xfrm>
            <a:off x="381000" y="2209800"/>
            <a:ext cx="8077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Fourth step:  Calculate event area weighted lead time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Was there a flash flood warning valid at the time in which the event occurred?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600" dirty="0"/>
              <a:t>Yes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/>
              <a:t>Did the warning cover the entire area of the event?</a:t>
            </a:r>
          </a:p>
          <a:p>
            <a:pPr marL="2057400" lvl="4" indent="-228600">
              <a:spcBef>
                <a:spcPct val="20000"/>
              </a:spcBef>
              <a:buFontTx/>
              <a:buChar char="»"/>
            </a:pPr>
            <a:r>
              <a:rPr lang="en-US" sz="1400" dirty="0"/>
              <a:t>Yes, lead time &gt; 0</a:t>
            </a:r>
          </a:p>
          <a:p>
            <a:pPr marL="2057400" lvl="4" indent="-228600">
              <a:spcBef>
                <a:spcPct val="20000"/>
              </a:spcBef>
              <a:buFontTx/>
              <a:buChar char="»"/>
            </a:pPr>
            <a:r>
              <a:rPr lang="en-US" sz="1400" dirty="0"/>
              <a:t>No, deduction taken on lead time for area not warned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600" dirty="0"/>
              <a:t>No, lead time = 0</a:t>
            </a:r>
          </a:p>
          <a:p>
            <a:pPr marL="742950" lvl="1" indent="-285750">
              <a:spcBef>
                <a:spcPct val="2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ChangeArrowheads="1"/>
          </p:cNvSpPr>
          <p:nvPr/>
        </p:nvSpPr>
        <p:spPr bwMode="auto">
          <a:xfrm>
            <a:off x="381000" y="137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CC0000"/>
                </a:solidFill>
              </a:rPr>
              <a:t>Event with area weighted lead time &gt; 0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57400"/>
            <a:ext cx="48768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6" name="Rectangle 2"/>
          <p:cNvSpPr>
            <a:spLocks noChangeArrowheads="1"/>
          </p:cNvSpPr>
          <p:nvPr/>
        </p:nvSpPr>
        <p:spPr bwMode="auto">
          <a:xfrm>
            <a:off x="2057400" y="61722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Area weighted lead time = 7 minutes</a:t>
            </a:r>
          </a:p>
          <a:p>
            <a:pPr marL="742950" lvl="1" indent="-285750"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6200" cy="3276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Historical Flash Flood </a:t>
            </a:r>
            <a:r>
              <a:rPr lang="en-US" sz="2400" dirty="0" smtClean="0"/>
              <a:t>Verification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Developing a scheme for storm-based flash flood warnings</a:t>
            </a:r>
          </a:p>
          <a:p>
            <a:pPr lvl="1" eaLnBrk="1" hangingPunct="1"/>
            <a:r>
              <a:rPr lang="en-US" sz="2400" dirty="0" smtClean="0"/>
              <a:t>How storm-based warnings are </a:t>
            </a:r>
            <a:r>
              <a:rPr lang="en-US" sz="2400" dirty="0" smtClean="0"/>
              <a:t>verified</a:t>
            </a:r>
          </a:p>
          <a:p>
            <a:pPr lvl="1"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Upcoming changes to verification</a:t>
            </a:r>
          </a:p>
          <a:p>
            <a:pPr lvl="1" eaLnBrk="1" hangingPunct="1"/>
            <a:r>
              <a:rPr lang="en-US" sz="2400" dirty="0" smtClean="0"/>
              <a:t>Next-Generation Storm Data Program</a:t>
            </a:r>
          </a:p>
          <a:p>
            <a:pPr lvl="1" eaLnBrk="1" hangingPunct="1">
              <a:buFontTx/>
              <a:buNone/>
            </a:pPr>
            <a:endParaRPr lang="en-US" sz="1800" dirty="0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81000" y="1524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CC0000"/>
                </a:solidFill>
              </a:rPr>
              <a:t>On Tap Today….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ChangeArrowheads="1"/>
          </p:cNvSpPr>
          <p:nvPr/>
        </p:nvSpPr>
        <p:spPr bwMode="auto">
          <a:xfrm>
            <a:off x="381000" y="137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CC0000"/>
                </a:solidFill>
              </a:rPr>
              <a:t>Event with area weighted lead time &gt; 0</a:t>
            </a:r>
          </a:p>
        </p:txBody>
      </p:sp>
      <p:sp>
        <p:nvSpPr>
          <p:cNvPr id="116739" name="Rectangle 2"/>
          <p:cNvSpPr>
            <a:spLocks noChangeArrowheads="1"/>
          </p:cNvSpPr>
          <p:nvPr/>
        </p:nvSpPr>
        <p:spPr bwMode="auto">
          <a:xfrm>
            <a:off x="1828800" y="6172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Area weighted lead time = 69 minutes</a:t>
            </a:r>
          </a:p>
          <a:p>
            <a:pPr marL="742950" lvl="1" indent="-285750">
              <a:spcBef>
                <a:spcPct val="20000"/>
              </a:spcBef>
            </a:pPr>
            <a:endParaRPr lang="en-US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49530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ChangeArrowheads="1"/>
          </p:cNvSpPr>
          <p:nvPr/>
        </p:nvSpPr>
        <p:spPr bwMode="auto">
          <a:xfrm>
            <a:off x="381000" y="137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CC0000"/>
                </a:solidFill>
              </a:rPr>
              <a:t>Event with no area weighted lead time</a:t>
            </a: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7244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64" name="Rectangle 2"/>
          <p:cNvSpPr>
            <a:spLocks noChangeArrowheads="1"/>
          </p:cNvSpPr>
          <p:nvPr/>
        </p:nvSpPr>
        <p:spPr bwMode="auto">
          <a:xfrm>
            <a:off x="2286000" y="61722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Area weighted lead time = 0 minutes</a:t>
            </a:r>
          </a:p>
          <a:p>
            <a:pPr marL="742950" lvl="1" indent="-285750"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 noChangeArrowheads="1"/>
          </p:cNvSpPr>
          <p:nvPr/>
        </p:nvSpPr>
        <p:spPr bwMode="auto">
          <a:xfrm>
            <a:off x="381000" y="137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>
                <a:solidFill>
                  <a:srgbClr val="CC0000"/>
                </a:solidFill>
              </a:rPr>
              <a:t>Difference between area weighted and maximum event lead times</a:t>
            </a:r>
          </a:p>
        </p:txBody>
      </p: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49530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8790" name="Rectangle 2"/>
          <p:cNvSpPr>
            <a:spLocks noChangeArrowheads="1"/>
          </p:cNvSpPr>
          <p:nvPr/>
        </p:nvSpPr>
        <p:spPr bwMode="auto">
          <a:xfrm>
            <a:off x="5715000" y="2362200"/>
            <a:ext cx="312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Area LT = 69 minutes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Max LT = 119 minutes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Which best shows our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performance?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438400"/>
            <a:ext cx="40386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Verification data back to October </a:t>
            </a:r>
            <a:r>
              <a:rPr lang="en-US" sz="2000" dirty="0" smtClean="0"/>
              <a:t>2007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Verifying events from storm </a:t>
            </a:r>
            <a:r>
              <a:rPr lang="en-US" sz="2000" dirty="0" smtClean="0"/>
              <a:t>data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GPRA metric since FY10</a:t>
            </a:r>
            <a:endParaRPr lang="en-US" dirty="0" smtClean="0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81000" y="1524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CC0000"/>
                </a:solidFill>
              </a:rPr>
              <a:t>Storm-based Flash Flood Verification</a:t>
            </a:r>
          </a:p>
        </p:txBody>
      </p:sp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4267200" y="2209800"/>
          <a:ext cx="4381500" cy="4064000"/>
        </p:xfrm>
        <a:graphic>
          <a:graphicData uri="http://schemas.openxmlformats.org/presentationml/2006/ole">
            <p:oleObj spid="_x0000_s119813" name="PhotoImpact" r:id="rId3" imgW="14692063" imgH="13625397" progId="PI3.Im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438400"/>
            <a:ext cx="37338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Storm data currently being modernized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Beginning with data in October 2010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Changes will impact verification of flash floods</a:t>
            </a:r>
            <a:endParaRPr lang="en-US" dirty="0" smtClean="0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81000" y="1524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rgbClr val="CC0000"/>
                </a:solidFill>
              </a:rPr>
              <a:t>Changes to Verification</a:t>
            </a:r>
            <a:endParaRPr lang="en-US" sz="3200" b="1" dirty="0">
              <a:solidFill>
                <a:srgbClr val="CC0000"/>
              </a:solidFill>
            </a:endParaRPr>
          </a:p>
        </p:txBody>
      </p:sp>
      <p:graphicFrame>
        <p:nvGraphicFramePr>
          <p:cNvPr id="121859" name="Object 3">
            <a:hlinkClick r:id="rId3"/>
          </p:cNvPr>
          <p:cNvGraphicFramePr>
            <a:graphicFrameLocks noChangeAspect="1"/>
          </p:cNvGraphicFramePr>
          <p:nvPr/>
        </p:nvGraphicFramePr>
        <p:xfrm>
          <a:off x="4038600" y="2438400"/>
          <a:ext cx="4676805" cy="2895600"/>
        </p:xfrm>
        <a:graphic>
          <a:graphicData uri="http://schemas.openxmlformats.org/presentationml/2006/ole">
            <p:oleObj spid="_x0000_s121859" name="PhotoImpact" r:id="rId4" imgW="9152381" imgH="5666667" progId="PI3.Im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457200" y="1371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rgbClr val="CC0000"/>
                </a:solidFill>
              </a:rPr>
              <a:t>Change to how events are entered</a:t>
            </a:r>
            <a:endParaRPr lang="en-US" sz="3200" b="1" dirty="0">
              <a:solidFill>
                <a:srgbClr val="CC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49000" r="57500" b="27000"/>
          <a:stretch>
            <a:fillRect/>
          </a:stretch>
        </p:blipFill>
        <p:spPr bwMode="auto">
          <a:xfrm>
            <a:off x="1752600" y="2667000"/>
            <a:ext cx="6000750" cy="378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2133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 – “Events in storm data are broken into county-based segments.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457200" y="1371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rgbClr val="CC0000"/>
                </a:solidFill>
              </a:rPr>
              <a:t>Change to how events are entered</a:t>
            </a: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0574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Solution – Eliminate the need to enter events into county-based events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300933"/>
            <a:ext cx="8229600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 county-based events will be able to be entered “as they occurred” and won’t have to be broken up into county-based segments.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14400" y="495300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Biggest impact to tornado, hail, thunderstorm wind, flash flood and flood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457200" y="1371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rgbClr val="CC0000"/>
                </a:solidFill>
              </a:rPr>
              <a:t>Change to how events are entered</a:t>
            </a: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453819"/>
            <a:ext cx="792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Benefit of eliminating county-boundaries:</a:t>
            </a:r>
          </a:p>
          <a:p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000" kern="0" dirty="0"/>
              <a:t>More accurate reporting of events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sz="3000" kern="0" dirty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000" kern="0" dirty="0"/>
              <a:t>Easier entry into storm data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000" kern="0" dirty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000" kern="0" dirty="0"/>
              <a:t>Saves a lot of entry time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CC0000"/>
                </a:solidFill>
              </a:rPr>
              <a:t>Thank you for your time!</a:t>
            </a:r>
            <a:br>
              <a:rPr lang="en-US" sz="3600" b="1">
                <a:solidFill>
                  <a:srgbClr val="CC0000"/>
                </a:solidFill>
              </a:rPr>
            </a:br>
            <a:r>
              <a:rPr lang="en-US" sz="3600" b="1">
                <a:solidFill>
                  <a:srgbClr val="CC0000"/>
                </a:solidFill>
              </a:rPr>
              <a:t>Feel free to contact me….</a:t>
            </a:r>
            <a:endParaRPr lang="en-US" sz="2400" b="1">
              <a:solidFill>
                <a:srgbClr val="CC0000"/>
              </a:solidFill>
            </a:endParaRPr>
          </a:p>
        </p:txBody>
      </p:sp>
      <p:sp>
        <p:nvSpPr>
          <p:cNvPr id="120837" name="Text Box 6"/>
          <p:cNvSpPr txBox="1">
            <a:spLocks noChangeArrowheads="1"/>
          </p:cNvSpPr>
          <p:nvPr/>
        </p:nvSpPr>
        <p:spPr bwMode="auto">
          <a:xfrm>
            <a:off x="2514600" y="5208588"/>
            <a:ext cx="40386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Brent MacAloney</a:t>
            </a:r>
          </a:p>
          <a:p>
            <a:pPr>
              <a:spcBef>
                <a:spcPct val="50000"/>
              </a:spcBef>
            </a:pPr>
            <a:r>
              <a:rPr lang="en-US"/>
              <a:t>E-mail:  </a:t>
            </a:r>
            <a:r>
              <a:rPr lang="en-US">
                <a:hlinkClick r:id="rId3"/>
              </a:rPr>
              <a:t>Brent.MacAloney@noaa.gov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Phone:  301-713-0090 x135</a:t>
            </a:r>
          </a:p>
        </p:txBody>
      </p:sp>
      <p:graphicFrame>
        <p:nvGraphicFramePr>
          <p:cNvPr id="120838" name="Object 8"/>
          <p:cNvGraphicFramePr>
            <a:graphicFrameLocks noChangeAspect="1"/>
          </p:cNvGraphicFramePr>
          <p:nvPr/>
        </p:nvGraphicFramePr>
        <p:xfrm>
          <a:off x="3563938" y="2819400"/>
          <a:ext cx="1770062" cy="2057400"/>
        </p:xfrm>
        <a:graphic>
          <a:graphicData uri="http://schemas.openxmlformats.org/presentationml/2006/ole">
            <p:oleObj spid="_x0000_s120838" name="PhotoImpact" r:id="rId4" imgW="5917460" imgH="6882540" progId="PI3.Im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438400"/>
            <a:ext cx="4038600" cy="3657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Verification data back to </a:t>
            </a:r>
            <a:r>
              <a:rPr lang="en-US" sz="2000" dirty="0" smtClean="0"/>
              <a:t>1986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Verifying events from storm </a:t>
            </a:r>
            <a:r>
              <a:rPr lang="en-US" sz="2000" dirty="0" smtClean="0"/>
              <a:t>data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GPRA metric until </a:t>
            </a:r>
            <a:r>
              <a:rPr lang="en-US" sz="2000" dirty="0" smtClean="0"/>
              <a:t>FY10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County-based verification</a:t>
            </a:r>
          </a:p>
          <a:p>
            <a:pPr lvl="1" eaLnBrk="1" hangingPunct="1"/>
            <a:r>
              <a:rPr lang="en-US" sz="1800" dirty="0" smtClean="0"/>
              <a:t>One report in warned county, regardless of if in polygon verifies warning</a:t>
            </a:r>
          </a:p>
          <a:p>
            <a:pPr eaLnBrk="1" hangingPunct="1"/>
            <a:endParaRPr lang="en-US" sz="2000" dirty="0" smtClean="0"/>
          </a:p>
          <a:p>
            <a:pPr lvl="1" eaLnBrk="1" hangingPunct="1">
              <a:buFontTx/>
              <a:buNone/>
            </a:pPr>
            <a:endParaRPr lang="en-US" sz="1800" dirty="0" smtClean="0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81000" y="1524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CC0000"/>
                </a:solidFill>
              </a:rPr>
              <a:t>Historical Flash Flood Verification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4572000" y="2362200"/>
          <a:ext cx="4216400" cy="4064000"/>
        </p:xfrm>
        <a:graphic>
          <a:graphicData uri="http://schemas.openxmlformats.org/presentationml/2006/ole">
            <p:oleObj spid="_x0000_s96260" name="PhotoImpact" r:id="rId3" imgW="14717460" imgH="14184127" progId="PI3.Im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81000" y="1295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CC0000"/>
                </a:solidFill>
              </a:rPr>
              <a:t>County-based Verification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676400" y="2057400"/>
          <a:ext cx="5410200" cy="4389438"/>
        </p:xfrm>
        <a:graphic>
          <a:graphicData uri="http://schemas.openxmlformats.org/presentationml/2006/ole">
            <p:oleObj spid="_x0000_s97285" name="PhotoImpact" r:id="rId3" imgW="7923810" imgH="6428571" progId="PI3.Image">
              <p:embed/>
            </p:oleObj>
          </a:graphicData>
        </a:graphic>
      </p:graphicFrame>
      <p:sp>
        <p:nvSpPr>
          <p:cNvPr id="5129" name="Line 9"/>
          <p:cNvSpPr>
            <a:spLocks noChangeShapeType="1"/>
          </p:cNvSpPr>
          <p:nvPr/>
        </p:nvSpPr>
        <p:spPr bwMode="auto">
          <a:xfrm flipH="1" flipV="1">
            <a:off x="4038600" y="4800600"/>
            <a:ext cx="0" cy="5334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 flipV="1">
            <a:off x="5562600" y="3733800"/>
            <a:ext cx="0" cy="5334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 flipV="1">
            <a:off x="6324600" y="4419600"/>
            <a:ext cx="0" cy="5334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 flipV="1">
            <a:off x="2743200" y="4648200"/>
            <a:ext cx="0" cy="5334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 flipV="1">
            <a:off x="6019800" y="3048000"/>
            <a:ext cx="0" cy="5334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165350" y="5272088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unwarned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3429000" y="53340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unwarned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4953000" y="42672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unwarned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5791200" y="49530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unwarned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5562600" y="35814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unwarned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5131" grpId="0" animBg="1"/>
      <p:bldP spid="5132" grpId="0" animBg="1"/>
      <p:bldP spid="5133" grpId="0" animBg="1"/>
      <p:bldP spid="5143" grpId="0"/>
      <p:bldP spid="5144" grpId="0"/>
      <p:bldP spid="5145" grpId="0"/>
      <p:bldP spid="5146" grpId="0"/>
      <p:bldP spid="5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ChangeArrowheads="1"/>
          </p:cNvSpPr>
          <p:nvPr/>
        </p:nvSpPr>
        <p:spPr bwMode="auto">
          <a:xfrm>
            <a:off x="381000" y="15240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CC0000"/>
                </a:solidFill>
              </a:rPr>
              <a:t>Developing Storm-based FFW Verification</a:t>
            </a:r>
          </a:p>
        </p:txBody>
      </p:sp>
      <p:sp>
        <p:nvSpPr>
          <p:cNvPr id="99331" name="Rectangle 2"/>
          <p:cNvSpPr>
            <a:spLocks noChangeArrowheads="1"/>
          </p:cNvSpPr>
          <p:nvPr/>
        </p:nvSpPr>
        <p:spPr bwMode="auto">
          <a:xfrm>
            <a:off x="838200" y="2362200"/>
            <a:ext cx="769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NWS begins issuing storm-based warnings in October 2007 for SVR, TOR, FFW, and SMW </a:t>
            </a:r>
            <a:r>
              <a:rPr lang="en-US" sz="2000" dirty="0" smtClean="0"/>
              <a:t>products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Needed way to measure performance since county-based methodology no longer applied</a:t>
            </a:r>
            <a:r>
              <a:rPr lang="en-US" sz="2000" dirty="0" smtClean="0"/>
              <a:t>.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Team </a:t>
            </a:r>
            <a:r>
              <a:rPr lang="en-US" sz="2000" dirty="0" smtClean="0"/>
              <a:t>formed </a:t>
            </a:r>
            <a:r>
              <a:rPr lang="en-US" sz="2000" dirty="0"/>
              <a:t>to develop new performance metrics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Met in Boulder in December 2005</a:t>
            </a:r>
          </a:p>
          <a:p>
            <a:pPr marL="742950" lvl="1" indent="-285750">
              <a:spcBef>
                <a:spcPct val="2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ChangeArrowheads="1"/>
          </p:cNvSpPr>
          <p:nvPr/>
        </p:nvSpPr>
        <p:spPr bwMode="auto">
          <a:xfrm>
            <a:off x="381000" y="15240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CC0000"/>
                </a:solidFill>
              </a:rPr>
              <a:t>How Storm-based FFWs are Verified</a:t>
            </a:r>
          </a:p>
        </p:txBody>
      </p:sp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381000" y="2362200"/>
            <a:ext cx="4800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Information used from warning products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Beginning date / time (VTEC)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Ending date / time (VTEC)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Forecast office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Action Code (NEW or EXT)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Event Tracking Number (ETN)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Area from latitude/longitude</a:t>
            </a:r>
          </a:p>
          <a:p>
            <a:pPr marL="742950" lvl="1" indent="-285750">
              <a:spcBef>
                <a:spcPct val="20000"/>
              </a:spcBef>
            </a:pPr>
            <a:endParaRPr lang="en-US"/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5105400" y="2362200"/>
          <a:ext cx="3797300" cy="4064000"/>
        </p:xfrm>
        <a:graphic>
          <a:graphicData uri="http://schemas.openxmlformats.org/presentationml/2006/ole">
            <p:oleObj spid="_x0000_s101380" name="PhotoImpact" r:id="rId3" imgW="9193651" imgH="9841270" progId="PI3.Im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381000" y="15240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CC0000"/>
                </a:solidFill>
              </a:rPr>
              <a:t>How Storm-based FFWs are Verified</a:t>
            </a:r>
          </a:p>
        </p:txBody>
      </p:sp>
      <p:sp>
        <p:nvSpPr>
          <p:cNvPr id="102403" name="Rectangle 2"/>
          <p:cNvSpPr>
            <a:spLocks noChangeArrowheads="1"/>
          </p:cNvSpPr>
          <p:nvPr/>
        </p:nvSpPr>
        <p:spPr bwMode="auto">
          <a:xfrm>
            <a:off x="381000" y="2362200"/>
            <a:ext cx="4800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Information used from events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Beginning date / time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Ending date / time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Forecast office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Area from latitude/longitude points outlining flooded area</a:t>
            </a:r>
          </a:p>
          <a:p>
            <a:pPr marL="742950" lvl="1" indent="-285750">
              <a:spcBef>
                <a:spcPct val="20000"/>
              </a:spcBef>
            </a:pPr>
            <a:endParaRPr lang="en-US"/>
          </a:p>
        </p:txBody>
      </p:sp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90800"/>
            <a:ext cx="39624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ChangeArrowheads="1"/>
          </p:cNvSpPr>
          <p:nvPr/>
        </p:nvSpPr>
        <p:spPr bwMode="auto">
          <a:xfrm>
            <a:off x="381000" y="137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CC0000"/>
                </a:solidFill>
              </a:rPr>
              <a:t>How Storm-based FFWs are Verified</a:t>
            </a:r>
          </a:p>
        </p:txBody>
      </p:sp>
      <p:sp>
        <p:nvSpPr>
          <p:cNvPr id="103427" name="Rectangle 2"/>
          <p:cNvSpPr>
            <a:spLocks noChangeArrowheads="1"/>
          </p:cNvSpPr>
          <p:nvPr/>
        </p:nvSpPr>
        <p:spPr bwMode="auto">
          <a:xfrm>
            <a:off x="381000" y="2209800"/>
            <a:ext cx="807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First step:  Check if the warning verified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Did a flash flood event occur within the area and time of the warning?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600" dirty="0"/>
              <a:t>Yes, warning is verified.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600" dirty="0"/>
              <a:t>No, warning is unverified</a:t>
            </a:r>
          </a:p>
          <a:p>
            <a:pPr marL="742950" lvl="1" indent="-285750">
              <a:spcBef>
                <a:spcPct val="20000"/>
              </a:spcBef>
            </a:pPr>
            <a:endParaRPr lang="en-US" dirty="0"/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86200"/>
            <a:ext cx="43434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429101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32" name="Rectangle 2"/>
          <p:cNvSpPr>
            <a:spLocks noChangeArrowheads="1"/>
          </p:cNvSpPr>
          <p:nvPr/>
        </p:nvSpPr>
        <p:spPr bwMode="auto">
          <a:xfrm>
            <a:off x="762000" y="54102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 b="1" dirty="0">
                <a:solidFill>
                  <a:srgbClr val="CC0000"/>
                </a:solidFill>
              </a:rPr>
              <a:t>UNVERIFIED</a:t>
            </a:r>
          </a:p>
        </p:txBody>
      </p:sp>
      <p:sp>
        <p:nvSpPr>
          <p:cNvPr id="103433" name="Rectangle 2"/>
          <p:cNvSpPr>
            <a:spLocks noChangeArrowheads="1"/>
          </p:cNvSpPr>
          <p:nvPr/>
        </p:nvSpPr>
        <p:spPr bwMode="auto">
          <a:xfrm>
            <a:off x="5181600" y="54102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 b="1">
                <a:solidFill>
                  <a:srgbClr val="CC0000"/>
                </a:solidFill>
              </a:rPr>
              <a:t>   </a:t>
            </a:r>
            <a:r>
              <a:rPr lang="en-US" sz="4000" b="1"/>
              <a:t>VERIFIED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/>
      <p:bldP spid="1034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381000" y="137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CC0000"/>
                </a:solidFill>
              </a:rPr>
              <a:t>How Storm-based FFWs are Verified</a:t>
            </a:r>
          </a:p>
        </p:txBody>
      </p:sp>
      <p:sp>
        <p:nvSpPr>
          <p:cNvPr id="104451" name="Rectangle 2"/>
          <p:cNvSpPr>
            <a:spLocks noChangeArrowheads="1"/>
          </p:cNvSpPr>
          <p:nvPr/>
        </p:nvSpPr>
        <p:spPr bwMode="auto">
          <a:xfrm>
            <a:off x="381000" y="2209800"/>
            <a:ext cx="807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Second step</a:t>
            </a:r>
            <a:r>
              <a:rPr lang="en-US" sz="2000"/>
              <a:t>:  </a:t>
            </a:r>
            <a:r>
              <a:rPr lang="en-US" sz="2000" smtClean="0"/>
              <a:t>Calculate </a:t>
            </a:r>
            <a:r>
              <a:rPr lang="en-US" sz="2000" dirty="0"/>
              <a:t>percent of event warned (PEW)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Was there a flash flood warning valid for the area and time in which the event occurred?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600" dirty="0"/>
              <a:t>Yes, event is fully warned, PEW = 1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600" dirty="0"/>
              <a:t>Partially, event is partially warned, PEW between 0 - 1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600" dirty="0"/>
              <a:t>No, event is unwarned, PEW = 0</a:t>
            </a:r>
          </a:p>
          <a:p>
            <a:pPr marL="742950" lvl="1" indent="-285750">
              <a:spcBef>
                <a:spcPct val="2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735</Words>
  <Application>Microsoft Office PowerPoint</Application>
  <PresentationFormat>On-screen Show (4:3)</PresentationFormat>
  <Paragraphs>130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Default Design</vt:lpstr>
      <vt:lpstr>Ulead PhotoImpact Image</vt:lpstr>
      <vt:lpstr>PhotoImpact</vt:lpstr>
      <vt:lpstr>Verification of  Flash Flood Warnings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National Weather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Branch Program Overview</dc:title>
  <dc:creator>Brenton MacAloney</dc:creator>
  <cp:lastModifiedBy>Brent</cp:lastModifiedBy>
  <cp:revision>58</cp:revision>
  <dcterms:created xsi:type="dcterms:W3CDTF">2007-08-31T19:09:55Z</dcterms:created>
  <dcterms:modified xsi:type="dcterms:W3CDTF">2010-06-02T11:36:09Z</dcterms:modified>
</cp:coreProperties>
</file>