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sldIdLst>
    <p:sldId id="258" r:id="rId2"/>
    <p:sldId id="257" r:id="rId3"/>
    <p:sldId id="325" r:id="rId4"/>
    <p:sldId id="329" r:id="rId5"/>
    <p:sldId id="330" r:id="rId6"/>
    <p:sldId id="331" r:id="rId7"/>
    <p:sldId id="332" r:id="rId8"/>
    <p:sldId id="326" r:id="rId9"/>
    <p:sldId id="345" r:id="rId10"/>
    <p:sldId id="333" r:id="rId11"/>
    <p:sldId id="334" r:id="rId12"/>
    <p:sldId id="341" r:id="rId13"/>
    <p:sldId id="336" r:id="rId14"/>
    <p:sldId id="337" r:id="rId15"/>
    <p:sldId id="338" r:id="rId16"/>
    <p:sldId id="339" r:id="rId17"/>
    <p:sldId id="342" r:id="rId18"/>
    <p:sldId id="343" r:id="rId19"/>
    <p:sldId id="303" r:id="rId20"/>
    <p:sldId id="346" r:id="rId21"/>
    <p:sldId id="269" r:id="rId22"/>
    <p:sldId id="312" r:id="rId23"/>
    <p:sldId id="319" r:id="rId24"/>
    <p:sldId id="320" r:id="rId25"/>
    <p:sldId id="284" r:id="rId26"/>
    <p:sldId id="344" r:id="rId27"/>
    <p:sldId id="293" r:id="rId28"/>
    <p:sldId id="316" r:id="rId29"/>
    <p:sldId id="287" r:id="rId30"/>
    <p:sldId id="29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3300"/>
    <a:srgbClr val="006600"/>
    <a:srgbClr val="00CC00"/>
    <a:srgbClr val="800080"/>
    <a:srgbClr val="FFFF00"/>
    <a:srgbClr val="FFCC00"/>
    <a:srgbClr val="FF9933"/>
    <a:srgbClr val="66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6" autoAdjust="0"/>
    <p:restoredTop sz="79323" autoAdjust="0"/>
  </p:normalViewPr>
  <p:slideViewPr>
    <p:cSldViewPr>
      <p:cViewPr varScale="1">
        <p:scale>
          <a:sx n="84" d="100"/>
          <a:sy n="84" d="100"/>
        </p:scale>
        <p:origin x="-8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878" y="-96"/>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FEEC025-6C52-4F94-B908-5F2608088F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On August 21, 2009 heavy rainfall produced flash floods in portions of east central and southeast Vermont. A stalled frontal boundary provided a focus for convection, and deep subtropical moisture was in place. Precipitable water values were around 2 inches, roughly double the normal amount. Thunderstorms produced 4 inches of rain in 2 hours, and flooded Chelsea Village in Vermont. While flash flooding is not uncommon in Vermont, further study is warranted based on the geographic placement of the storms and the resulting radar sampling issues.  We found that the High Resolution Precipitation Estimator (HPE) required further configuration to be fully effective in FFMP (Flash Flood Monitoring and Prediction). For offices in complex terrain, missing radar bin files derived from radar climatology should be optimized and included in FFMP processing. This presentation will examine the meteorological conditions leading up to the flash flood event, radar beam blockage issues, and range effects that created challenges for the warning process. A comparison of various radar products used as input to the Flash Flood Monitoring and Prediction (FFMP) will be presented.</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F71C3F4-9021-447B-A1E4-4FDE896D1787}" type="slidenum">
              <a:rPr lang="en-US"/>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Storm Total Precipitation, for the Aug 21 2009 event, shows more representative precipitation estimates from KGYX than KCXX. Another example from the same event, not shown, similarly depicts better estimates from Albany’s KENX radar than KCXX in southeast Vermont.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03C0EB6-6EEA-4B23-A81D-9F52AE2F16B0}"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This graphic depicts the elevation angles used in the KCXX radar Hybrid Scan used in precipitation estimates. There is significant beam blockage east of the radar. Much of the state of Vermont is blocked at the 0.5 degree angle, forcing the use of 1.5 degrees where indicated. Inside the wedges delineated by the white lines, the radar beam is blocked at 1.5 degrees as well, forcing the use of 2.4 degree elevation. In some locations, such as Chelsea, the use of the 2.4 degree beam means radar sampling for precipitation is made at a very high altitude, despite being relatively close to the radar.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083D0A1-62EF-43C2-BD89-08A173C2A2F9}"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KGYX experiences no blockage to the west, and despite being much farther away than KCXX, it still samples at the lower elevation angle. However at this range the beam from KGYX is much wider as well, which may lead to underestimation due to beam filling issues. Even with beam filling problems it is still thought that KGYX offers a superior vantage point for eastern Vermont over KCXX.</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E11CF6C-4200-41B1-981A-BEC79B67C750}" type="slidenum">
              <a:rPr lang="en-US"/>
              <a:pPr/>
              <a:t>16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This cross sectional graphic depicts the comparison of radar sampling over Chelsea VT from the 2.4 degree slice from KCXX versus the KGYX 0.5 degree KGYX.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Configuring and optimizing HPE for FFMP.</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default setting for radar</a:t>
            </a:r>
            <a:r>
              <a:rPr lang="en-US" baseline="0" dirty="0" smtClean="0"/>
              <a:t> data used in HPE is for any given point, data is used from the radar with the lowest beam altitude at 0.5 degrees</a:t>
            </a:r>
            <a:r>
              <a:rPr lang="en-US" dirty="0" smtClean="0"/>
              <a:t>. This essentially</a:t>
            </a:r>
            <a:r>
              <a:rPr lang="en-US" baseline="0" dirty="0" smtClean="0"/>
              <a:t> uses data from the closest radar available. For flat terrain this logic is OK, as the radar hybrid scan uses the 0.5 degree slice, and it makes sense to use data from the closest radar. Problems begin if you are in complex terrain, and the hybrid scan used by your radar is using higher elevation data. In those cases, the decision for which radar to use is based on the height of the 0.5 degree slice, even though the hybrid scan does not use the 0.5 degree slice for that point.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default setting for radar</a:t>
            </a:r>
            <a:r>
              <a:rPr lang="en-US" baseline="0" dirty="0" smtClean="0"/>
              <a:t> data used in HPE is for any given point, data is used from the radar with the lowest beam altitude at 0.5 degrees</a:t>
            </a:r>
            <a:r>
              <a:rPr lang="en-US" dirty="0" smtClean="0"/>
              <a:t>. This essentially</a:t>
            </a:r>
            <a:r>
              <a:rPr lang="en-US" baseline="0" dirty="0" smtClean="0"/>
              <a:t> uses data from the closest radar available. For flat terrain this logic is OK, as the radar hybrid scan uses the 0.5 degree slice, and it makes sense to use data from the closest radar. Problems begin if you are in complex terrain, and the hybrid scan used by your radar is using higher elevation data. In those cases, the decision for which radar to use is based on the height of the 0.5 degree slice, even though the hybrid scan does not use the 0.5 degree slice for that point. View a map of your misbin file in MPE editor, under “Base Fields”, “Radar Coverage Field”.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235FA4-5C06-40AD-9A03-62EEA3DCB51C}" type="slidenum">
              <a:rPr lang="en-US"/>
              <a:pPr/>
              <a:t>21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NWS Hydrology lab has an ongoing project to objectively define radar data "quality" through an automated process of analyzing DPAs and a reference precip field - this would take out the subjectivity.  This will be reported out within a year (by Oct 2010).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23A93CC-8340-49B2-AF24-BEE02CD7E2EE}"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Only change the token in .Apps_default_site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two slides show examples of optimization of the HPE radar coverage map based on the misbin</a:t>
            </a:r>
            <a:r>
              <a:rPr lang="en-US" baseline="0" dirty="0" smtClean="0"/>
              <a:t> files. The default maps show the KCXX radar coverage in red, KGYX in blue, and KENX in green. In the circled area, there is a spike of KCXX radar coverage all the way to the Vermont/New Hampshire border. Although the RADCLIM program indicated this is acceptable data, we preferred to use KGYX radar data in the circled area. The reason: KGYX hybrid scan uses the 0.5 degree slice, while the KCXX hybrid scan uses 1.5 and 2.4 degree elevations.</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village of Chelsea VT was the hardest hit of the flood event. Chelsea lies in the White River drainage along the First Branch of the White. The</a:t>
            </a:r>
            <a:r>
              <a:rPr lang="en-US" baseline="0" dirty="0" smtClean="0"/>
              <a:t> elevation of Chelsea is approximately 800 feet, sharply rising to 1500 to 2000 ft mountains in the surrounding area.</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a:t>
            </a:r>
            <a:r>
              <a:rPr lang="en-US" baseline="0" dirty="0" smtClean="0"/>
              <a:t> with NERFC to re-run the misbin generation program, the coverage from the KGYX radar was extended west, and KGYX is now used in the Connecticut River Valley when HPE is loaded in FFMP. A significant area of missing data still exists (upper right, black area), where beam blockage for KGYX (Mount Washington) and KCXX (Mount Mansfield) prevents good sampling. Rather than give the forecasters bad data and a falls sense of security, we chose to leave this field missing. When HPE is used in FFMP, basins in the missing data area will be blank, and the basin table will show “M” for those basins.</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Surface</a:t>
            </a:r>
            <a:r>
              <a:rPr lang="en-US" baseline="0" dirty="0" smtClean="0"/>
              <a:t> analysis for 1800 UTC 21 Aug 2009. A warm front had lifted north of the region in to Quebec, with an occluded surface low to the northwest of the area and an approaching cold front moving through the great lakes region. Surface </a:t>
            </a:r>
            <a:r>
              <a:rPr lang="en-US" baseline="0" dirty="0" err="1" smtClean="0"/>
              <a:t>dewpoints</a:t>
            </a:r>
            <a:r>
              <a:rPr lang="en-US" baseline="0" dirty="0" smtClean="0"/>
              <a:t> across all of Vermont were in the low 70s.</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500</a:t>
            </a:r>
            <a:r>
              <a:rPr lang="en-US" baseline="0" dirty="0" smtClean="0"/>
              <a:t> HPa height and </a:t>
            </a:r>
            <a:r>
              <a:rPr lang="en-US" baseline="0" dirty="0" err="1" smtClean="0"/>
              <a:t>vorticity</a:t>
            </a:r>
            <a:r>
              <a:rPr lang="en-US" baseline="0" dirty="0" smtClean="0"/>
              <a:t> from the 1200 UTC NAM80.  A deep full latitude trough was situated to the west with a series of vigorous shortwave troughs moving through. Flow over Vermont was from the southwest and weakly diffluent. The NAM80 depicted a weak </a:t>
            </a:r>
            <a:r>
              <a:rPr lang="en-US" baseline="0" dirty="0" err="1" smtClean="0"/>
              <a:t>vort</a:t>
            </a:r>
            <a:r>
              <a:rPr lang="en-US" baseline="0" dirty="0" smtClean="0"/>
              <a:t> max moving over the area around 1800 UTC, which was at the beginning of the heavy rainfall. The GFS40 (not shown) also depicted a similar feature.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NAM80 depicted a 100 </a:t>
            </a:r>
            <a:r>
              <a:rPr lang="en-US" dirty="0" err="1" smtClean="0"/>
              <a:t>kt</a:t>
            </a:r>
            <a:r>
              <a:rPr lang="en-US" dirty="0" smtClean="0"/>
              <a:t> jet max to the west of the region, although Vermont remained outside the favored right entrance and left exit regions of the jet. As with the 500 HPa</a:t>
            </a:r>
            <a:r>
              <a:rPr lang="en-US" baseline="0" dirty="0" smtClean="0"/>
              <a:t> flow, the 300 HPa flow was weakly diffluent over Vermont.</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 HPa divergence field</a:t>
            </a:r>
            <a:r>
              <a:rPr lang="en-US" baseline="0" dirty="0" smtClean="0"/>
              <a:t> from the NAM 80 indicates area of divergence associated with diffluent flow.</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BUFKIT NAM forecast sounding valid 2000 UTC depicts heavy rain model forecast sounding with MBE velocity </a:t>
            </a:r>
            <a:r>
              <a:rPr lang="en-US" baseline="0" dirty="0" smtClean="0"/>
              <a:t> less than 10 </a:t>
            </a:r>
            <a:r>
              <a:rPr lang="en-US" baseline="0" dirty="0" err="1" smtClean="0"/>
              <a:t>kts</a:t>
            </a:r>
            <a:r>
              <a:rPr lang="en-US" baseline="0" dirty="0" smtClean="0"/>
              <a:t>, warm rain coalescence depth of almost 4 km, and a nearly saturated column from the surface through 11 km.</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F71C3F4-9021-447B-A1E4-4FDE896D1787}"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Storm Total Precipitation, for the Aug 21 2009 event, shows more representative precipitation estimates from KGYX than KCXX. Another example from the same event, not shown, similarly depicts better estimates from Albany’s KENX radar than KCXX in southeast Vermont.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Moving on to Radar Considerations</a:t>
            </a:r>
            <a:endParaRPr lang="en-US" dirty="0"/>
          </a:p>
        </p:txBody>
      </p:sp>
      <p:sp>
        <p:nvSpPr>
          <p:cNvPr id="4" name="Slide Number Placeholder 3"/>
          <p:cNvSpPr>
            <a:spLocks noGrp="1"/>
          </p:cNvSpPr>
          <p:nvPr>
            <p:ph type="sldNum" sz="quarter" idx="10"/>
          </p:nvPr>
        </p:nvSpPr>
        <p:spPr/>
        <p:txBody>
          <a:bodyPr/>
          <a:lstStyle/>
          <a:p>
            <a:pPr>
              <a:defRPr/>
            </a:pPr>
            <a:fld id="{1FEEC025-6C52-4F94-B908-5F2608088F99}"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a:p>
                      </p:txBody>
                    </p:sp>
                    <p:grpSp>
                      <p:nvGrpSpPr>
                        <p:cNvPr id="79" name="Group 51"/>
                        <p:cNvGrpSpPr>
                          <a:grpSpLocks/>
                        </p:cNvGrpSpPr>
                        <p:nvPr userDrawn="1"/>
                      </p:nvGrpSpPr>
                      <p:grpSpPr bwMode="auto">
                        <a:xfrm>
                          <a:off x="1" y="1811"/>
                          <a:ext cx="3672" cy="2049"/>
                          <a:chOff x="6" y="1815"/>
                          <a:chExt cx="3672" cy="2049"/>
                        </a:xfrm>
                      </p:grpSpPr>
                      <p:sp>
                        <p:nvSpPr>
                          <p:cNvPr id="116" name="Oval 52"/>
                          <p:cNvSpPr>
                            <a:spLocks noChangeArrowheads="1"/>
                          </p:cNvSpPr>
                          <p:nvPr userDrawn="1"/>
                        </p:nvSpPr>
                        <p:spPr bwMode="hidden">
                          <a:xfrm rot="-2819839">
                            <a:off x="1545" y="2871"/>
                            <a:ext cx="161" cy="280"/>
                          </a:xfrm>
                          <a:prstGeom prst="ellipse">
                            <a:avLst/>
                          </a:prstGeom>
                          <a:noFill/>
                          <a:ln w="9525">
                            <a:solidFill>
                              <a:schemeClr val="accent2"/>
                            </a:solidFill>
                            <a:round/>
                            <a:headEnd/>
                            <a:tailEnd/>
                          </a:ln>
                          <a:effectLst/>
                        </p:spPr>
                        <p:txBody>
                          <a:bodyPr wrap="none" anchor="ctr"/>
                          <a:lstStyle/>
                          <a:p>
                            <a:pPr>
                              <a:defRPr/>
                            </a:pPr>
                            <a:endParaRPr lang="en-US"/>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en-US"/>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a:p>
                        </p:txBody>
                      </p:sp>
                      <p:sp>
                        <p:nvSpPr>
                          <p:cNvPr id="122" name="Oval 58"/>
                          <p:cNvSpPr>
                            <a:spLocks noChangeArrowheads="1"/>
                          </p:cNvSpPr>
                          <p:nvPr userDrawn="1"/>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p>
                            <a:pPr>
                              <a:defRPr/>
                            </a:pPr>
                            <a:endParaRPr lang="en-US"/>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a:p>
                        </p:txBody>
                      </p:sp>
                      <p:sp>
                        <p:nvSpPr>
                          <p:cNvPr id="124" name="Oval 60"/>
                          <p:cNvSpPr>
                            <a:spLocks noChangeArrowheads="1"/>
                          </p:cNvSpPr>
                          <p:nvPr userDrawn="1"/>
                        </p:nvSpPr>
                        <p:spPr bwMode="hidden">
                          <a:xfrm rot="-2819839">
                            <a:off x="998" y="1538"/>
                            <a:ext cx="1563" cy="2696"/>
                          </a:xfrm>
                          <a:prstGeom prst="ellipse">
                            <a:avLst/>
                          </a:prstGeom>
                          <a:noFill/>
                          <a:ln w="9525">
                            <a:solidFill>
                              <a:schemeClr val="accent2"/>
                            </a:solidFill>
                            <a:round/>
                            <a:headEnd/>
                            <a:tailEnd/>
                          </a:ln>
                          <a:effectLst/>
                        </p:spPr>
                        <p:txBody>
                          <a:bodyPr wrap="none" anchor="ctr"/>
                          <a:lstStyle/>
                          <a:p>
                            <a:pPr>
                              <a:defRPr/>
                            </a:pPr>
                            <a:endParaRPr lang="en-US"/>
                          </a:p>
                        </p:txBody>
                      </p:sp>
                      <p:sp>
                        <p:nvSpPr>
                          <p:cNvPr id="125" name="Oval 61"/>
                          <p:cNvSpPr>
                            <a:spLocks noChangeArrowheads="1"/>
                          </p:cNvSpPr>
                          <p:nvPr userDrawn="1"/>
                        </p:nvSpPr>
                        <p:spPr bwMode="hidden">
                          <a:xfrm rot="-2819839">
                            <a:off x="934" y="1359"/>
                            <a:ext cx="1711" cy="3016"/>
                          </a:xfrm>
                          <a:prstGeom prst="ellipse">
                            <a:avLst/>
                          </a:prstGeom>
                          <a:noFill/>
                          <a:ln w="9525">
                            <a:solidFill>
                              <a:schemeClr val="accent2"/>
                            </a:solidFill>
                            <a:round/>
                            <a:headEnd/>
                            <a:tailEnd/>
                          </a:ln>
                          <a:effectLst/>
                        </p:spPr>
                        <p:txBody>
                          <a:bodyPr wrap="none" anchor="ctr"/>
                          <a:lstStyle/>
                          <a:p>
                            <a:pPr>
                              <a:defRPr/>
                            </a:pPr>
                            <a:endParaRPr lang="en-US"/>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a:p>
                        </p:txBody>
                      </p:sp>
                      <p:sp>
                        <p:nvSpPr>
                          <p:cNvPr id="127" name="Oval 63"/>
                          <p:cNvSpPr>
                            <a:spLocks noChangeArrowheads="1"/>
                          </p:cNvSpPr>
                          <p:nvPr userDrawn="1"/>
                        </p:nvSpPr>
                        <p:spPr bwMode="hidden">
                          <a:xfrm rot="-2780025">
                            <a:off x="817" y="1004"/>
                            <a:ext cx="2049" cy="3672"/>
                          </a:xfrm>
                          <a:prstGeom prst="ellipse">
                            <a:avLst/>
                          </a:prstGeom>
                          <a:noFill/>
                          <a:ln w="9525">
                            <a:solidFill>
                              <a:schemeClr val="accent2"/>
                            </a:solidFill>
                            <a:round/>
                            <a:headEnd/>
                            <a:tailEnd/>
                          </a:ln>
                          <a:effectLst/>
                        </p:spPr>
                        <p:txBody>
                          <a:bodyPr wrap="none" anchor="ctr"/>
                          <a:lstStyle/>
                          <a:p>
                            <a:pPr>
                              <a:defRPr/>
                            </a:pPr>
                            <a:endParaRPr lang="en-US"/>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a:p>
                </p:txBody>
              </p:sp>
            </p:grpSp>
          </p:grpSp>
        </p:grpSp>
        <p:grpSp>
          <p:nvGrpSpPr>
            <p:cNvPr id="6" name="Group 113"/>
            <p:cNvGrpSpPr>
              <a:grpSpLocks/>
            </p:cNvGrpSpPr>
            <p:nvPr userDrawn="1"/>
          </p:nvGrpSpPr>
          <p:grpSpPr bwMode="auto">
            <a:xfrm>
              <a:off x="16" y="1318"/>
              <a:ext cx="3325" cy="2956"/>
              <a:chOff x="16" y="1318"/>
              <a:chExt cx="3325" cy="2956"/>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a:p>
            </p:txBody>
          </p:sp>
          <p:grpSp>
            <p:nvGrpSpPr>
              <p:cNvPr id="13" name="Group 120"/>
              <p:cNvGrpSpPr>
                <a:grpSpLocks noChangeAspect="1"/>
              </p:cNvGrpSpPr>
              <p:nvPr/>
            </p:nvGrpSpPr>
            <p:grpSpPr bwMode="auto">
              <a:xfrm>
                <a:off x="3070" y="1318"/>
                <a:ext cx="262" cy="297"/>
                <a:chOff x="3042" y="1265"/>
                <a:chExt cx="367" cy="424"/>
              </a:xfrm>
            </p:grpSpPr>
            <p:sp>
              <p:nvSpPr>
                <p:cNvPr id="14" name="Oval 121"/>
                <p:cNvSpPr>
                  <a:spLocks noChangeAspect="1" noChangeArrowheads="1"/>
                </p:cNvSpPr>
                <p:nvPr userDrawn="1"/>
              </p:nvSpPr>
              <p:spPr bwMode="hidden">
                <a:xfrm rot="2828979">
                  <a:off x="2981" y="1468"/>
                  <a:ext cx="282"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a:p>
              </p:txBody>
            </p:sp>
            <p:sp>
              <p:nvSpPr>
                <p:cNvPr id="15" name="Freeform 122"/>
                <p:cNvSpPr>
                  <a:spLocks noChangeAspect="1"/>
                </p:cNvSpPr>
                <p:nvPr userDrawn="1"/>
              </p:nvSpPr>
              <p:spPr bwMode="hidden">
                <a:xfrm>
                  <a:off x="3070" y="1375"/>
                  <a:ext cx="226"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6" name="Freeform 123"/>
                <p:cNvSpPr>
                  <a:spLocks noChangeAspect="1"/>
                </p:cNvSpPr>
                <p:nvPr userDrawn="1"/>
              </p:nvSpPr>
              <p:spPr bwMode="hidden">
                <a:xfrm>
                  <a:off x="3145" y="1365"/>
                  <a:ext cx="162"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7" name="Freeform 124"/>
                <p:cNvSpPr>
                  <a:spLocks noChangeAspect="1"/>
                </p:cNvSpPr>
                <p:nvPr userDrawn="1"/>
              </p:nvSpPr>
              <p:spPr bwMode="hidden">
                <a:xfrm>
                  <a:off x="3202"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grpSp>
        </p:grpSp>
      </p:grpSp>
      <p:sp>
        <p:nvSpPr>
          <p:cNvPr id="167038" name="Rectangle 126"/>
          <p:cNvSpPr>
            <a:spLocks noGrp="1" noChangeArrowheads="1"/>
          </p:cNvSpPr>
          <p:nvPr>
            <p:ph type="ctrTitle" sz="quarter"/>
          </p:nvPr>
        </p:nvSpPr>
        <p:spPr>
          <a:xfrm>
            <a:off x="685800" y="1600200"/>
            <a:ext cx="7772400" cy="1973263"/>
          </a:xfrm>
        </p:spPr>
        <p:txBody>
          <a:bodyPr/>
          <a:lstStyle>
            <a:lvl1pPr>
              <a:defRPr/>
            </a:lvl1pPr>
          </a:lstStyle>
          <a:p>
            <a:r>
              <a:rPr lang="en-US"/>
              <a:t>Click to edit Master title style</a:t>
            </a:r>
          </a:p>
        </p:txBody>
      </p:sp>
      <p:sp>
        <p:nvSpPr>
          <p:cNvPr id="16703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 name="Rectangle 128"/>
          <p:cNvSpPr>
            <a:spLocks noGrp="1" noChangeArrowheads="1"/>
          </p:cNvSpPr>
          <p:nvPr>
            <p:ph type="dt" sz="quarter" idx="10"/>
          </p:nvPr>
        </p:nvSpPr>
        <p:spPr/>
        <p:txBody>
          <a:bodyPr/>
          <a:lstStyle>
            <a:lvl1pPr>
              <a:defRPr smtClean="0">
                <a:effectLst/>
              </a:defRPr>
            </a:lvl1pPr>
          </a:lstStyle>
          <a:p>
            <a:pPr>
              <a:defRPr/>
            </a:pPr>
            <a:endParaRPr lang="en-US"/>
          </a:p>
        </p:txBody>
      </p:sp>
      <p:sp>
        <p:nvSpPr>
          <p:cNvPr id="129" name="Rectangle 129"/>
          <p:cNvSpPr>
            <a:spLocks noGrp="1" noChangeArrowheads="1"/>
          </p:cNvSpPr>
          <p:nvPr>
            <p:ph type="ftr" sz="quarter" idx="11"/>
          </p:nvPr>
        </p:nvSpPr>
        <p:spPr/>
        <p:txBody>
          <a:bodyPr/>
          <a:lstStyle>
            <a:lvl1pPr>
              <a:defRPr smtClean="0">
                <a:effectLst/>
              </a:defRPr>
            </a:lvl1pPr>
          </a:lstStyle>
          <a:p>
            <a:pPr>
              <a:defRPr/>
            </a:pPr>
            <a:endParaRPr lang="en-US"/>
          </a:p>
        </p:txBody>
      </p:sp>
      <p:sp>
        <p:nvSpPr>
          <p:cNvPr id="130" name="Rectangle 130"/>
          <p:cNvSpPr>
            <a:spLocks noGrp="1" noChangeArrowheads="1"/>
          </p:cNvSpPr>
          <p:nvPr>
            <p:ph type="sldNum" sz="quarter" idx="12"/>
          </p:nvPr>
        </p:nvSpPr>
        <p:spPr/>
        <p:txBody>
          <a:bodyPr/>
          <a:lstStyle>
            <a:lvl1pPr>
              <a:defRPr smtClean="0">
                <a:effectLst/>
              </a:defRPr>
            </a:lvl1pPr>
          </a:lstStyle>
          <a:p>
            <a:pPr>
              <a:defRPr/>
            </a:pPr>
            <a:fld id="{A2D86C4D-A25B-4422-B581-95570FA783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F089304F-AF5B-4B37-8323-ECE50D1267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5FFA720F-342F-4470-AA63-1A9DC831ED7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E6FB58BE-8DF5-44E5-B791-B3B2D930A9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012D5B7E-9AE7-4035-B10B-DD2E3197114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38F31B1A-5768-45CB-A9CC-7FA133683C3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6"/>
          <p:cNvSpPr>
            <a:spLocks noGrp="1" noChangeArrowheads="1"/>
          </p:cNvSpPr>
          <p:nvPr>
            <p:ph type="dt" sz="half" idx="10"/>
          </p:nvPr>
        </p:nvSpPr>
        <p:spPr>
          <a:ln/>
        </p:spPr>
        <p:txBody>
          <a:bodyPr/>
          <a:lstStyle>
            <a:lvl1pPr>
              <a:defRPr/>
            </a:lvl1pPr>
          </a:lstStyle>
          <a:p>
            <a:pPr>
              <a:defRPr/>
            </a:pPr>
            <a:endParaRPr lang="en-US"/>
          </a:p>
        </p:txBody>
      </p:sp>
      <p:sp>
        <p:nvSpPr>
          <p:cNvPr id="7" name="Rectangle 127"/>
          <p:cNvSpPr>
            <a:spLocks noGrp="1" noChangeArrowheads="1"/>
          </p:cNvSpPr>
          <p:nvPr>
            <p:ph type="ftr" sz="quarter" idx="11"/>
          </p:nvPr>
        </p:nvSpPr>
        <p:spPr>
          <a:ln/>
        </p:spPr>
        <p:txBody>
          <a:bodyPr/>
          <a:lstStyle>
            <a:lvl1pPr>
              <a:defRPr/>
            </a:lvl1pPr>
          </a:lstStyle>
          <a:p>
            <a:pPr>
              <a:defRPr/>
            </a:pPr>
            <a:endParaRPr lang="en-US"/>
          </a:p>
        </p:txBody>
      </p:sp>
      <p:sp>
        <p:nvSpPr>
          <p:cNvPr id="8" name="Rectangle 128"/>
          <p:cNvSpPr>
            <a:spLocks noGrp="1" noChangeArrowheads="1"/>
          </p:cNvSpPr>
          <p:nvPr>
            <p:ph type="sldNum" sz="quarter" idx="12"/>
          </p:nvPr>
        </p:nvSpPr>
        <p:spPr>
          <a:ln/>
        </p:spPr>
        <p:txBody>
          <a:bodyPr/>
          <a:lstStyle>
            <a:lvl1pPr>
              <a:defRPr/>
            </a:lvl1pPr>
          </a:lstStyle>
          <a:p>
            <a:pPr>
              <a:defRPr/>
            </a:pPr>
            <a:fld id="{41860B38-47A6-42C8-8134-A001A91484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9CA39F89-ED09-4B13-830A-F8D9F22FA2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2CEACE17-C110-41C1-A6E6-62088B9AAF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8B0AFCE0-898F-49AF-A810-4FFCDACF72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6"/>
          <p:cNvSpPr>
            <a:spLocks noGrp="1" noChangeArrowheads="1"/>
          </p:cNvSpPr>
          <p:nvPr>
            <p:ph type="dt" sz="half" idx="10"/>
          </p:nvPr>
        </p:nvSpPr>
        <p:spPr>
          <a:ln/>
        </p:spPr>
        <p:txBody>
          <a:bodyPr/>
          <a:lstStyle>
            <a:lvl1pPr>
              <a:defRPr/>
            </a:lvl1pPr>
          </a:lstStyle>
          <a:p>
            <a:pPr>
              <a:defRPr/>
            </a:pPr>
            <a:endParaRPr 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p>
        </p:txBody>
      </p:sp>
      <p:sp>
        <p:nvSpPr>
          <p:cNvPr id="9" name="Rectangle 128"/>
          <p:cNvSpPr>
            <a:spLocks noGrp="1" noChangeArrowheads="1"/>
          </p:cNvSpPr>
          <p:nvPr>
            <p:ph type="sldNum" sz="quarter" idx="12"/>
          </p:nvPr>
        </p:nvSpPr>
        <p:spPr>
          <a:ln/>
        </p:spPr>
        <p:txBody>
          <a:bodyPr/>
          <a:lstStyle>
            <a:lvl1pPr>
              <a:defRPr/>
            </a:lvl1pPr>
          </a:lstStyle>
          <a:p>
            <a:pPr>
              <a:defRPr/>
            </a:pPr>
            <a:fld id="{4073221A-5B43-4F43-9535-4EB1B2889B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6"/>
          <p:cNvSpPr>
            <a:spLocks noGrp="1" noChangeArrowheads="1"/>
          </p:cNvSpPr>
          <p:nvPr>
            <p:ph type="dt" sz="half" idx="10"/>
          </p:nvPr>
        </p:nvSpPr>
        <p:spPr>
          <a:ln/>
        </p:spPr>
        <p:txBody>
          <a:bodyPr/>
          <a:lstStyle>
            <a:lvl1pPr>
              <a:defRPr/>
            </a:lvl1pPr>
          </a:lstStyle>
          <a:p>
            <a:pPr>
              <a:defRPr/>
            </a:pPr>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pPr>
              <a:defRPr/>
            </a:pPr>
            <a:fld id="{166A8A0D-29AA-46AB-B1C0-25B207C8A9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p>
        </p:txBody>
      </p:sp>
      <p:sp>
        <p:nvSpPr>
          <p:cNvPr id="4" name="Rectangle 128"/>
          <p:cNvSpPr>
            <a:spLocks noGrp="1" noChangeArrowheads="1"/>
          </p:cNvSpPr>
          <p:nvPr>
            <p:ph type="sldNum" sz="quarter" idx="12"/>
          </p:nvPr>
        </p:nvSpPr>
        <p:spPr>
          <a:ln/>
        </p:spPr>
        <p:txBody>
          <a:bodyPr/>
          <a:lstStyle>
            <a:lvl1pPr>
              <a:defRPr/>
            </a:lvl1pPr>
          </a:lstStyle>
          <a:p>
            <a:pPr>
              <a:defRPr/>
            </a:pPr>
            <a:fld id="{097AD097-A1E3-4C51-B149-B342A757C4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003AFB90-ED66-4705-AA68-1EE7574568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FE6F9973-178C-4475-9E6F-B2330C0FFD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6589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a:p>
              </p:txBody>
            </p:sp>
            <p:grpSp>
              <p:nvGrpSpPr>
                <p:cNvPr id="1061" name="Group 6"/>
                <p:cNvGrpSpPr>
                  <a:grpSpLocks/>
                </p:cNvGrpSpPr>
                <p:nvPr userDrawn="1"/>
              </p:nvGrpSpPr>
              <p:grpSpPr bwMode="auto">
                <a:xfrm>
                  <a:off x="0" y="522"/>
                  <a:ext cx="4751" cy="3794"/>
                  <a:chOff x="0" y="522"/>
                  <a:chExt cx="4751" cy="3794"/>
                </a:xfrm>
              </p:grpSpPr>
              <p:sp>
                <p:nvSpPr>
                  <p:cNvPr id="16589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a:p>
                </p:txBody>
              </p:sp>
              <p:sp>
                <p:nvSpPr>
                  <p:cNvPr id="16589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a:p>
                </p:txBody>
              </p:sp>
              <p:sp>
                <p:nvSpPr>
                  <p:cNvPr id="16589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a:p>
                </p:txBody>
              </p:sp>
              <p:grpSp>
                <p:nvGrpSpPr>
                  <p:cNvPr id="1065" name="Group 10"/>
                  <p:cNvGrpSpPr>
                    <a:grpSpLocks/>
                  </p:cNvGrpSpPr>
                  <p:nvPr userDrawn="1"/>
                </p:nvGrpSpPr>
                <p:grpSpPr bwMode="auto">
                  <a:xfrm>
                    <a:off x="0" y="522"/>
                    <a:ext cx="4751" cy="3794"/>
                    <a:chOff x="0" y="522"/>
                    <a:chExt cx="4751" cy="3794"/>
                  </a:xfrm>
                </p:grpSpPr>
                <p:sp>
                  <p:nvSpPr>
                    <p:cNvPr id="16589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a:p>
                  </p:txBody>
                </p:sp>
                <p:grpSp>
                  <p:nvGrpSpPr>
                    <p:cNvPr id="1067" name="Group 12"/>
                    <p:cNvGrpSpPr>
                      <a:grpSpLocks/>
                    </p:cNvGrpSpPr>
                    <p:nvPr userDrawn="1"/>
                  </p:nvGrpSpPr>
                  <p:grpSpPr bwMode="auto">
                    <a:xfrm>
                      <a:off x="0" y="659"/>
                      <a:ext cx="4751" cy="3657"/>
                      <a:chOff x="0" y="659"/>
                      <a:chExt cx="4751" cy="3657"/>
                    </a:xfrm>
                  </p:grpSpPr>
                  <p:sp>
                    <p:nvSpPr>
                      <p:cNvPr id="16590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a:p>
                    </p:txBody>
                  </p:sp>
                  <p:grpSp>
                    <p:nvGrpSpPr>
                      <p:cNvPr id="1069" name="Group 14"/>
                      <p:cNvGrpSpPr>
                        <a:grpSpLocks/>
                      </p:cNvGrpSpPr>
                      <p:nvPr userDrawn="1"/>
                    </p:nvGrpSpPr>
                    <p:grpSpPr bwMode="auto">
                      <a:xfrm>
                        <a:off x="0" y="808"/>
                        <a:ext cx="4751" cy="3508"/>
                        <a:chOff x="-400" y="808"/>
                        <a:chExt cx="4751" cy="3508"/>
                      </a:xfrm>
                    </p:grpSpPr>
                    <p:sp>
                      <p:nvSpPr>
                        <p:cNvPr id="16590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a:p>
                      </p:txBody>
                    </p:sp>
                    <p:sp>
                      <p:nvSpPr>
                        <p:cNvPr id="16590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a:p>
                      </p:txBody>
                    </p:sp>
                    <p:sp>
                      <p:nvSpPr>
                        <p:cNvPr id="16590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a:p>
                      </p:txBody>
                    </p:sp>
                    <p:sp>
                      <p:nvSpPr>
                        <p:cNvPr id="16590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a:p>
                      </p:txBody>
                    </p:sp>
                    <p:sp>
                      <p:nvSpPr>
                        <p:cNvPr id="16590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a:p>
                      </p:txBody>
                    </p:sp>
                    <p:sp>
                      <p:nvSpPr>
                        <p:cNvPr id="16590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a:p>
                      </p:txBody>
                    </p:sp>
                    <p:sp>
                      <p:nvSpPr>
                        <p:cNvPr id="16590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a:p>
                      </p:txBody>
                    </p:sp>
                    <p:sp>
                      <p:nvSpPr>
                        <p:cNvPr id="16591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a:p>
                      </p:txBody>
                    </p:sp>
                    <p:sp>
                      <p:nvSpPr>
                        <p:cNvPr id="16591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a:p>
                      </p:txBody>
                    </p:sp>
                    <p:sp>
                      <p:nvSpPr>
                        <p:cNvPr id="16591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a:p>
                      </p:txBody>
                    </p:sp>
                    <p:sp>
                      <p:nvSpPr>
                        <p:cNvPr id="16591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a:p>
                      </p:txBody>
                    </p:sp>
                    <p:sp>
                      <p:nvSpPr>
                        <p:cNvPr id="16591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a:p>
                      </p:txBody>
                    </p:sp>
                    <p:sp>
                      <p:nvSpPr>
                        <p:cNvPr id="16591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a:p>
                      </p:txBody>
                    </p:sp>
                    <p:sp>
                      <p:nvSpPr>
                        <p:cNvPr id="16591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a:p>
                      </p:txBody>
                    </p:sp>
                    <p:sp>
                      <p:nvSpPr>
                        <p:cNvPr id="16591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a:p>
                      </p:txBody>
                    </p:sp>
                    <p:sp>
                      <p:nvSpPr>
                        <p:cNvPr id="16591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a:p>
                      </p:txBody>
                    </p:sp>
                    <p:sp>
                      <p:nvSpPr>
                        <p:cNvPr id="16591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a:p>
                      </p:txBody>
                    </p:sp>
                    <p:sp>
                      <p:nvSpPr>
                        <p:cNvPr id="16592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a:p>
                      </p:txBody>
                    </p:sp>
                    <p:sp>
                      <p:nvSpPr>
                        <p:cNvPr id="16592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a:p>
                      </p:txBody>
                    </p:sp>
                    <p:sp>
                      <p:nvSpPr>
                        <p:cNvPr id="16592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a:p>
                      </p:txBody>
                    </p:sp>
                    <p:sp>
                      <p:nvSpPr>
                        <p:cNvPr id="16592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a:p>
                      </p:txBody>
                    </p:sp>
                    <p:sp>
                      <p:nvSpPr>
                        <p:cNvPr id="16592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a:p>
                      </p:txBody>
                    </p:sp>
                    <p:sp>
                      <p:nvSpPr>
                        <p:cNvPr id="16592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a:p>
                      </p:txBody>
                    </p:sp>
                    <p:sp>
                      <p:nvSpPr>
                        <p:cNvPr id="16592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a:p>
                      </p:txBody>
                    </p:sp>
                    <p:sp>
                      <p:nvSpPr>
                        <p:cNvPr id="16592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a:p>
                      </p:txBody>
                    </p:sp>
                    <p:sp>
                      <p:nvSpPr>
                        <p:cNvPr id="16592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a:p>
                      </p:txBody>
                    </p:sp>
                    <p:sp>
                      <p:nvSpPr>
                        <p:cNvPr id="16592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a:p>
                      </p:txBody>
                    </p:sp>
                    <p:sp>
                      <p:nvSpPr>
                        <p:cNvPr id="16593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a:p>
                      </p:txBody>
                    </p:sp>
                    <p:sp>
                      <p:nvSpPr>
                        <p:cNvPr id="16593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a:p>
                      </p:txBody>
                    </p:sp>
                    <p:sp>
                      <p:nvSpPr>
                        <p:cNvPr id="16593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a:p>
                      </p:txBody>
                    </p:sp>
                    <p:sp>
                      <p:nvSpPr>
                        <p:cNvPr id="16593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a:p>
                      </p:txBody>
                    </p:sp>
                    <p:sp>
                      <p:nvSpPr>
                        <p:cNvPr id="16593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a:p>
                      </p:txBody>
                    </p:sp>
                    <p:sp>
                      <p:nvSpPr>
                        <p:cNvPr id="16593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a:p>
                      </p:txBody>
                    </p:sp>
                    <p:sp>
                      <p:nvSpPr>
                        <p:cNvPr id="16593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a:p>
                      </p:txBody>
                    </p:sp>
                    <p:sp>
                      <p:nvSpPr>
                        <p:cNvPr id="16593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a:p>
                      </p:txBody>
                    </p:sp>
                    <p:sp>
                      <p:nvSpPr>
                        <p:cNvPr id="16593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a:p>
                      </p:txBody>
                    </p:sp>
                    <p:grpSp>
                      <p:nvGrpSpPr>
                        <p:cNvPr id="1106" name="Group 51"/>
                        <p:cNvGrpSpPr>
                          <a:grpSpLocks/>
                        </p:cNvGrpSpPr>
                        <p:nvPr userDrawn="1"/>
                      </p:nvGrpSpPr>
                      <p:grpSpPr bwMode="auto">
                        <a:xfrm>
                          <a:off x="0" y="1812"/>
                          <a:ext cx="3672" cy="2049"/>
                          <a:chOff x="5" y="1816"/>
                          <a:chExt cx="3672" cy="2049"/>
                        </a:xfrm>
                      </p:grpSpPr>
                      <p:sp>
                        <p:nvSpPr>
                          <p:cNvPr id="165940" name="Oval 52"/>
                          <p:cNvSpPr>
                            <a:spLocks noChangeArrowheads="1"/>
                          </p:cNvSpPr>
                          <p:nvPr userDrawn="1"/>
                        </p:nvSpPr>
                        <p:spPr bwMode="hidden">
                          <a:xfrm rot="-2819839">
                            <a:off x="1544" y="2871"/>
                            <a:ext cx="161" cy="280"/>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4"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6" name="Oval 58"/>
                          <p:cNvSpPr>
                            <a:spLocks noChangeArrowheads="1"/>
                          </p:cNvSpPr>
                          <p:nvPr userDrawn="1"/>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8" name="Oval 60"/>
                          <p:cNvSpPr>
                            <a:spLocks noChangeArrowheads="1"/>
                          </p:cNvSpPr>
                          <p:nvPr userDrawn="1"/>
                        </p:nvSpPr>
                        <p:spPr bwMode="hidden">
                          <a:xfrm rot="-2819839">
                            <a:off x="999" y="1538"/>
                            <a:ext cx="1563" cy="2696"/>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49" name="Oval 61"/>
                          <p:cNvSpPr>
                            <a:spLocks noChangeArrowheads="1"/>
                          </p:cNvSpPr>
                          <p:nvPr userDrawn="1"/>
                        </p:nvSpPr>
                        <p:spPr bwMode="hidden">
                          <a:xfrm rot="-2819839">
                            <a:off x="933" y="1359"/>
                            <a:ext cx="1711" cy="3016"/>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5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a:p>
                        </p:txBody>
                      </p:sp>
                      <p:sp>
                        <p:nvSpPr>
                          <p:cNvPr id="165951" name="Oval 63"/>
                          <p:cNvSpPr>
                            <a:spLocks noChangeArrowheads="1"/>
                          </p:cNvSpPr>
                          <p:nvPr userDrawn="1"/>
                        </p:nvSpPr>
                        <p:spPr bwMode="hidden">
                          <a:xfrm rot="-2780025">
                            <a:off x="817" y="1004"/>
                            <a:ext cx="2049" cy="3672"/>
                          </a:xfrm>
                          <a:prstGeom prst="ellipse">
                            <a:avLst/>
                          </a:prstGeom>
                          <a:noFill/>
                          <a:ln w="9525">
                            <a:solidFill>
                              <a:schemeClr val="accent2"/>
                            </a:solidFill>
                            <a:round/>
                            <a:headEnd/>
                            <a:tailEnd/>
                          </a:ln>
                          <a:effectLst/>
                        </p:spPr>
                        <p:txBody>
                          <a:bodyPr wrap="none" anchor="ctr"/>
                          <a:lstStyle/>
                          <a:p>
                            <a:pPr>
                              <a:defRPr/>
                            </a:pPr>
                            <a:endParaRPr lang="en-US"/>
                          </a:p>
                        </p:txBody>
                      </p:sp>
                    </p:grpSp>
                    <p:sp>
                      <p:nvSpPr>
                        <p:cNvPr id="16595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a:p>
                      </p:txBody>
                    </p:sp>
                    <p:sp>
                      <p:nvSpPr>
                        <p:cNvPr id="16595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a:p>
                      </p:txBody>
                    </p:sp>
                    <p:sp>
                      <p:nvSpPr>
                        <p:cNvPr id="16595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a:p>
                      </p:txBody>
                    </p:sp>
                    <p:sp>
                      <p:nvSpPr>
                        <p:cNvPr id="16595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a:p>
                      </p:txBody>
                    </p:sp>
                    <p:sp>
                      <p:nvSpPr>
                        <p:cNvPr id="16595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a:p>
                      </p:txBody>
                    </p:sp>
                    <p:sp>
                      <p:nvSpPr>
                        <p:cNvPr id="16595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a:p>
                      </p:txBody>
                    </p:sp>
                    <p:sp>
                      <p:nvSpPr>
                        <p:cNvPr id="16595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a:p>
                      </p:txBody>
                    </p:sp>
                    <p:sp>
                      <p:nvSpPr>
                        <p:cNvPr id="16595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a:p>
                      </p:txBody>
                    </p:sp>
                    <p:sp>
                      <p:nvSpPr>
                        <p:cNvPr id="16596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a:p>
                      </p:txBody>
                    </p:sp>
                    <p:sp>
                      <p:nvSpPr>
                        <p:cNvPr id="16596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a:p>
                      </p:txBody>
                    </p:sp>
                    <p:sp>
                      <p:nvSpPr>
                        <p:cNvPr id="16596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a:p>
                      </p:txBody>
                    </p:sp>
                    <p:sp>
                      <p:nvSpPr>
                        <p:cNvPr id="16596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a:p>
                      </p:txBody>
                    </p:sp>
                    <p:sp>
                      <p:nvSpPr>
                        <p:cNvPr id="16596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a:p>
                      </p:txBody>
                    </p:sp>
                    <p:sp>
                      <p:nvSpPr>
                        <p:cNvPr id="16596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a:p>
                      </p:txBody>
                    </p:sp>
                    <p:sp>
                      <p:nvSpPr>
                        <p:cNvPr id="16596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a:p>
                      </p:txBody>
                    </p:sp>
                    <p:sp>
                      <p:nvSpPr>
                        <p:cNvPr id="16596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a:p>
                      </p:txBody>
                    </p:sp>
                    <p:sp>
                      <p:nvSpPr>
                        <p:cNvPr id="16596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a:p>
                      </p:txBody>
                    </p:sp>
                    <p:sp>
                      <p:nvSpPr>
                        <p:cNvPr id="16596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a:p>
                      </p:txBody>
                    </p:sp>
                    <p:sp>
                      <p:nvSpPr>
                        <p:cNvPr id="16597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a:p>
                      </p:txBody>
                    </p:sp>
                    <p:sp>
                      <p:nvSpPr>
                        <p:cNvPr id="16597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a:p>
                      </p:txBody>
                    </p:sp>
                    <p:sp>
                      <p:nvSpPr>
                        <p:cNvPr id="16597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a:p>
                      </p:txBody>
                    </p:sp>
                    <p:sp>
                      <p:nvSpPr>
                        <p:cNvPr id="16597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a:p>
                      </p:txBody>
                    </p:sp>
                    <p:sp>
                      <p:nvSpPr>
                        <p:cNvPr id="16597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a:p>
                      </p:txBody>
                    </p:sp>
                    <p:sp>
                      <p:nvSpPr>
                        <p:cNvPr id="16597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a:p>
                      </p:txBody>
                    </p:sp>
                    <p:sp>
                      <p:nvSpPr>
                        <p:cNvPr id="16597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a:p>
                      </p:txBody>
                    </p:sp>
                    <p:sp>
                      <p:nvSpPr>
                        <p:cNvPr id="16597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a:p>
                      </p:txBody>
                    </p:sp>
                    <p:sp>
                      <p:nvSpPr>
                        <p:cNvPr id="16597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a:p>
                      </p:txBody>
                    </p:sp>
                    <p:sp>
                      <p:nvSpPr>
                        <p:cNvPr id="16597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a:p>
                      </p:txBody>
                    </p:sp>
                    <p:sp>
                      <p:nvSpPr>
                        <p:cNvPr id="16598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a:p>
                      </p:txBody>
                    </p:sp>
                    <p:sp>
                      <p:nvSpPr>
                        <p:cNvPr id="16598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a:p>
                      </p:txBody>
                    </p:sp>
                    <p:sp>
                      <p:nvSpPr>
                        <p:cNvPr id="16598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a:p>
                      </p:txBody>
                    </p:sp>
                    <p:sp>
                      <p:nvSpPr>
                        <p:cNvPr id="16598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a:p>
                      </p:txBody>
                    </p:sp>
                    <p:sp>
                      <p:nvSpPr>
                        <p:cNvPr id="16598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a:p>
                      </p:txBody>
                    </p:sp>
                    <p:sp>
                      <p:nvSpPr>
                        <p:cNvPr id="16598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a:p>
                      </p:txBody>
                    </p:sp>
                    <p:sp>
                      <p:nvSpPr>
                        <p:cNvPr id="16598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a:p>
                      </p:txBody>
                    </p:sp>
                    <p:sp>
                      <p:nvSpPr>
                        <p:cNvPr id="16598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6598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a:p>
              </p:txBody>
            </p:sp>
            <p:sp>
              <p:nvSpPr>
                <p:cNvPr id="16599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a:p>
              </p:txBody>
            </p:sp>
            <p:grpSp>
              <p:nvGrpSpPr>
                <p:cNvPr id="1050" name="Group 103"/>
                <p:cNvGrpSpPr>
                  <a:grpSpLocks/>
                </p:cNvGrpSpPr>
                <p:nvPr userDrawn="1"/>
              </p:nvGrpSpPr>
              <p:grpSpPr bwMode="auto">
                <a:xfrm>
                  <a:off x="2" y="2738"/>
                  <a:ext cx="1317" cy="1582"/>
                  <a:chOff x="2" y="2738"/>
                  <a:chExt cx="1317" cy="1582"/>
                </a:xfrm>
              </p:grpSpPr>
              <p:sp>
                <p:nvSpPr>
                  <p:cNvPr id="16599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a:p>
                </p:txBody>
              </p:sp>
              <p:sp>
                <p:nvSpPr>
                  <p:cNvPr id="165993"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a:p>
                </p:txBody>
              </p:sp>
              <p:sp>
                <p:nvSpPr>
                  <p:cNvPr id="16599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a:p>
                </p:txBody>
              </p:sp>
              <p:sp>
                <p:nvSpPr>
                  <p:cNvPr id="16599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a:p>
                </p:txBody>
              </p:sp>
              <p:sp>
                <p:nvSpPr>
                  <p:cNvPr id="16599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a:p>
                </p:txBody>
              </p:sp>
              <p:sp>
                <p:nvSpPr>
                  <p:cNvPr id="16599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a:p>
                </p:txBody>
              </p:sp>
              <p:sp>
                <p:nvSpPr>
                  <p:cNvPr id="16599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a:p>
                </p:txBody>
              </p:sp>
              <p:sp>
                <p:nvSpPr>
                  <p:cNvPr id="16599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a:p>
                </p:txBody>
              </p:sp>
              <p:sp>
                <p:nvSpPr>
                  <p:cNvPr id="16600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66002"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a:p>
            </p:txBody>
          </p:sp>
          <p:sp>
            <p:nvSpPr>
              <p:cNvPr id="166003"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a:p>
            </p:txBody>
          </p:sp>
          <p:sp>
            <p:nvSpPr>
              <p:cNvPr id="166004"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66005"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66006"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66007"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a:p>
            </p:txBody>
          </p:sp>
          <p:grpSp>
            <p:nvGrpSpPr>
              <p:cNvPr id="1040" name="Group 120"/>
              <p:cNvGrpSpPr>
                <a:grpSpLocks noChangeAspect="1"/>
              </p:cNvGrpSpPr>
              <p:nvPr/>
            </p:nvGrpSpPr>
            <p:grpSpPr bwMode="auto">
              <a:xfrm>
                <a:off x="3046" y="1326"/>
                <a:ext cx="259" cy="299"/>
                <a:chOff x="3042" y="1265"/>
                <a:chExt cx="367" cy="424"/>
              </a:xfrm>
            </p:grpSpPr>
            <p:sp>
              <p:nvSpPr>
                <p:cNvPr id="16600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a:p>
              </p:txBody>
            </p:sp>
            <p:sp>
              <p:nvSpPr>
                <p:cNvPr id="16601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66011" name="Freeform 123"/>
                <p:cNvSpPr>
                  <a:spLocks noChangeAspect="1"/>
                </p:cNvSpPr>
                <p:nvPr userDrawn="1"/>
              </p:nvSpPr>
              <p:spPr bwMode="hidden">
                <a:xfrm>
                  <a:off x="3144" y="1366"/>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6601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6601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grpSp>
        </p:grpSp>
      </p:grpSp>
      <p:sp>
        <p:nvSpPr>
          <p:cNvPr id="16601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6601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6601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mn-lt"/>
              </a:defRPr>
            </a:lvl1pPr>
          </a:lstStyle>
          <a:p>
            <a:pPr>
              <a:defRPr/>
            </a:pPr>
            <a:fld id="{BE02EE6C-AA2F-4055-87BB-8F88B7AC1553}" type="slidenum">
              <a:rPr lang="en-US"/>
              <a:pPr>
                <a:defRPr/>
              </a:pPr>
              <a:t>‹#›</a:t>
            </a:fld>
            <a:endParaRPr lang="en-US"/>
          </a:p>
        </p:txBody>
      </p:sp>
      <p:sp>
        <p:nvSpPr>
          <p:cNvPr id="16601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01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45"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CC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CC66"/>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rgbClr val="FFCC66"/>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rgbClr val="FFCC66"/>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rgbClr val="FFCC66"/>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FFCC66"/>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FFCC66"/>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FFCC66"/>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FFCC66"/>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roc.noaa.gov/eng/graphics/billings3.jp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0"/>
          <p:cNvSpPr>
            <a:spLocks noGrp="1" noChangeArrowheads="1"/>
          </p:cNvSpPr>
          <p:nvPr>
            <p:ph type="sldNum" sz="quarter" idx="12"/>
          </p:nvPr>
        </p:nvSpPr>
        <p:spPr/>
        <p:txBody>
          <a:bodyPr/>
          <a:lstStyle/>
          <a:p>
            <a:pPr>
              <a:defRPr/>
            </a:pPr>
            <a:fld id="{088565C9-FB7A-4ED8-B237-FE2C1359E875}" type="slidenum">
              <a:rPr lang="en-US"/>
              <a:pPr>
                <a:defRPr/>
              </a:pPr>
              <a:t>1</a:t>
            </a:fld>
            <a:endParaRPr lang="en-US"/>
          </a:p>
        </p:txBody>
      </p:sp>
      <p:sp>
        <p:nvSpPr>
          <p:cNvPr id="6146" name="Rectangle 2"/>
          <p:cNvSpPr>
            <a:spLocks noGrp="1" noChangeArrowheads="1"/>
          </p:cNvSpPr>
          <p:nvPr>
            <p:ph type="ctrTitle"/>
          </p:nvPr>
        </p:nvSpPr>
        <p:spPr/>
        <p:txBody>
          <a:bodyPr/>
          <a:lstStyle/>
          <a:p>
            <a:pPr eaLnBrk="1" hangingPunct="1">
              <a:defRPr/>
            </a:pPr>
            <a:r>
              <a:rPr lang="en-US" dirty="0" smtClean="0"/>
              <a:t>The August 21, 2009 Chelsea, VT Flash Flood</a:t>
            </a:r>
            <a:br>
              <a:rPr lang="en-US" dirty="0" smtClean="0"/>
            </a:br>
            <a:r>
              <a:rPr lang="en-US" sz="2800" dirty="0" smtClean="0">
                <a:solidFill>
                  <a:schemeClr val="tx1"/>
                </a:solidFill>
              </a:rPr>
              <a:t>Case Study and Radar Considerations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1600" dirty="0" smtClean="0">
                <a:solidFill>
                  <a:schemeClr val="tx1"/>
                </a:solidFill>
              </a:rPr>
              <a:t>Eastern Region Flash Flood Conference</a:t>
            </a:r>
            <a:br>
              <a:rPr lang="en-US" sz="1600" dirty="0" smtClean="0">
                <a:solidFill>
                  <a:schemeClr val="tx1"/>
                </a:solidFill>
              </a:rPr>
            </a:br>
            <a:r>
              <a:rPr lang="en-US" sz="1600" dirty="0" smtClean="0">
                <a:solidFill>
                  <a:schemeClr val="tx1"/>
                </a:solidFill>
              </a:rPr>
              <a:t>June 2 2010</a:t>
            </a:r>
            <a:endParaRPr lang="en-US" sz="1600" dirty="0" smtClean="0"/>
          </a:p>
        </p:txBody>
      </p:sp>
      <p:sp>
        <p:nvSpPr>
          <p:cNvPr id="6147" name="Rectangle 3"/>
          <p:cNvSpPr>
            <a:spLocks noGrp="1" noChangeArrowheads="1"/>
          </p:cNvSpPr>
          <p:nvPr>
            <p:ph type="subTitle" idx="1"/>
          </p:nvPr>
        </p:nvSpPr>
        <p:spPr>
          <a:xfrm>
            <a:off x="1371600" y="4545013"/>
            <a:ext cx="6400800" cy="1093787"/>
          </a:xfrm>
        </p:spPr>
        <p:txBody>
          <a:bodyPr/>
          <a:lstStyle/>
          <a:p>
            <a:pPr eaLnBrk="1" hangingPunct="1">
              <a:lnSpc>
                <a:spcPct val="80000"/>
              </a:lnSpc>
              <a:defRPr/>
            </a:pPr>
            <a:r>
              <a:rPr lang="en-US" sz="1600" dirty="0" smtClean="0"/>
              <a:t>Greg Hanson</a:t>
            </a:r>
          </a:p>
          <a:p>
            <a:pPr eaLnBrk="1" hangingPunct="1">
              <a:lnSpc>
                <a:spcPct val="80000"/>
              </a:lnSpc>
              <a:defRPr/>
            </a:pPr>
            <a:r>
              <a:rPr lang="en-US" sz="1600" dirty="0" smtClean="0"/>
              <a:t>WFO BTV</a:t>
            </a:r>
          </a:p>
          <a:p>
            <a:pPr eaLnBrk="1" hangingPunct="1">
              <a:lnSpc>
                <a:spcPct val="80000"/>
              </a:lnSpc>
              <a:defRPr/>
            </a:pPr>
            <a:r>
              <a:rPr lang="en-US" sz="1600" dirty="0" smtClean="0"/>
              <a:t>802-922-9139</a:t>
            </a:r>
          </a:p>
          <a:p>
            <a:pPr eaLnBrk="1" hangingPunct="1">
              <a:lnSpc>
                <a:spcPct val="80000"/>
              </a:lnSpc>
              <a:defRPr/>
            </a:pPr>
            <a:r>
              <a:rPr lang="en-US" sz="1600" dirty="0" smtClean="0"/>
              <a:t>gregory.hanson@noaa.gov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dirty="0" smtClean="0"/>
              <a:t>Result: excessive rainfall</a:t>
            </a:r>
          </a:p>
        </p:txBody>
      </p:sp>
      <p:sp>
        <p:nvSpPr>
          <p:cNvPr id="9" name="Text Placeholder 8"/>
          <p:cNvSpPr>
            <a:spLocks noGrp="1"/>
          </p:cNvSpPr>
          <p:nvPr>
            <p:ph type="body" sz="half" idx="1"/>
          </p:nvPr>
        </p:nvSpPr>
        <p:spPr/>
        <p:txBody>
          <a:bodyPr/>
          <a:lstStyle/>
          <a:p>
            <a:r>
              <a:rPr lang="en-US" dirty="0" smtClean="0"/>
              <a:t>Three to four inches in a couple hours</a:t>
            </a:r>
            <a:endParaRPr lang="en-US" dirty="0"/>
          </a:p>
        </p:txBody>
      </p:sp>
      <p:pic>
        <p:nvPicPr>
          <p:cNvPr id="20486" name="Picture 5" descr="kgyxstp"/>
          <p:cNvPicPr>
            <a:picLocks noGrp="1" noChangeAspect="1" noChangeArrowheads="1"/>
          </p:cNvPicPr>
          <p:nvPr>
            <p:ph sz="half" idx="2"/>
          </p:nvPr>
        </p:nvPicPr>
        <p:blipFill>
          <a:blip r:embed="rId3" cstate="print"/>
          <a:srcRect l="20493" t="7977" b="2815"/>
          <a:stretch>
            <a:fillRect/>
          </a:stretch>
        </p:blipFill>
        <p:spPr>
          <a:xfrm>
            <a:off x="3805228" y="1873664"/>
            <a:ext cx="5227098" cy="4926016"/>
          </a:xfrm>
          <a:noFill/>
        </p:spPr>
      </p:pic>
      <p:sp>
        <p:nvSpPr>
          <p:cNvPr id="6" name="Slide Number Placeholder 7"/>
          <p:cNvSpPr>
            <a:spLocks noGrp="1"/>
          </p:cNvSpPr>
          <p:nvPr>
            <p:ph type="sldNum" sz="quarter" idx="12"/>
          </p:nvPr>
        </p:nvSpPr>
        <p:spPr/>
        <p:txBody>
          <a:bodyPr/>
          <a:lstStyle/>
          <a:p>
            <a:pPr>
              <a:defRPr/>
            </a:pPr>
            <a:fld id="{9F7FBF94-04ED-47B4-8CD4-78F8C2A8D2A7}"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Flash Flooding in Chelsea</a:t>
            </a:r>
            <a:endParaRPr lang="en-US" dirty="0"/>
          </a:p>
        </p:txBody>
      </p:sp>
      <p:pic>
        <p:nvPicPr>
          <p:cNvPr id="13" name="Content Placeholder 12" descr="W Corinth Rd washout 2W WestCorinth-2.JPG"/>
          <p:cNvPicPr>
            <a:picLocks noGrp="1" noChangeAspect="1"/>
          </p:cNvPicPr>
          <p:nvPr>
            <p:ph sz="half" idx="2"/>
          </p:nvPr>
        </p:nvPicPr>
        <p:blipFill>
          <a:blip r:embed="rId2" cstate="print"/>
          <a:stretch>
            <a:fillRect/>
          </a:stretch>
        </p:blipFill>
        <p:spPr>
          <a:xfrm>
            <a:off x="2016090" y="1530324"/>
            <a:ext cx="5623002" cy="4217252"/>
          </a:xfrm>
        </p:spPr>
      </p:pic>
      <p:sp>
        <p:nvSpPr>
          <p:cNvPr id="5" name="Slide Number Placeholder 4"/>
          <p:cNvSpPr>
            <a:spLocks noGrp="1"/>
          </p:cNvSpPr>
          <p:nvPr>
            <p:ph type="sldNum" sz="quarter" idx="12"/>
          </p:nvPr>
        </p:nvSpPr>
        <p:spPr/>
        <p:txBody>
          <a:bodyPr/>
          <a:lstStyle/>
          <a:p>
            <a:pPr>
              <a:defRPr/>
            </a:pPr>
            <a:fld id="{E6FB58BE-8DF5-44E5-B791-B3B2D930A959}" type="slidenum">
              <a:rPr lang="en-US" smtClean="0"/>
              <a:pPr>
                <a:defRPr/>
              </a:pPr>
              <a:t>11</a:t>
            </a:fld>
            <a:endParaRPr lang="en-US"/>
          </a:p>
        </p:txBody>
      </p:sp>
      <p:pic>
        <p:nvPicPr>
          <p:cNvPr id="15" name="Content Placeholder 14" descr="keenedydrive_uprvlyrd_chelsea.jpg"/>
          <p:cNvPicPr>
            <a:picLocks noGrp="1" noChangeAspect="1"/>
          </p:cNvPicPr>
          <p:nvPr>
            <p:ph sz="half" idx="1"/>
          </p:nvPr>
        </p:nvPicPr>
        <p:blipFill>
          <a:blip r:embed="rId3" cstate="print"/>
          <a:stretch>
            <a:fillRect/>
          </a:stretch>
        </p:blipFill>
        <p:spPr>
          <a:xfrm>
            <a:off x="1413509" y="1715701"/>
            <a:ext cx="3048952" cy="4589821"/>
          </a:xfrm>
        </p:spPr>
      </p:pic>
      <p:pic>
        <p:nvPicPr>
          <p:cNvPr id="16" name="Picture 15" descr="Rte110 Chelsea 08212009-9.JPG"/>
          <p:cNvPicPr>
            <a:picLocks noChangeAspect="1"/>
          </p:cNvPicPr>
          <p:nvPr/>
        </p:nvPicPr>
        <p:blipFill>
          <a:blip r:embed="rId4" cstate="print"/>
          <a:stretch>
            <a:fillRect/>
          </a:stretch>
        </p:blipFill>
        <p:spPr>
          <a:xfrm>
            <a:off x="738134" y="1493811"/>
            <a:ext cx="5002281" cy="3751711"/>
          </a:xfrm>
          <a:prstGeom prst="rect">
            <a:avLst/>
          </a:prstGeom>
        </p:spPr>
      </p:pic>
      <p:pic>
        <p:nvPicPr>
          <p:cNvPr id="17" name="Picture 16" descr="Rte110 damage Chelsea view south.JPG"/>
          <p:cNvPicPr>
            <a:picLocks noChangeAspect="1"/>
          </p:cNvPicPr>
          <p:nvPr/>
        </p:nvPicPr>
        <p:blipFill>
          <a:blip r:embed="rId5" cstate="print"/>
          <a:stretch>
            <a:fillRect/>
          </a:stretch>
        </p:blipFill>
        <p:spPr>
          <a:xfrm>
            <a:off x="2417733" y="1858941"/>
            <a:ext cx="6117234" cy="4587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35D8BF-B3D1-46A4-B4CF-C636B5B6EE67}" type="slidenum">
              <a:rPr lang="en-US"/>
              <a:pPr>
                <a:defRPr/>
              </a:pPr>
              <a:t>12</a:t>
            </a:fld>
            <a:endParaRPr lang="en-US"/>
          </a:p>
        </p:txBody>
      </p:sp>
      <p:sp>
        <p:nvSpPr>
          <p:cNvPr id="5122" name="Rectangle 2"/>
          <p:cNvSpPr>
            <a:spLocks noGrp="1" noChangeArrowheads="1"/>
          </p:cNvSpPr>
          <p:nvPr>
            <p:ph type="title"/>
          </p:nvPr>
        </p:nvSpPr>
        <p:spPr/>
        <p:txBody>
          <a:bodyPr/>
          <a:lstStyle/>
          <a:p>
            <a:pPr eaLnBrk="1" hangingPunct="1">
              <a:defRPr/>
            </a:pPr>
            <a:r>
              <a:rPr lang="en-US" dirty="0" smtClean="0"/>
              <a:t>Overview</a:t>
            </a:r>
          </a:p>
        </p:txBody>
      </p:sp>
      <p:sp>
        <p:nvSpPr>
          <p:cNvPr id="5123" name="Rectangle 3"/>
          <p:cNvSpPr>
            <a:spLocks noGrp="1" noChangeArrowheads="1"/>
          </p:cNvSpPr>
          <p:nvPr>
            <p:ph type="body" idx="1"/>
          </p:nvPr>
        </p:nvSpPr>
        <p:spPr/>
        <p:txBody>
          <a:bodyPr/>
          <a:lstStyle/>
          <a:p>
            <a:pPr eaLnBrk="1" hangingPunct="1">
              <a:defRPr/>
            </a:pPr>
            <a:r>
              <a:rPr lang="en-US" dirty="0" smtClean="0"/>
              <a:t>Meteorological background and event summary</a:t>
            </a:r>
          </a:p>
          <a:p>
            <a:pPr eaLnBrk="1" hangingPunct="1">
              <a:defRPr/>
            </a:pPr>
            <a:r>
              <a:rPr lang="en-US" dirty="0" smtClean="0"/>
              <a:t>Radar Considerations</a:t>
            </a:r>
          </a:p>
          <a:p>
            <a:pPr eaLnBrk="1" hangingPunct="1">
              <a:defRPr/>
            </a:pPr>
            <a:r>
              <a:rPr lang="en-US" dirty="0" smtClean="0"/>
              <a:t>FFMP and HPE recap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0"/>
                                  </p:stCondLst>
                                  <p:childTnLst>
                                    <p:animClr clrSpc="hsl">
                                      <p:cBhvr override="childStyle">
                                        <p:cTn id="6" dur="500" fill="hold"/>
                                        <p:tgtEl>
                                          <p:spTgt spid="5123">
                                            <p:txEl>
                                              <p:pRg st="0" end="0"/>
                                            </p:txEl>
                                          </p:spTgt>
                                        </p:tgtEl>
                                        <p:attrNameLst>
                                          <p:attrName>style.color</p:attrName>
                                        </p:attrNameLst>
                                      </p:cBhvr>
                                      <p:by>
                                        <p:hsl h="0" s="-12549" l="-25098"/>
                                      </p:by>
                                    </p:animClr>
                                    <p:animClr clrSpc="hsl">
                                      <p:cBhvr>
                                        <p:cTn id="7" dur="500" fill="hold"/>
                                        <p:tgtEl>
                                          <p:spTgt spid="5123">
                                            <p:txEl>
                                              <p:pRg st="0" end="0"/>
                                            </p:txEl>
                                          </p:spTgt>
                                        </p:tgtEl>
                                        <p:attrNameLst>
                                          <p:attrName>fillcolor</p:attrName>
                                        </p:attrNameLst>
                                      </p:cBhvr>
                                      <p:by>
                                        <p:hsl h="0" s="-12549" l="-25098"/>
                                      </p:by>
                                    </p:animClr>
                                    <p:animClr clrSpc="hsl">
                                      <p:cBhvr>
                                        <p:cTn id="8" dur="500" fill="hold"/>
                                        <p:tgtEl>
                                          <p:spTgt spid="5123">
                                            <p:txEl>
                                              <p:pRg st="0" end="0"/>
                                            </p:txEl>
                                          </p:spTgt>
                                        </p:tgtEl>
                                        <p:attrNameLst>
                                          <p:attrName>stroke.color</p:attrName>
                                        </p:attrNameLst>
                                      </p:cBhvr>
                                      <p:by>
                                        <p:hsl h="0" s="-12549" l="-25098"/>
                                      </p:by>
                                    </p:animClr>
                                    <p:set>
                                      <p:cBhvr>
                                        <p:cTn id="9" dur="500" fill="hold"/>
                                        <p:tgtEl>
                                          <p:spTgt spid="51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9F7FBF94-04ED-47B4-8CD4-78F8C2A8D2A7}" type="slidenum">
              <a:rPr lang="en-US"/>
              <a:pPr>
                <a:defRPr/>
              </a:pPr>
              <a:t>13</a:t>
            </a:fld>
            <a:endParaRPr lang="en-US"/>
          </a:p>
        </p:txBody>
      </p:sp>
      <p:sp>
        <p:nvSpPr>
          <p:cNvPr id="188418" name="Rectangle 2"/>
          <p:cNvSpPr>
            <a:spLocks noGrp="1" noChangeArrowheads="1"/>
          </p:cNvSpPr>
          <p:nvPr>
            <p:ph type="title"/>
          </p:nvPr>
        </p:nvSpPr>
        <p:spPr/>
        <p:txBody>
          <a:bodyPr/>
          <a:lstStyle/>
          <a:p>
            <a:pPr eaLnBrk="1" hangingPunct="1">
              <a:defRPr/>
            </a:pPr>
            <a:r>
              <a:rPr lang="en-US" smtClean="0"/>
              <a:t>KCXX vs KGYX STP</a:t>
            </a:r>
          </a:p>
        </p:txBody>
      </p:sp>
      <p:sp>
        <p:nvSpPr>
          <p:cNvPr id="188419" name="Rectangle 3"/>
          <p:cNvSpPr>
            <a:spLocks noGrp="1" noChangeArrowheads="1"/>
          </p:cNvSpPr>
          <p:nvPr>
            <p:ph type="body" sz="half" idx="3"/>
          </p:nvPr>
        </p:nvSpPr>
        <p:spPr>
          <a:xfrm>
            <a:off x="457200" y="5527675"/>
            <a:ext cx="8229600" cy="1330325"/>
          </a:xfrm>
        </p:spPr>
        <p:txBody>
          <a:bodyPr/>
          <a:lstStyle/>
          <a:p>
            <a:pPr eaLnBrk="1" hangingPunct="1">
              <a:lnSpc>
                <a:spcPct val="90000"/>
              </a:lnSpc>
              <a:defRPr/>
            </a:pPr>
            <a:r>
              <a:rPr lang="en-US" sz="2000" dirty="0" smtClean="0"/>
              <a:t>KCXX STP underestimated, despite closer to radar</a:t>
            </a:r>
          </a:p>
          <a:p>
            <a:pPr eaLnBrk="1" hangingPunct="1">
              <a:lnSpc>
                <a:spcPct val="90000"/>
              </a:lnSpc>
              <a:defRPr/>
            </a:pPr>
            <a:r>
              <a:rPr lang="en-US" sz="2000" dirty="0" smtClean="0"/>
              <a:t>KGYX better estimate, even when double the distance</a:t>
            </a:r>
          </a:p>
        </p:txBody>
      </p:sp>
      <p:pic>
        <p:nvPicPr>
          <p:cNvPr id="20485" name="Picture 4" descr="kcxxstp"/>
          <p:cNvPicPr>
            <a:picLocks noGrp="1" noChangeAspect="1" noChangeArrowheads="1"/>
          </p:cNvPicPr>
          <p:nvPr>
            <p:ph sz="quarter" idx="1"/>
          </p:nvPr>
        </p:nvPicPr>
        <p:blipFill>
          <a:blip r:embed="rId3" cstate="print"/>
          <a:srcRect l="23645" t="7507" r="7881" b="9384"/>
          <a:stretch>
            <a:fillRect/>
          </a:stretch>
        </p:blipFill>
        <p:spPr>
          <a:xfrm>
            <a:off x="381000" y="1447800"/>
            <a:ext cx="3959225" cy="4038600"/>
          </a:xfrm>
          <a:noFill/>
        </p:spPr>
      </p:pic>
      <p:pic>
        <p:nvPicPr>
          <p:cNvPr id="20486" name="Picture 5" descr="kgyxstp"/>
          <p:cNvPicPr>
            <a:picLocks noGrp="1" noChangeAspect="1" noChangeArrowheads="1"/>
          </p:cNvPicPr>
          <p:nvPr>
            <p:ph sz="quarter" idx="2"/>
          </p:nvPr>
        </p:nvPicPr>
        <p:blipFill>
          <a:blip r:embed="rId4" cstate="print"/>
          <a:srcRect l="23645" t="7507" r="7881" b="9384"/>
          <a:stretch>
            <a:fillRect/>
          </a:stretch>
        </p:blipFill>
        <p:spPr>
          <a:xfrm>
            <a:off x="4800600" y="1447800"/>
            <a:ext cx="3965575" cy="4038600"/>
          </a:xfrm>
          <a:noFill/>
        </p:spPr>
      </p:pic>
      <p:sp>
        <p:nvSpPr>
          <p:cNvPr id="7" name="TextBox 6"/>
          <p:cNvSpPr txBox="1"/>
          <p:nvPr/>
        </p:nvSpPr>
        <p:spPr>
          <a:xfrm>
            <a:off x="1614447" y="4816494"/>
            <a:ext cx="1467068"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KCXX</a:t>
            </a:r>
            <a:endParaRPr lang="en-US" sz="3600" b="1" dirty="0">
              <a:effectLst>
                <a:outerShdw blurRad="38100" dist="38100" dir="2700000" algn="tl">
                  <a:srgbClr val="000000">
                    <a:alpha val="43137"/>
                  </a:srgbClr>
                </a:outerShdw>
              </a:effectLst>
            </a:endParaRPr>
          </a:p>
        </p:txBody>
      </p:sp>
      <p:sp>
        <p:nvSpPr>
          <p:cNvPr id="8" name="TextBox 7"/>
          <p:cNvSpPr txBox="1"/>
          <p:nvPr/>
        </p:nvSpPr>
        <p:spPr>
          <a:xfrm>
            <a:off x="6069033" y="4816494"/>
            <a:ext cx="1492716"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KGYX</a:t>
            </a:r>
            <a:endParaRPr lang="en-US" sz="3600" b="1" dirty="0">
              <a:effectLst>
                <a:outerShdw blurRad="38100" dist="38100" dir="2700000" algn="tl">
                  <a:srgbClr val="000000">
                    <a:alpha val="43137"/>
                  </a:srgbClr>
                </a:outerShdw>
              </a:effectLst>
            </a:endParaRPr>
          </a:p>
        </p:txBody>
      </p:sp>
      <p:sp>
        <p:nvSpPr>
          <p:cNvPr id="9" name="Oval 8"/>
          <p:cNvSpPr/>
          <p:nvPr/>
        </p:nvSpPr>
        <p:spPr bwMode="auto">
          <a:xfrm>
            <a:off x="2527272" y="3100383"/>
            <a:ext cx="255591" cy="255591"/>
          </a:xfrm>
          <a:prstGeom prst="ellipse">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rot="18189244">
            <a:off x="5994297" y="2983512"/>
            <a:ext cx="2095317" cy="519351"/>
          </a:xfrm>
          <a:prstGeom prst="ellipse">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6A6AB4B2-706A-4881-969C-6C593D533297}" type="slidenum">
              <a:rPr lang="en-US"/>
              <a:pPr>
                <a:defRPr/>
              </a:pPr>
              <a:t>14</a:t>
            </a:fld>
            <a:endParaRPr lang="en-US"/>
          </a:p>
        </p:txBody>
      </p:sp>
      <p:sp>
        <p:nvSpPr>
          <p:cNvPr id="185346" name="Rectangle 2"/>
          <p:cNvSpPr>
            <a:spLocks noGrp="1" noChangeArrowheads="1"/>
          </p:cNvSpPr>
          <p:nvPr>
            <p:ph type="title"/>
          </p:nvPr>
        </p:nvSpPr>
        <p:spPr/>
        <p:txBody>
          <a:bodyPr/>
          <a:lstStyle/>
          <a:p>
            <a:pPr eaLnBrk="1" hangingPunct="1">
              <a:defRPr/>
            </a:pPr>
            <a:r>
              <a:rPr lang="en-US" dirty="0" smtClean="0"/>
              <a:t>KCXX Hybrid Scan</a:t>
            </a:r>
          </a:p>
        </p:txBody>
      </p:sp>
      <p:sp>
        <p:nvSpPr>
          <p:cNvPr id="185347" name="Rectangle 3"/>
          <p:cNvSpPr>
            <a:spLocks noGrp="1" noChangeArrowheads="1"/>
          </p:cNvSpPr>
          <p:nvPr>
            <p:ph type="body" sz="half" idx="1"/>
          </p:nvPr>
        </p:nvSpPr>
        <p:spPr>
          <a:xfrm>
            <a:off x="358775" y="1881188"/>
            <a:ext cx="4038600" cy="4530725"/>
          </a:xfrm>
        </p:spPr>
        <p:txBody>
          <a:bodyPr/>
          <a:lstStyle/>
          <a:p>
            <a:pPr eaLnBrk="1" hangingPunct="1">
              <a:defRPr/>
            </a:pPr>
            <a:r>
              <a:rPr lang="en-US" sz="2800" dirty="0" smtClean="0"/>
              <a:t>WFO BTV’s primary radar</a:t>
            </a:r>
          </a:p>
          <a:p>
            <a:pPr eaLnBrk="1" hangingPunct="1">
              <a:defRPr/>
            </a:pPr>
            <a:r>
              <a:rPr lang="en-US" sz="2800" dirty="0" smtClean="0"/>
              <a:t>2.4° elevation inside white lines</a:t>
            </a:r>
          </a:p>
          <a:p>
            <a:pPr eaLnBrk="1" hangingPunct="1">
              <a:defRPr/>
            </a:pPr>
            <a:r>
              <a:rPr lang="en-US" sz="2800" dirty="0" smtClean="0"/>
              <a:t>1.5° elevation outside white lines</a:t>
            </a:r>
          </a:p>
          <a:p>
            <a:pPr eaLnBrk="1" hangingPunct="1">
              <a:defRPr/>
            </a:pPr>
            <a:r>
              <a:rPr lang="en-US" sz="2800" dirty="0" smtClean="0"/>
              <a:t>Altitude of 12,700 ft near Chelsea VT at 2.4°</a:t>
            </a:r>
          </a:p>
        </p:txBody>
      </p:sp>
      <p:pic>
        <p:nvPicPr>
          <p:cNvPr id="17413" name="Picture 4" descr="kcxx2"/>
          <p:cNvPicPr>
            <a:picLocks noGrp="1" noChangeAspect="1" noChangeArrowheads="1"/>
          </p:cNvPicPr>
          <p:nvPr>
            <p:ph sz="half" idx="2"/>
          </p:nvPr>
        </p:nvPicPr>
        <p:blipFill>
          <a:blip r:embed="rId3" cstate="print"/>
          <a:srcRect l="7881" t="10323" r="7881" b="9384"/>
          <a:stretch>
            <a:fillRect/>
          </a:stretch>
        </p:blipFill>
        <p:spPr>
          <a:xfrm>
            <a:off x="4648200" y="2168525"/>
            <a:ext cx="4267200" cy="3584575"/>
          </a:xfrm>
          <a:noFill/>
        </p:spPr>
      </p:pic>
      <p:sp>
        <p:nvSpPr>
          <p:cNvPr id="17414" name="Text Box 5"/>
          <p:cNvSpPr txBox="1">
            <a:spLocks noChangeArrowheads="1"/>
          </p:cNvSpPr>
          <p:nvPr/>
        </p:nvSpPr>
        <p:spPr bwMode="auto">
          <a:xfrm>
            <a:off x="7162800" y="24384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2.4</a:t>
            </a:r>
          </a:p>
        </p:txBody>
      </p:sp>
      <p:sp>
        <p:nvSpPr>
          <p:cNvPr id="17415" name="Text Box 6"/>
          <p:cNvSpPr txBox="1">
            <a:spLocks noChangeArrowheads="1"/>
          </p:cNvSpPr>
          <p:nvPr/>
        </p:nvSpPr>
        <p:spPr bwMode="auto">
          <a:xfrm>
            <a:off x="7848600" y="35052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2.4</a:t>
            </a:r>
          </a:p>
        </p:txBody>
      </p:sp>
      <p:sp>
        <p:nvSpPr>
          <p:cNvPr id="17416" name="Text Box 7"/>
          <p:cNvSpPr txBox="1">
            <a:spLocks noChangeArrowheads="1"/>
          </p:cNvSpPr>
          <p:nvPr/>
        </p:nvSpPr>
        <p:spPr bwMode="auto">
          <a:xfrm>
            <a:off x="7620000" y="48006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2.4</a:t>
            </a:r>
          </a:p>
        </p:txBody>
      </p:sp>
      <p:sp>
        <p:nvSpPr>
          <p:cNvPr id="17417" name="Text Box 8"/>
          <p:cNvSpPr txBox="1">
            <a:spLocks noChangeArrowheads="1"/>
          </p:cNvSpPr>
          <p:nvPr/>
        </p:nvSpPr>
        <p:spPr bwMode="auto">
          <a:xfrm>
            <a:off x="5715000" y="23622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1.5</a:t>
            </a:r>
          </a:p>
        </p:txBody>
      </p:sp>
      <p:sp>
        <p:nvSpPr>
          <p:cNvPr id="17418" name="Text Box 9"/>
          <p:cNvSpPr txBox="1">
            <a:spLocks noChangeArrowheads="1"/>
          </p:cNvSpPr>
          <p:nvPr/>
        </p:nvSpPr>
        <p:spPr bwMode="auto">
          <a:xfrm>
            <a:off x="6172200" y="48006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1.5</a:t>
            </a:r>
          </a:p>
        </p:txBody>
      </p:sp>
      <p:sp>
        <p:nvSpPr>
          <p:cNvPr id="17419" name="Text Box 10"/>
          <p:cNvSpPr txBox="1">
            <a:spLocks noChangeArrowheads="1"/>
          </p:cNvSpPr>
          <p:nvPr/>
        </p:nvSpPr>
        <p:spPr bwMode="auto">
          <a:xfrm>
            <a:off x="7467600" y="40386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1.5</a:t>
            </a:r>
          </a:p>
        </p:txBody>
      </p:sp>
      <p:sp>
        <p:nvSpPr>
          <p:cNvPr id="17420" name="Text Box 11"/>
          <p:cNvSpPr txBox="1">
            <a:spLocks noChangeArrowheads="1"/>
          </p:cNvSpPr>
          <p:nvPr/>
        </p:nvSpPr>
        <p:spPr bwMode="auto">
          <a:xfrm>
            <a:off x="7543800" y="29718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1.5</a:t>
            </a:r>
          </a:p>
        </p:txBody>
      </p:sp>
      <p:sp>
        <p:nvSpPr>
          <p:cNvPr id="17421" name="Text Box 12"/>
          <p:cNvSpPr txBox="1">
            <a:spLocks noChangeArrowheads="1"/>
          </p:cNvSpPr>
          <p:nvPr/>
        </p:nvSpPr>
        <p:spPr bwMode="auto">
          <a:xfrm>
            <a:off x="4724400" y="23622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0.5</a:t>
            </a:r>
          </a:p>
        </p:txBody>
      </p:sp>
      <p:sp>
        <p:nvSpPr>
          <p:cNvPr id="17422" name="Text Box 13"/>
          <p:cNvSpPr txBox="1">
            <a:spLocks noChangeArrowheads="1"/>
          </p:cNvSpPr>
          <p:nvPr/>
        </p:nvSpPr>
        <p:spPr bwMode="auto">
          <a:xfrm>
            <a:off x="5029200" y="4876800"/>
            <a:ext cx="558800" cy="366713"/>
          </a:xfrm>
          <a:prstGeom prst="rect">
            <a:avLst/>
          </a:prstGeom>
          <a:noFill/>
          <a:ln w="9525">
            <a:noFill/>
            <a:miter lim="800000"/>
            <a:headEnd/>
            <a:tailEnd/>
          </a:ln>
        </p:spPr>
        <p:txBody>
          <a:bodyPr wrap="none">
            <a:spAutoFit/>
          </a:bodyPr>
          <a:lstStyle/>
          <a:p>
            <a:r>
              <a:rPr lang="en-US">
                <a:solidFill>
                  <a:srgbClr val="FFFF00"/>
                </a:solidFill>
                <a:latin typeface="Verdana" pitchFamily="34" charset="0"/>
              </a:rPr>
              <a:t>0.5</a:t>
            </a:r>
          </a:p>
        </p:txBody>
      </p:sp>
      <p:sp>
        <p:nvSpPr>
          <p:cNvPr id="185358" name="AutoShape 14"/>
          <p:cNvSpPr>
            <a:spLocks noChangeArrowheads="1"/>
          </p:cNvSpPr>
          <p:nvPr/>
        </p:nvSpPr>
        <p:spPr bwMode="auto">
          <a:xfrm>
            <a:off x="5903913" y="3789363"/>
            <a:ext cx="304800" cy="304800"/>
          </a:xfrm>
          <a:prstGeom prst="star5">
            <a:avLst/>
          </a:prstGeom>
          <a:solidFill>
            <a:srgbClr val="FFFF00"/>
          </a:solidFill>
          <a:ln w="9525">
            <a:no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C3E46416-DDED-452B-9365-9B1C0D95FD8A}" type="slidenum">
              <a:rPr lang="en-US"/>
              <a:pPr>
                <a:defRPr/>
              </a:pPr>
              <a:t>15</a:t>
            </a:fld>
            <a:endParaRPr lang="en-US"/>
          </a:p>
        </p:txBody>
      </p:sp>
      <p:sp>
        <p:nvSpPr>
          <p:cNvPr id="186370" name="Rectangle 2"/>
          <p:cNvSpPr>
            <a:spLocks noGrp="1" noChangeArrowheads="1"/>
          </p:cNvSpPr>
          <p:nvPr>
            <p:ph type="title"/>
          </p:nvPr>
        </p:nvSpPr>
        <p:spPr/>
        <p:txBody>
          <a:bodyPr/>
          <a:lstStyle/>
          <a:p>
            <a:pPr eaLnBrk="1" hangingPunct="1">
              <a:defRPr/>
            </a:pPr>
            <a:r>
              <a:rPr lang="en-US" dirty="0" smtClean="0"/>
              <a:t>KGYX Hybrid Scan</a:t>
            </a:r>
          </a:p>
        </p:txBody>
      </p:sp>
      <p:sp>
        <p:nvSpPr>
          <p:cNvPr id="186371" name="Rectangle 3"/>
          <p:cNvSpPr>
            <a:spLocks noGrp="1" noChangeArrowheads="1"/>
          </p:cNvSpPr>
          <p:nvPr>
            <p:ph type="body" sz="half" idx="1"/>
          </p:nvPr>
        </p:nvSpPr>
        <p:spPr>
          <a:xfrm>
            <a:off x="395288" y="1952625"/>
            <a:ext cx="4038600" cy="4530725"/>
          </a:xfrm>
        </p:spPr>
        <p:txBody>
          <a:bodyPr/>
          <a:lstStyle/>
          <a:p>
            <a:pPr eaLnBrk="1" hangingPunct="1">
              <a:defRPr/>
            </a:pPr>
            <a:r>
              <a:rPr lang="en-US" sz="2800" dirty="0" smtClean="0"/>
              <a:t>0.5° elevation</a:t>
            </a:r>
          </a:p>
          <a:p>
            <a:pPr eaLnBrk="1" hangingPunct="1">
              <a:defRPr/>
            </a:pPr>
            <a:r>
              <a:rPr lang="en-US" sz="2800" dirty="0" smtClean="0"/>
              <a:t>Altitude 11,400 ft near Chelsea VT at 0.5°</a:t>
            </a:r>
          </a:p>
          <a:p>
            <a:pPr eaLnBrk="1" hangingPunct="1">
              <a:defRPr/>
            </a:pPr>
            <a:r>
              <a:rPr lang="en-US" sz="2800" dirty="0" smtClean="0"/>
              <a:t>Available in FFMP since OB8.3</a:t>
            </a:r>
          </a:p>
          <a:p>
            <a:pPr lvl="1" eaLnBrk="1" hangingPunct="1">
              <a:defRPr/>
            </a:pPr>
            <a:r>
              <a:rPr lang="en-US" sz="2400" dirty="0" smtClean="0"/>
              <a:t>HPE</a:t>
            </a:r>
          </a:p>
          <a:p>
            <a:pPr lvl="1" eaLnBrk="1" hangingPunct="1">
              <a:defRPr/>
            </a:pPr>
            <a:r>
              <a:rPr lang="en-US" sz="2400" dirty="0" smtClean="0"/>
              <a:t>KGYX</a:t>
            </a:r>
          </a:p>
        </p:txBody>
      </p:sp>
      <p:pic>
        <p:nvPicPr>
          <p:cNvPr id="18437" name="Picture 4" descr="kgyx0"/>
          <p:cNvPicPr>
            <a:picLocks noGrp="1" noChangeAspect="1" noChangeArrowheads="1"/>
          </p:cNvPicPr>
          <p:nvPr>
            <p:ph sz="half" idx="2"/>
          </p:nvPr>
        </p:nvPicPr>
        <p:blipFill>
          <a:blip r:embed="rId3" cstate="print"/>
          <a:srcRect l="8670" t="10323" r="10246" b="9384"/>
          <a:stretch>
            <a:fillRect/>
          </a:stretch>
        </p:blipFill>
        <p:spPr>
          <a:xfrm>
            <a:off x="4464050" y="1897063"/>
            <a:ext cx="4546600" cy="3784600"/>
          </a:xfrm>
          <a:noFill/>
        </p:spPr>
      </p:pic>
      <p:sp>
        <p:nvSpPr>
          <p:cNvPr id="186373" name="AutoShape 5"/>
          <p:cNvSpPr>
            <a:spLocks noChangeArrowheads="1"/>
          </p:cNvSpPr>
          <p:nvPr/>
        </p:nvSpPr>
        <p:spPr bwMode="auto">
          <a:xfrm>
            <a:off x="5616575" y="3897313"/>
            <a:ext cx="304800" cy="304800"/>
          </a:xfrm>
          <a:prstGeom prst="star5">
            <a:avLst/>
          </a:prstGeom>
          <a:solidFill>
            <a:srgbClr val="FFFF00"/>
          </a:solidFill>
          <a:ln w="9525">
            <a:no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6"/>
          <p:cNvSpPr>
            <a:spLocks noGrp="1"/>
          </p:cNvSpPr>
          <p:nvPr>
            <p:ph type="sldNum" sz="quarter" idx="12"/>
          </p:nvPr>
        </p:nvSpPr>
        <p:spPr/>
        <p:txBody>
          <a:bodyPr/>
          <a:lstStyle/>
          <a:p>
            <a:pPr>
              <a:defRPr/>
            </a:pPr>
            <a:fld id="{3FEA18CD-C4D3-4838-A881-E84A467FA5A5}" type="slidenum">
              <a:rPr lang="en-US"/>
              <a:pPr>
                <a:defRPr/>
              </a:pPr>
              <a:t>16</a:t>
            </a:fld>
            <a:endParaRPr lang="en-US"/>
          </a:p>
        </p:txBody>
      </p:sp>
      <p:sp>
        <p:nvSpPr>
          <p:cNvPr id="187394" name="Rectangle 2"/>
          <p:cNvSpPr>
            <a:spLocks noGrp="1" noChangeArrowheads="1"/>
          </p:cNvSpPr>
          <p:nvPr>
            <p:ph type="title"/>
          </p:nvPr>
        </p:nvSpPr>
        <p:spPr/>
        <p:txBody>
          <a:bodyPr/>
          <a:lstStyle/>
          <a:p>
            <a:pPr eaLnBrk="1" hangingPunct="1">
              <a:defRPr/>
            </a:pPr>
            <a:r>
              <a:rPr lang="en-US" sz="4000" smtClean="0"/>
              <a:t>KCXX/KGYX Hybrid Scan Comparison</a:t>
            </a:r>
          </a:p>
        </p:txBody>
      </p:sp>
      <p:sp>
        <p:nvSpPr>
          <p:cNvPr id="187408" name="Rectangle 16"/>
          <p:cNvSpPr>
            <a:spLocks noGrp="1" noChangeArrowheads="1"/>
          </p:cNvSpPr>
          <p:nvPr>
            <p:ph type="body" sz="half" idx="1"/>
          </p:nvPr>
        </p:nvSpPr>
        <p:spPr/>
        <p:txBody>
          <a:bodyPr/>
          <a:lstStyle/>
          <a:p>
            <a:pPr eaLnBrk="1" hangingPunct="1">
              <a:defRPr/>
            </a:pPr>
            <a:r>
              <a:rPr lang="en-US" sz="2800" smtClean="0"/>
              <a:t>KGYX 0.5° provides 1 kft </a:t>
            </a:r>
            <a:r>
              <a:rPr lang="en-US" sz="2800" u="sng" smtClean="0">
                <a:solidFill>
                  <a:srgbClr val="FFFF00"/>
                </a:solidFill>
              </a:rPr>
              <a:t>lower altitude</a:t>
            </a:r>
            <a:r>
              <a:rPr lang="en-US" sz="2800" smtClean="0"/>
              <a:t> precip estimate than KCXX 2.4°</a:t>
            </a:r>
          </a:p>
          <a:p>
            <a:pPr eaLnBrk="1" hangingPunct="1">
              <a:defRPr/>
            </a:pPr>
            <a:r>
              <a:rPr lang="en-US" sz="2800" smtClean="0"/>
              <a:t>KCXX used by HPE Default setting</a:t>
            </a:r>
          </a:p>
          <a:p>
            <a:pPr eaLnBrk="1" hangingPunct="1">
              <a:defRPr/>
            </a:pPr>
            <a:endParaRPr lang="en-US" sz="2800" smtClean="0"/>
          </a:p>
        </p:txBody>
      </p:sp>
      <p:grpSp>
        <p:nvGrpSpPr>
          <p:cNvPr id="2" name="Group 27"/>
          <p:cNvGrpSpPr>
            <a:grpSpLocks/>
          </p:cNvGrpSpPr>
          <p:nvPr/>
        </p:nvGrpSpPr>
        <p:grpSpPr bwMode="auto">
          <a:xfrm>
            <a:off x="381000" y="3033713"/>
            <a:ext cx="8458200" cy="3606800"/>
            <a:chOff x="240" y="1911"/>
            <a:chExt cx="5328" cy="2272"/>
          </a:xfrm>
        </p:grpSpPr>
        <p:pic>
          <p:nvPicPr>
            <p:cNvPr id="19462" name="Picture 3" descr="See full size image">
              <a:hlinkClick r:id="rId3"/>
            </p:cNvPr>
            <p:cNvPicPr>
              <a:picLocks noChangeAspect="1" noChangeArrowheads="1"/>
            </p:cNvPicPr>
            <p:nvPr/>
          </p:nvPicPr>
          <p:blipFill>
            <a:blip r:embed="rId4" cstate="print"/>
            <a:srcRect/>
            <a:stretch>
              <a:fillRect/>
            </a:stretch>
          </p:blipFill>
          <p:spPr bwMode="auto">
            <a:xfrm>
              <a:off x="336" y="3168"/>
              <a:ext cx="300" cy="474"/>
            </a:xfrm>
            <a:prstGeom prst="rect">
              <a:avLst/>
            </a:prstGeom>
            <a:noFill/>
            <a:ln w="9525">
              <a:noFill/>
              <a:miter lim="800000"/>
              <a:headEnd/>
              <a:tailEnd/>
            </a:ln>
          </p:spPr>
        </p:pic>
        <p:pic>
          <p:nvPicPr>
            <p:cNvPr id="19463" name="Picture 4" descr="See full size image">
              <a:hlinkClick r:id="rId3"/>
            </p:cNvPr>
            <p:cNvPicPr>
              <a:picLocks noChangeAspect="1" noChangeArrowheads="1"/>
            </p:cNvPicPr>
            <p:nvPr/>
          </p:nvPicPr>
          <p:blipFill>
            <a:blip r:embed="rId4" cstate="print"/>
            <a:srcRect/>
            <a:stretch>
              <a:fillRect/>
            </a:stretch>
          </p:blipFill>
          <p:spPr bwMode="auto">
            <a:xfrm>
              <a:off x="5136" y="3168"/>
              <a:ext cx="300" cy="474"/>
            </a:xfrm>
            <a:prstGeom prst="rect">
              <a:avLst/>
            </a:prstGeom>
            <a:noFill/>
            <a:ln w="9525">
              <a:noFill/>
              <a:miter lim="800000"/>
              <a:headEnd/>
              <a:tailEnd/>
            </a:ln>
          </p:spPr>
        </p:pic>
        <p:sp>
          <p:nvSpPr>
            <p:cNvPr id="19464" name="Freeform 5"/>
            <p:cNvSpPr>
              <a:spLocks/>
            </p:cNvSpPr>
            <p:nvPr/>
          </p:nvSpPr>
          <p:spPr bwMode="auto">
            <a:xfrm>
              <a:off x="576" y="1911"/>
              <a:ext cx="1964" cy="1401"/>
            </a:xfrm>
            <a:custGeom>
              <a:avLst/>
              <a:gdLst>
                <a:gd name="T0" fmla="*/ 0 w 2304"/>
                <a:gd name="T1" fmla="*/ 1104 h 1104"/>
                <a:gd name="T2" fmla="*/ 336 w 2304"/>
                <a:gd name="T3" fmla="*/ 1056 h 1104"/>
                <a:gd name="T4" fmla="*/ 912 w 2304"/>
                <a:gd name="T5" fmla="*/ 864 h 1104"/>
                <a:gd name="T6" fmla="*/ 1536 w 2304"/>
                <a:gd name="T7" fmla="*/ 528 h 1104"/>
                <a:gd name="T8" fmla="*/ 2304 w 2304"/>
                <a:gd name="T9" fmla="*/ 0 h 1104"/>
                <a:gd name="T10" fmla="*/ 0 60000 65536"/>
                <a:gd name="T11" fmla="*/ 0 60000 65536"/>
                <a:gd name="T12" fmla="*/ 0 60000 65536"/>
                <a:gd name="T13" fmla="*/ 0 60000 65536"/>
                <a:gd name="T14" fmla="*/ 0 60000 65536"/>
                <a:gd name="T15" fmla="*/ 0 w 2304"/>
                <a:gd name="T16" fmla="*/ 0 h 1104"/>
                <a:gd name="T17" fmla="*/ 2304 w 2304"/>
                <a:gd name="T18" fmla="*/ 1104 h 1104"/>
              </a:gdLst>
              <a:ahLst/>
              <a:cxnLst>
                <a:cxn ang="T10">
                  <a:pos x="T0" y="T1"/>
                </a:cxn>
                <a:cxn ang="T11">
                  <a:pos x="T2" y="T3"/>
                </a:cxn>
                <a:cxn ang="T12">
                  <a:pos x="T4" y="T5"/>
                </a:cxn>
                <a:cxn ang="T13">
                  <a:pos x="T6" y="T7"/>
                </a:cxn>
                <a:cxn ang="T14">
                  <a:pos x="T8" y="T9"/>
                </a:cxn>
              </a:cxnLst>
              <a:rect l="T15" t="T16" r="T17" b="T18"/>
              <a:pathLst>
                <a:path w="2304" h="1104">
                  <a:moveTo>
                    <a:pt x="0" y="1104"/>
                  </a:moveTo>
                  <a:cubicBezTo>
                    <a:pt x="92" y="1100"/>
                    <a:pt x="184" y="1096"/>
                    <a:pt x="336" y="1056"/>
                  </a:cubicBezTo>
                  <a:cubicBezTo>
                    <a:pt x="488" y="1016"/>
                    <a:pt x="712" y="952"/>
                    <a:pt x="912" y="864"/>
                  </a:cubicBezTo>
                  <a:cubicBezTo>
                    <a:pt x="1112" y="776"/>
                    <a:pt x="1304" y="672"/>
                    <a:pt x="1536" y="528"/>
                  </a:cubicBezTo>
                  <a:cubicBezTo>
                    <a:pt x="1768" y="384"/>
                    <a:pt x="2176" y="88"/>
                    <a:pt x="2304" y="0"/>
                  </a:cubicBezTo>
                </a:path>
              </a:pathLst>
            </a:custGeom>
            <a:noFill/>
            <a:ln w="38100">
              <a:solidFill>
                <a:srgbClr val="FF0000"/>
              </a:solidFill>
              <a:round/>
              <a:headEnd/>
              <a:tailEnd/>
            </a:ln>
          </p:spPr>
          <p:txBody>
            <a:bodyPr/>
            <a:lstStyle/>
            <a:p>
              <a:endParaRPr lang="en-US"/>
            </a:p>
          </p:txBody>
        </p:sp>
        <p:sp>
          <p:nvSpPr>
            <p:cNvPr id="19465" name="Freeform 6"/>
            <p:cNvSpPr>
              <a:spLocks/>
            </p:cNvSpPr>
            <p:nvPr/>
          </p:nvSpPr>
          <p:spPr bwMode="auto">
            <a:xfrm flipH="1">
              <a:off x="2016" y="2688"/>
              <a:ext cx="3168" cy="624"/>
            </a:xfrm>
            <a:custGeom>
              <a:avLst/>
              <a:gdLst>
                <a:gd name="T0" fmla="*/ 0 w 2304"/>
                <a:gd name="T1" fmla="*/ 1104 h 1104"/>
                <a:gd name="T2" fmla="*/ 336 w 2304"/>
                <a:gd name="T3" fmla="*/ 1056 h 1104"/>
                <a:gd name="T4" fmla="*/ 912 w 2304"/>
                <a:gd name="T5" fmla="*/ 864 h 1104"/>
                <a:gd name="T6" fmla="*/ 1536 w 2304"/>
                <a:gd name="T7" fmla="*/ 528 h 1104"/>
                <a:gd name="T8" fmla="*/ 2304 w 2304"/>
                <a:gd name="T9" fmla="*/ 0 h 1104"/>
                <a:gd name="T10" fmla="*/ 0 60000 65536"/>
                <a:gd name="T11" fmla="*/ 0 60000 65536"/>
                <a:gd name="T12" fmla="*/ 0 60000 65536"/>
                <a:gd name="T13" fmla="*/ 0 60000 65536"/>
                <a:gd name="T14" fmla="*/ 0 60000 65536"/>
                <a:gd name="T15" fmla="*/ 0 w 2304"/>
                <a:gd name="T16" fmla="*/ 0 h 1104"/>
                <a:gd name="T17" fmla="*/ 2304 w 2304"/>
                <a:gd name="T18" fmla="*/ 1104 h 1104"/>
              </a:gdLst>
              <a:ahLst/>
              <a:cxnLst>
                <a:cxn ang="T10">
                  <a:pos x="T0" y="T1"/>
                </a:cxn>
                <a:cxn ang="T11">
                  <a:pos x="T2" y="T3"/>
                </a:cxn>
                <a:cxn ang="T12">
                  <a:pos x="T4" y="T5"/>
                </a:cxn>
                <a:cxn ang="T13">
                  <a:pos x="T6" y="T7"/>
                </a:cxn>
                <a:cxn ang="T14">
                  <a:pos x="T8" y="T9"/>
                </a:cxn>
              </a:cxnLst>
              <a:rect l="T15" t="T16" r="T17" b="T18"/>
              <a:pathLst>
                <a:path w="2304" h="1104">
                  <a:moveTo>
                    <a:pt x="0" y="1104"/>
                  </a:moveTo>
                  <a:cubicBezTo>
                    <a:pt x="92" y="1100"/>
                    <a:pt x="184" y="1096"/>
                    <a:pt x="336" y="1056"/>
                  </a:cubicBezTo>
                  <a:cubicBezTo>
                    <a:pt x="488" y="1016"/>
                    <a:pt x="712" y="952"/>
                    <a:pt x="912" y="864"/>
                  </a:cubicBezTo>
                  <a:cubicBezTo>
                    <a:pt x="1112" y="776"/>
                    <a:pt x="1304" y="672"/>
                    <a:pt x="1536" y="528"/>
                  </a:cubicBezTo>
                  <a:cubicBezTo>
                    <a:pt x="1768" y="384"/>
                    <a:pt x="2176" y="88"/>
                    <a:pt x="2304" y="0"/>
                  </a:cubicBezTo>
                </a:path>
              </a:pathLst>
            </a:custGeom>
            <a:noFill/>
            <a:ln w="38100">
              <a:solidFill>
                <a:srgbClr val="FF0000"/>
              </a:solidFill>
              <a:round/>
              <a:headEnd/>
              <a:tailEnd/>
            </a:ln>
          </p:spPr>
          <p:txBody>
            <a:bodyPr/>
            <a:lstStyle/>
            <a:p>
              <a:endParaRPr lang="en-US"/>
            </a:p>
          </p:txBody>
        </p:sp>
        <p:sp>
          <p:nvSpPr>
            <p:cNvPr id="19466" name="Text Box 7"/>
            <p:cNvSpPr txBox="1">
              <a:spLocks noChangeArrowheads="1"/>
            </p:cNvSpPr>
            <p:nvPr/>
          </p:nvSpPr>
          <p:spPr bwMode="auto">
            <a:xfrm>
              <a:off x="240" y="2976"/>
              <a:ext cx="515" cy="231"/>
            </a:xfrm>
            <a:prstGeom prst="rect">
              <a:avLst/>
            </a:prstGeom>
            <a:noFill/>
            <a:ln w="9525">
              <a:noFill/>
              <a:miter lim="800000"/>
              <a:headEnd/>
              <a:tailEnd/>
            </a:ln>
          </p:spPr>
          <p:txBody>
            <a:bodyPr wrap="none">
              <a:spAutoFit/>
            </a:bodyPr>
            <a:lstStyle/>
            <a:p>
              <a:r>
                <a:rPr lang="en-US">
                  <a:latin typeface="Verdana" pitchFamily="34" charset="0"/>
                </a:rPr>
                <a:t>KCXX</a:t>
              </a:r>
            </a:p>
          </p:txBody>
        </p:sp>
        <p:sp>
          <p:nvSpPr>
            <p:cNvPr id="19467" name="Text Box 8"/>
            <p:cNvSpPr txBox="1">
              <a:spLocks noChangeArrowheads="1"/>
            </p:cNvSpPr>
            <p:nvPr/>
          </p:nvSpPr>
          <p:spPr bwMode="auto">
            <a:xfrm>
              <a:off x="5040" y="2976"/>
              <a:ext cx="528" cy="231"/>
            </a:xfrm>
            <a:prstGeom prst="rect">
              <a:avLst/>
            </a:prstGeom>
            <a:noFill/>
            <a:ln w="9525">
              <a:noFill/>
              <a:miter lim="800000"/>
              <a:headEnd/>
              <a:tailEnd/>
            </a:ln>
          </p:spPr>
          <p:txBody>
            <a:bodyPr>
              <a:spAutoFit/>
            </a:bodyPr>
            <a:lstStyle/>
            <a:p>
              <a:r>
                <a:rPr lang="en-US">
                  <a:latin typeface="Verdana" pitchFamily="34" charset="0"/>
                </a:rPr>
                <a:t>KGYX</a:t>
              </a:r>
            </a:p>
          </p:txBody>
        </p:sp>
        <p:sp>
          <p:nvSpPr>
            <p:cNvPr id="19468" name="Text Box 9"/>
            <p:cNvSpPr txBox="1">
              <a:spLocks noChangeArrowheads="1"/>
            </p:cNvSpPr>
            <p:nvPr/>
          </p:nvSpPr>
          <p:spPr bwMode="auto">
            <a:xfrm>
              <a:off x="960" y="2928"/>
              <a:ext cx="418" cy="231"/>
            </a:xfrm>
            <a:prstGeom prst="rect">
              <a:avLst/>
            </a:prstGeom>
            <a:noFill/>
            <a:ln w="9525">
              <a:noFill/>
              <a:miter lim="800000"/>
              <a:headEnd/>
              <a:tailEnd/>
            </a:ln>
          </p:spPr>
          <p:txBody>
            <a:bodyPr wrap="none">
              <a:spAutoFit/>
            </a:bodyPr>
            <a:lstStyle/>
            <a:p>
              <a:r>
                <a:rPr lang="en-US">
                  <a:latin typeface="Verdana" pitchFamily="34" charset="0"/>
                </a:rPr>
                <a:t>2.4</a:t>
              </a:r>
              <a:r>
                <a:rPr lang="en-US" b="1" baseline="30000">
                  <a:latin typeface="Verdana" pitchFamily="34" charset="0"/>
                </a:rPr>
                <a:t>o</a:t>
              </a:r>
            </a:p>
          </p:txBody>
        </p:sp>
        <p:sp>
          <p:nvSpPr>
            <p:cNvPr id="19469" name="Text Box 10"/>
            <p:cNvSpPr txBox="1">
              <a:spLocks noChangeArrowheads="1"/>
            </p:cNvSpPr>
            <p:nvPr/>
          </p:nvSpPr>
          <p:spPr bwMode="auto">
            <a:xfrm>
              <a:off x="4368" y="3024"/>
              <a:ext cx="418" cy="231"/>
            </a:xfrm>
            <a:prstGeom prst="rect">
              <a:avLst/>
            </a:prstGeom>
            <a:noFill/>
            <a:ln w="9525">
              <a:noFill/>
              <a:miter lim="800000"/>
              <a:headEnd/>
              <a:tailEnd/>
            </a:ln>
          </p:spPr>
          <p:txBody>
            <a:bodyPr wrap="none">
              <a:spAutoFit/>
            </a:bodyPr>
            <a:lstStyle/>
            <a:p>
              <a:r>
                <a:rPr lang="en-US">
                  <a:latin typeface="Verdana" pitchFamily="34" charset="0"/>
                </a:rPr>
                <a:t>0.5</a:t>
              </a:r>
              <a:r>
                <a:rPr lang="en-US" b="1" baseline="30000">
                  <a:latin typeface="Verdana" pitchFamily="34" charset="0"/>
                </a:rPr>
                <a:t>o</a:t>
              </a:r>
            </a:p>
          </p:txBody>
        </p:sp>
        <p:sp>
          <p:nvSpPr>
            <p:cNvPr id="19470" name="Line 11"/>
            <p:cNvSpPr>
              <a:spLocks noChangeShapeType="1"/>
            </p:cNvSpPr>
            <p:nvPr/>
          </p:nvSpPr>
          <p:spPr bwMode="auto">
            <a:xfrm flipV="1">
              <a:off x="2112" y="2304"/>
              <a:ext cx="0" cy="1200"/>
            </a:xfrm>
            <a:prstGeom prst="line">
              <a:avLst/>
            </a:prstGeom>
            <a:noFill/>
            <a:ln w="38100">
              <a:solidFill>
                <a:schemeClr val="tx1"/>
              </a:solidFill>
              <a:prstDash val="dash"/>
              <a:round/>
              <a:headEnd/>
              <a:tailEnd/>
            </a:ln>
          </p:spPr>
          <p:txBody>
            <a:bodyPr/>
            <a:lstStyle/>
            <a:p>
              <a:endParaRPr lang="en-US"/>
            </a:p>
          </p:txBody>
        </p:sp>
        <p:sp>
          <p:nvSpPr>
            <p:cNvPr id="19471" name="Text Box 12"/>
            <p:cNvSpPr txBox="1">
              <a:spLocks noChangeArrowheads="1"/>
            </p:cNvSpPr>
            <p:nvPr/>
          </p:nvSpPr>
          <p:spPr bwMode="auto">
            <a:xfrm>
              <a:off x="1632" y="3456"/>
              <a:ext cx="919" cy="231"/>
            </a:xfrm>
            <a:prstGeom prst="rect">
              <a:avLst/>
            </a:prstGeom>
            <a:noFill/>
            <a:ln w="9525">
              <a:noFill/>
              <a:miter lim="800000"/>
              <a:headEnd/>
              <a:tailEnd/>
            </a:ln>
          </p:spPr>
          <p:txBody>
            <a:bodyPr wrap="none">
              <a:spAutoFit/>
            </a:bodyPr>
            <a:lstStyle/>
            <a:p>
              <a:r>
                <a:rPr lang="en-US">
                  <a:latin typeface="Verdana" pitchFamily="34" charset="0"/>
                </a:rPr>
                <a:t>Chelsea VT</a:t>
              </a:r>
            </a:p>
          </p:txBody>
        </p:sp>
        <p:grpSp>
          <p:nvGrpSpPr>
            <p:cNvPr id="3" name="Group 13"/>
            <p:cNvGrpSpPr>
              <a:grpSpLocks/>
            </p:cNvGrpSpPr>
            <p:nvPr/>
          </p:nvGrpSpPr>
          <p:grpSpPr bwMode="auto">
            <a:xfrm>
              <a:off x="288" y="3216"/>
              <a:ext cx="5184" cy="720"/>
              <a:chOff x="288" y="3216"/>
              <a:chExt cx="5184" cy="720"/>
            </a:xfrm>
          </p:grpSpPr>
          <p:sp>
            <p:nvSpPr>
              <p:cNvPr id="19482" name="Rectangle 14"/>
              <p:cNvSpPr>
                <a:spLocks noChangeArrowheads="1"/>
              </p:cNvSpPr>
              <p:nvPr/>
            </p:nvSpPr>
            <p:spPr bwMode="auto">
              <a:xfrm>
                <a:off x="288" y="3648"/>
                <a:ext cx="5184" cy="288"/>
              </a:xfrm>
              <a:prstGeom prst="rect">
                <a:avLst/>
              </a:prstGeom>
              <a:pattFill prst="wdUpDiag">
                <a:fgClr>
                  <a:schemeClr val="tx1"/>
                </a:fgClr>
                <a:bgClr>
                  <a:srgbClr val="00CC00"/>
                </a:bgClr>
              </a:pattFill>
              <a:ln w="9525">
                <a:noFill/>
                <a:miter lim="800000"/>
                <a:headEnd/>
                <a:tailEnd/>
              </a:ln>
            </p:spPr>
            <p:txBody>
              <a:bodyPr wrap="none" anchor="ctr"/>
              <a:lstStyle/>
              <a:p>
                <a:endParaRPr lang="en-US"/>
              </a:p>
            </p:txBody>
          </p:sp>
          <p:sp>
            <p:nvSpPr>
              <p:cNvPr id="19483" name="AutoShape 15"/>
              <p:cNvSpPr>
                <a:spLocks noChangeArrowheads="1"/>
              </p:cNvSpPr>
              <p:nvPr/>
            </p:nvSpPr>
            <p:spPr bwMode="auto">
              <a:xfrm>
                <a:off x="1008" y="3216"/>
                <a:ext cx="384" cy="432"/>
              </a:xfrm>
              <a:prstGeom prst="triangle">
                <a:avLst>
                  <a:gd name="adj" fmla="val 50000"/>
                </a:avLst>
              </a:prstGeom>
              <a:pattFill prst="wdUpDiag">
                <a:fgClr>
                  <a:schemeClr val="tx1"/>
                </a:fgClr>
                <a:bgClr>
                  <a:srgbClr val="00CC00"/>
                </a:bgClr>
              </a:pattFill>
              <a:ln w="9525">
                <a:noFill/>
                <a:miter lim="800000"/>
                <a:headEnd/>
                <a:tailEnd/>
              </a:ln>
            </p:spPr>
            <p:txBody>
              <a:bodyPr wrap="none" anchor="ctr"/>
              <a:lstStyle/>
              <a:p>
                <a:endParaRPr lang="en-US"/>
              </a:p>
            </p:txBody>
          </p:sp>
        </p:grpSp>
        <p:sp>
          <p:nvSpPr>
            <p:cNvPr id="19473" name="Line 18"/>
            <p:cNvSpPr>
              <a:spLocks noChangeShapeType="1"/>
            </p:cNvSpPr>
            <p:nvPr/>
          </p:nvSpPr>
          <p:spPr bwMode="auto">
            <a:xfrm>
              <a:off x="499" y="3952"/>
              <a:ext cx="0" cy="226"/>
            </a:xfrm>
            <a:prstGeom prst="line">
              <a:avLst/>
            </a:prstGeom>
            <a:noFill/>
            <a:ln w="38100">
              <a:solidFill>
                <a:schemeClr val="tx1"/>
              </a:solidFill>
              <a:round/>
              <a:headEnd/>
              <a:tailEnd/>
            </a:ln>
          </p:spPr>
          <p:txBody>
            <a:bodyPr/>
            <a:lstStyle/>
            <a:p>
              <a:endParaRPr lang="en-US"/>
            </a:p>
          </p:txBody>
        </p:sp>
        <p:sp>
          <p:nvSpPr>
            <p:cNvPr id="19474" name="Line 19"/>
            <p:cNvSpPr>
              <a:spLocks noChangeShapeType="1"/>
            </p:cNvSpPr>
            <p:nvPr/>
          </p:nvSpPr>
          <p:spPr bwMode="auto">
            <a:xfrm>
              <a:off x="2109" y="3952"/>
              <a:ext cx="0" cy="226"/>
            </a:xfrm>
            <a:prstGeom prst="line">
              <a:avLst/>
            </a:prstGeom>
            <a:noFill/>
            <a:ln w="38100">
              <a:solidFill>
                <a:schemeClr val="tx1"/>
              </a:solidFill>
              <a:round/>
              <a:headEnd/>
              <a:tailEnd/>
            </a:ln>
          </p:spPr>
          <p:txBody>
            <a:bodyPr/>
            <a:lstStyle/>
            <a:p>
              <a:endParaRPr lang="en-US"/>
            </a:p>
          </p:txBody>
        </p:sp>
        <p:sp>
          <p:nvSpPr>
            <p:cNvPr id="19475" name="Line 20"/>
            <p:cNvSpPr>
              <a:spLocks noChangeShapeType="1"/>
            </p:cNvSpPr>
            <p:nvPr/>
          </p:nvSpPr>
          <p:spPr bwMode="auto">
            <a:xfrm>
              <a:off x="5261" y="3952"/>
              <a:ext cx="0" cy="226"/>
            </a:xfrm>
            <a:prstGeom prst="line">
              <a:avLst/>
            </a:prstGeom>
            <a:noFill/>
            <a:ln w="38100">
              <a:solidFill>
                <a:schemeClr val="tx1"/>
              </a:solidFill>
              <a:round/>
              <a:headEnd/>
              <a:tailEnd/>
            </a:ln>
          </p:spPr>
          <p:txBody>
            <a:bodyPr/>
            <a:lstStyle/>
            <a:p>
              <a:endParaRPr lang="en-US"/>
            </a:p>
          </p:txBody>
        </p:sp>
        <p:sp>
          <p:nvSpPr>
            <p:cNvPr id="19476" name="Line 21"/>
            <p:cNvSpPr>
              <a:spLocks noChangeShapeType="1"/>
            </p:cNvSpPr>
            <p:nvPr/>
          </p:nvSpPr>
          <p:spPr bwMode="auto">
            <a:xfrm>
              <a:off x="1587" y="4065"/>
              <a:ext cx="521" cy="0"/>
            </a:xfrm>
            <a:prstGeom prst="line">
              <a:avLst/>
            </a:prstGeom>
            <a:noFill/>
            <a:ln w="38100">
              <a:solidFill>
                <a:schemeClr val="tx1"/>
              </a:solidFill>
              <a:round/>
              <a:headEnd/>
              <a:tailEnd type="arrow" w="med" len="med"/>
            </a:ln>
          </p:spPr>
          <p:txBody>
            <a:bodyPr/>
            <a:lstStyle/>
            <a:p>
              <a:endParaRPr lang="en-US"/>
            </a:p>
          </p:txBody>
        </p:sp>
        <p:sp>
          <p:nvSpPr>
            <p:cNvPr id="19477" name="Line 22"/>
            <p:cNvSpPr>
              <a:spLocks noChangeShapeType="1"/>
            </p:cNvSpPr>
            <p:nvPr/>
          </p:nvSpPr>
          <p:spPr bwMode="auto">
            <a:xfrm flipH="1">
              <a:off x="499" y="4065"/>
              <a:ext cx="522" cy="0"/>
            </a:xfrm>
            <a:prstGeom prst="line">
              <a:avLst/>
            </a:prstGeom>
            <a:noFill/>
            <a:ln w="38100">
              <a:solidFill>
                <a:schemeClr val="tx1"/>
              </a:solidFill>
              <a:round/>
              <a:headEnd/>
              <a:tailEnd type="arrow" w="med" len="med"/>
            </a:ln>
          </p:spPr>
          <p:txBody>
            <a:bodyPr/>
            <a:lstStyle/>
            <a:p>
              <a:endParaRPr lang="en-US"/>
            </a:p>
          </p:txBody>
        </p:sp>
        <p:sp>
          <p:nvSpPr>
            <p:cNvPr id="19478" name="Text Box 23"/>
            <p:cNvSpPr txBox="1">
              <a:spLocks noChangeArrowheads="1"/>
            </p:cNvSpPr>
            <p:nvPr/>
          </p:nvSpPr>
          <p:spPr bwMode="auto">
            <a:xfrm>
              <a:off x="1043" y="3952"/>
              <a:ext cx="499" cy="231"/>
            </a:xfrm>
            <a:prstGeom prst="rect">
              <a:avLst/>
            </a:prstGeom>
            <a:noFill/>
            <a:ln w="9525">
              <a:noFill/>
              <a:miter lim="800000"/>
              <a:headEnd/>
              <a:tailEnd/>
            </a:ln>
          </p:spPr>
          <p:txBody>
            <a:bodyPr>
              <a:spAutoFit/>
            </a:bodyPr>
            <a:lstStyle/>
            <a:p>
              <a:pPr algn="ctr"/>
              <a:r>
                <a:rPr lang="en-US"/>
                <a:t>51 mi</a:t>
              </a:r>
            </a:p>
          </p:txBody>
        </p:sp>
        <p:sp>
          <p:nvSpPr>
            <p:cNvPr id="19479" name="Line 24"/>
            <p:cNvSpPr>
              <a:spLocks noChangeShapeType="1"/>
            </p:cNvSpPr>
            <p:nvPr/>
          </p:nvSpPr>
          <p:spPr bwMode="auto">
            <a:xfrm>
              <a:off x="4014" y="4065"/>
              <a:ext cx="1247" cy="0"/>
            </a:xfrm>
            <a:prstGeom prst="line">
              <a:avLst/>
            </a:prstGeom>
            <a:noFill/>
            <a:ln w="38100">
              <a:solidFill>
                <a:schemeClr val="tx1"/>
              </a:solidFill>
              <a:round/>
              <a:headEnd/>
              <a:tailEnd type="arrow" w="med" len="med"/>
            </a:ln>
          </p:spPr>
          <p:txBody>
            <a:bodyPr/>
            <a:lstStyle/>
            <a:p>
              <a:endParaRPr lang="en-US"/>
            </a:p>
          </p:txBody>
        </p:sp>
        <p:sp>
          <p:nvSpPr>
            <p:cNvPr id="19480" name="Line 25"/>
            <p:cNvSpPr>
              <a:spLocks noChangeShapeType="1"/>
            </p:cNvSpPr>
            <p:nvPr/>
          </p:nvSpPr>
          <p:spPr bwMode="auto">
            <a:xfrm flipH="1">
              <a:off x="2109" y="4065"/>
              <a:ext cx="1247" cy="0"/>
            </a:xfrm>
            <a:prstGeom prst="line">
              <a:avLst/>
            </a:prstGeom>
            <a:noFill/>
            <a:ln w="38100">
              <a:solidFill>
                <a:schemeClr val="tx1"/>
              </a:solidFill>
              <a:round/>
              <a:headEnd/>
              <a:tailEnd type="arrow" w="med" len="med"/>
            </a:ln>
          </p:spPr>
          <p:txBody>
            <a:bodyPr/>
            <a:lstStyle/>
            <a:p>
              <a:endParaRPr lang="en-US"/>
            </a:p>
          </p:txBody>
        </p:sp>
        <p:sp>
          <p:nvSpPr>
            <p:cNvPr id="19481" name="Text Box 26"/>
            <p:cNvSpPr txBox="1">
              <a:spLocks noChangeArrowheads="1"/>
            </p:cNvSpPr>
            <p:nvPr/>
          </p:nvSpPr>
          <p:spPr bwMode="auto">
            <a:xfrm>
              <a:off x="3379" y="3952"/>
              <a:ext cx="612" cy="231"/>
            </a:xfrm>
            <a:prstGeom prst="rect">
              <a:avLst/>
            </a:prstGeom>
            <a:noFill/>
            <a:ln w="9525">
              <a:noFill/>
              <a:miter lim="800000"/>
              <a:headEnd/>
              <a:tailEnd/>
            </a:ln>
          </p:spPr>
          <p:txBody>
            <a:bodyPr>
              <a:spAutoFit/>
            </a:bodyPr>
            <a:lstStyle/>
            <a:p>
              <a:pPr algn="ctr"/>
              <a:r>
                <a:rPr lang="en-US"/>
                <a:t>110 mi</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35D8BF-B3D1-46A4-B4CF-C636B5B6EE67}" type="slidenum">
              <a:rPr lang="en-US"/>
              <a:pPr>
                <a:defRPr/>
              </a:pPr>
              <a:t>17</a:t>
            </a:fld>
            <a:endParaRPr lang="en-US"/>
          </a:p>
        </p:txBody>
      </p:sp>
      <p:sp>
        <p:nvSpPr>
          <p:cNvPr id="5122" name="Rectangle 2"/>
          <p:cNvSpPr>
            <a:spLocks noGrp="1" noChangeArrowheads="1"/>
          </p:cNvSpPr>
          <p:nvPr>
            <p:ph type="title"/>
          </p:nvPr>
        </p:nvSpPr>
        <p:spPr/>
        <p:txBody>
          <a:bodyPr/>
          <a:lstStyle/>
          <a:p>
            <a:pPr eaLnBrk="1" hangingPunct="1">
              <a:defRPr/>
            </a:pPr>
            <a:r>
              <a:rPr lang="en-US" dirty="0" smtClean="0"/>
              <a:t>Overview</a:t>
            </a:r>
          </a:p>
        </p:txBody>
      </p:sp>
      <p:sp>
        <p:nvSpPr>
          <p:cNvPr id="5123" name="Rectangle 3"/>
          <p:cNvSpPr>
            <a:spLocks noGrp="1" noChangeArrowheads="1"/>
          </p:cNvSpPr>
          <p:nvPr>
            <p:ph type="body" idx="1"/>
          </p:nvPr>
        </p:nvSpPr>
        <p:spPr/>
        <p:txBody>
          <a:bodyPr/>
          <a:lstStyle/>
          <a:p>
            <a:pPr eaLnBrk="1" hangingPunct="1">
              <a:defRPr/>
            </a:pPr>
            <a:r>
              <a:rPr lang="en-US" dirty="0" smtClean="0"/>
              <a:t>Meteorological background and event summary</a:t>
            </a:r>
          </a:p>
          <a:p>
            <a:pPr eaLnBrk="1" hangingPunct="1">
              <a:defRPr/>
            </a:pPr>
            <a:r>
              <a:rPr lang="en-US" dirty="0" smtClean="0"/>
              <a:t>Radar Considerations</a:t>
            </a:r>
          </a:p>
          <a:p>
            <a:pPr eaLnBrk="1" hangingPunct="1">
              <a:defRPr/>
            </a:pPr>
            <a:r>
              <a:rPr lang="en-US" dirty="0" smtClean="0"/>
              <a:t>FFMP and HPE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0"/>
                                  </p:stCondLst>
                                  <p:childTnLst>
                                    <p:animClr clrSpc="hsl">
                                      <p:cBhvr override="childStyle">
                                        <p:cTn id="6" dur="500" fill="hold"/>
                                        <p:tgtEl>
                                          <p:spTgt spid="5123">
                                            <p:txEl>
                                              <p:pRg st="0" end="0"/>
                                            </p:txEl>
                                          </p:spTgt>
                                        </p:tgtEl>
                                        <p:attrNameLst>
                                          <p:attrName>style.color</p:attrName>
                                        </p:attrNameLst>
                                      </p:cBhvr>
                                      <p:by>
                                        <p:hsl h="0" s="-12549" l="-25098"/>
                                      </p:by>
                                    </p:animClr>
                                    <p:animClr clrSpc="hsl">
                                      <p:cBhvr>
                                        <p:cTn id="7" dur="500" fill="hold"/>
                                        <p:tgtEl>
                                          <p:spTgt spid="5123">
                                            <p:txEl>
                                              <p:pRg st="0" end="0"/>
                                            </p:txEl>
                                          </p:spTgt>
                                        </p:tgtEl>
                                        <p:attrNameLst>
                                          <p:attrName>fillcolor</p:attrName>
                                        </p:attrNameLst>
                                      </p:cBhvr>
                                      <p:by>
                                        <p:hsl h="0" s="-12549" l="-25098"/>
                                      </p:by>
                                    </p:animClr>
                                    <p:animClr clrSpc="hsl">
                                      <p:cBhvr>
                                        <p:cTn id="8" dur="500" fill="hold"/>
                                        <p:tgtEl>
                                          <p:spTgt spid="5123">
                                            <p:txEl>
                                              <p:pRg st="0" end="0"/>
                                            </p:txEl>
                                          </p:spTgt>
                                        </p:tgtEl>
                                        <p:attrNameLst>
                                          <p:attrName>stroke.color</p:attrName>
                                        </p:attrNameLst>
                                      </p:cBhvr>
                                      <p:by>
                                        <p:hsl h="0" s="-12549" l="-25098"/>
                                      </p:by>
                                    </p:animClr>
                                    <p:set>
                                      <p:cBhvr>
                                        <p:cTn id="9" dur="500" fill="hold"/>
                                        <p:tgtEl>
                                          <p:spTgt spid="5123">
                                            <p:txEl>
                                              <p:pRg st="0" end="0"/>
                                            </p:txEl>
                                          </p:spTgt>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nodeType="afterEffect">
                                  <p:stCondLst>
                                    <p:cond delay="0"/>
                                  </p:stCondLst>
                                  <p:childTnLst>
                                    <p:animClr clrSpc="hsl">
                                      <p:cBhvr override="childStyle">
                                        <p:cTn id="12" dur="500" fill="hold"/>
                                        <p:tgtEl>
                                          <p:spTgt spid="5123">
                                            <p:txEl>
                                              <p:pRg st="1" end="1"/>
                                            </p:txEl>
                                          </p:spTgt>
                                        </p:tgtEl>
                                        <p:attrNameLst>
                                          <p:attrName>style.color</p:attrName>
                                        </p:attrNameLst>
                                      </p:cBhvr>
                                      <p:by>
                                        <p:hsl h="0" s="-12549" l="-25098"/>
                                      </p:by>
                                    </p:animClr>
                                    <p:animClr clrSpc="hsl">
                                      <p:cBhvr>
                                        <p:cTn id="13" dur="500" fill="hold"/>
                                        <p:tgtEl>
                                          <p:spTgt spid="5123">
                                            <p:txEl>
                                              <p:pRg st="1" end="1"/>
                                            </p:txEl>
                                          </p:spTgt>
                                        </p:tgtEl>
                                        <p:attrNameLst>
                                          <p:attrName>fillcolor</p:attrName>
                                        </p:attrNameLst>
                                      </p:cBhvr>
                                      <p:by>
                                        <p:hsl h="0" s="-12549" l="-25098"/>
                                      </p:by>
                                    </p:animClr>
                                    <p:animClr clrSpc="hsl">
                                      <p:cBhvr>
                                        <p:cTn id="14" dur="500" fill="hold"/>
                                        <p:tgtEl>
                                          <p:spTgt spid="5123">
                                            <p:txEl>
                                              <p:pRg st="1" end="1"/>
                                            </p:txEl>
                                          </p:spTgt>
                                        </p:tgtEl>
                                        <p:attrNameLst>
                                          <p:attrName>stroke.color</p:attrName>
                                        </p:attrNameLst>
                                      </p:cBhvr>
                                      <p:by>
                                        <p:hsl h="0" s="-12549" l="-25098"/>
                                      </p:by>
                                    </p:animClr>
                                    <p:set>
                                      <p:cBhvr>
                                        <p:cTn id="15" dur="500" fill="hold"/>
                                        <p:tgtEl>
                                          <p:spTgt spid="512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6D97879-22D0-4077-A7FD-B7A16A1A7AAF}" type="slidenum">
              <a:rPr lang="en-US"/>
              <a:pPr>
                <a:defRPr/>
              </a:pPr>
              <a:t>18</a:t>
            </a:fld>
            <a:endParaRPr lang="en-US"/>
          </a:p>
        </p:txBody>
      </p:sp>
      <p:sp>
        <p:nvSpPr>
          <p:cNvPr id="210946" name="Rectangle 2"/>
          <p:cNvSpPr>
            <a:spLocks noGrp="1" noChangeArrowheads="1"/>
          </p:cNvSpPr>
          <p:nvPr>
            <p:ph type="title"/>
          </p:nvPr>
        </p:nvSpPr>
        <p:spPr/>
        <p:txBody>
          <a:bodyPr/>
          <a:lstStyle/>
          <a:p>
            <a:pPr eaLnBrk="1" hangingPunct="1">
              <a:defRPr/>
            </a:pPr>
            <a:r>
              <a:rPr lang="en-US" dirty="0" smtClean="0"/>
              <a:t>FFMP/HPE Recap</a:t>
            </a:r>
          </a:p>
        </p:txBody>
      </p:sp>
      <p:sp>
        <p:nvSpPr>
          <p:cNvPr id="210947" name="Rectangle 3"/>
          <p:cNvSpPr>
            <a:spLocks noGrp="1" noChangeArrowheads="1"/>
          </p:cNvSpPr>
          <p:nvPr>
            <p:ph type="body" idx="1"/>
          </p:nvPr>
        </p:nvSpPr>
        <p:spPr/>
        <p:txBody>
          <a:bodyPr/>
          <a:lstStyle/>
          <a:p>
            <a:pPr eaLnBrk="1" hangingPunct="1">
              <a:lnSpc>
                <a:spcPct val="90000"/>
              </a:lnSpc>
              <a:defRPr/>
            </a:pPr>
            <a:r>
              <a:rPr lang="en-US" dirty="0" smtClean="0"/>
              <a:t>With OB 8.3, FFMP became FFMPA</a:t>
            </a:r>
          </a:p>
          <a:p>
            <a:pPr eaLnBrk="1" hangingPunct="1">
              <a:lnSpc>
                <a:spcPct val="90000"/>
              </a:lnSpc>
              <a:defRPr/>
            </a:pPr>
            <a:r>
              <a:rPr lang="en-US" dirty="0" smtClean="0">
                <a:solidFill>
                  <a:srgbClr val="FF0000"/>
                </a:solidFill>
              </a:rPr>
              <a:t>H</a:t>
            </a:r>
            <a:r>
              <a:rPr lang="en-US" dirty="0" smtClean="0"/>
              <a:t>igh resolution </a:t>
            </a:r>
            <a:r>
              <a:rPr lang="en-US" dirty="0" err="1" smtClean="0">
                <a:solidFill>
                  <a:srgbClr val="FF0000"/>
                </a:solidFill>
              </a:rPr>
              <a:t>P</a:t>
            </a:r>
            <a:r>
              <a:rPr lang="en-US" dirty="0" err="1" smtClean="0"/>
              <a:t>recip</a:t>
            </a:r>
            <a:r>
              <a:rPr lang="en-US" dirty="0" smtClean="0"/>
              <a:t> </a:t>
            </a:r>
            <a:r>
              <a:rPr lang="en-US" dirty="0" smtClean="0">
                <a:solidFill>
                  <a:srgbClr val="FF0000"/>
                </a:solidFill>
              </a:rPr>
              <a:t>E</a:t>
            </a:r>
            <a:r>
              <a:rPr lang="en-US" dirty="0" smtClean="0"/>
              <a:t>stimator (</a:t>
            </a:r>
            <a:r>
              <a:rPr lang="en-US" dirty="0" smtClean="0">
                <a:solidFill>
                  <a:srgbClr val="FF0000"/>
                </a:solidFill>
              </a:rPr>
              <a:t>HPE</a:t>
            </a:r>
            <a:r>
              <a:rPr lang="en-US" dirty="0" smtClean="0"/>
              <a:t>) </a:t>
            </a:r>
          </a:p>
          <a:p>
            <a:pPr eaLnBrk="1" hangingPunct="1">
              <a:lnSpc>
                <a:spcPct val="90000"/>
              </a:lnSpc>
              <a:defRPr/>
            </a:pPr>
            <a:r>
              <a:rPr lang="en-US" dirty="0" smtClean="0"/>
              <a:t>Integrates data from multiple radars in one FFMP display</a:t>
            </a:r>
          </a:p>
          <a:p>
            <a:pPr eaLnBrk="1" hangingPunct="1">
              <a:lnSpc>
                <a:spcPct val="90000"/>
              </a:lnSpc>
              <a:defRPr/>
            </a:pPr>
            <a:r>
              <a:rPr lang="en-US" dirty="0" smtClean="0"/>
              <a:t>How does HPE know what radar to use?</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E3C98B9B-D620-4910-8232-7DEBEDC3B9FE}" type="slidenum">
              <a:rPr lang="en-US"/>
              <a:pPr>
                <a:defRPr/>
              </a:pPr>
              <a:t>19</a:t>
            </a:fld>
            <a:endParaRPr lang="en-US"/>
          </a:p>
        </p:txBody>
      </p:sp>
      <p:sp>
        <p:nvSpPr>
          <p:cNvPr id="176130" name="Rectangle 2"/>
          <p:cNvSpPr>
            <a:spLocks noGrp="1" noChangeArrowheads="1"/>
          </p:cNvSpPr>
          <p:nvPr>
            <p:ph type="title"/>
          </p:nvPr>
        </p:nvSpPr>
        <p:spPr/>
        <p:txBody>
          <a:bodyPr/>
          <a:lstStyle/>
          <a:p>
            <a:pPr eaLnBrk="1" hangingPunct="1">
              <a:defRPr/>
            </a:pPr>
            <a:r>
              <a:rPr lang="en-US" dirty="0" smtClean="0"/>
              <a:t>HPE Default Setting</a:t>
            </a:r>
          </a:p>
        </p:txBody>
      </p:sp>
      <p:sp>
        <p:nvSpPr>
          <p:cNvPr id="176131" name="Rectangle 3"/>
          <p:cNvSpPr>
            <a:spLocks noGrp="1" noChangeArrowheads="1"/>
          </p:cNvSpPr>
          <p:nvPr>
            <p:ph type="body" sz="half" idx="1"/>
          </p:nvPr>
        </p:nvSpPr>
        <p:spPr>
          <a:xfrm>
            <a:off x="323850" y="1808163"/>
            <a:ext cx="3863975" cy="4284662"/>
          </a:xfrm>
        </p:spPr>
        <p:txBody>
          <a:bodyPr/>
          <a:lstStyle/>
          <a:p>
            <a:pPr eaLnBrk="1" hangingPunct="1">
              <a:lnSpc>
                <a:spcPct val="80000"/>
              </a:lnSpc>
              <a:defRPr/>
            </a:pPr>
            <a:r>
              <a:rPr lang="en-US" sz="2400" dirty="0" smtClean="0"/>
              <a:t>HPE populated from radar with the </a:t>
            </a:r>
            <a:r>
              <a:rPr lang="en-US" sz="2400" dirty="0" smtClean="0">
                <a:solidFill>
                  <a:srgbClr val="FFFF00"/>
                </a:solidFill>
              </a:rPr>
              <a:t>lowest altitude at 0.5°</a:t>
            </a:r>
          </a:p>
          <a:p>
            <a:pPr lvl="1" eaLnBrk="1" hangingPunct="1">
              <a:lnSpc>
                <a:spcPct val="80000"/>
              </a:lnSpc>
              <a:buNone/>
              <a:defRPr/>
            </a:pPr>
            <a:endParaRPr lang="en-US" sz="2000" dirty="0" smtClean="0">
              <a:solidFill>
                <a:srgbClr val="FFFF00"/>
              </a:solidFill>
            </a:endParaRPr>
          </a:p>
          <a:p>
            <a:pPr lvl="1" eaLnBrk="1" hangingPunct="1">
              <a:lnSpc>
                <a:spcPct val="80000"/>
              </a:lnSpc>
              <a:defRPr/>
            </a:pPr>
            <a:r>
              <a:rPr lang="en-US" sz="2000" dirty="0" smtClean="0"/>
              <a:t>In other words, whichever radar is closest</a:t>
            </a:r>
          </a:p>
          <a:p>
            <a:pPr eaLnBrk="1" hangingPunct="1">
              <a:lnSpc>
                <a:spcPct val="80000"/>
              </a:lnSpc>
              <a:buNone/>
              <a:defRPr/>
            </a:pPr>
            <a:endParaRPr lang="en-US" sz="2400" dirty="0" smtClean="0">
              <a:solidFill>
                <a:srgbClr val="FFFF00"/>
              </a:solidFill>
            </a:endParaRPr>
          </a:p>
          <a:p>
            <a:pPr eaLnBrk="1" hangingPunct="1">
              <a:lnSpc>
                <a:spcPct val="80000"/>
              </a:lnSpc>
              <a:defRPr/>
            </a:pPr>
            <a:r>
              <a:rPr lang="en-US" sz="2400" dirty="0" smtClean="0"/>
              <a:t>In flat terrain, this logic is OK.</a:t>
            </a:r>
          </a:p>
          <a:p>
            <a:pPr eaLnBrk="1" hangingPunct="1">
              <a:lnSpc>
                <a:spcPct val="80000"/>
              </a:lnSpc>
              <a:buNone/>
              <a:defRPr/>
            </a:pPr>
            <a:endParaRPr lang="en-US" sz="2000" dirty="0" smtClean="0"/>
          </a:p>
          <a:p>
            <a:pPr lvl="1" eaLnBrk="1" hangingPunct="1">
              <a:lnSpc>
                <a:spcPct val="80000"/>
              </a:lnSpc>
              <a:defRPr/>
            </a:pPr>
            <a:r>
              <a:rPr lang="en-US" sz="2000" dirty="0" smtClean="0"/>
              <a:t>Hybrid Scan uses 0.5</a:t>
            </a:r>
            <a:r>
              <a:rPr lang="en-US" sz="2000" dirty="0" smtClean="0">
                <a:cs typeface="Arial"/>
              </a:rPr>
              <a:t>°</a:t>
            </a:r>
          </a:p>
        </p:txBody>
      </p:sp>
      <p:pic>
        <p:nvPicPr>
          <p:cNvPr id="14341" name="Picture 5"/>
          <p:cNvPicPr>
            <a:picLocks noGrp="1" noChangeAspect="1" noChangeArrowheads="1"/>
          </p:cNvPicPr>
          <p:nvPr>
            <p:ph sz="half" idx="2"/>
          </p:nvPr>
        </p:nvPicPr>
        <p:blipFill>
          <a:blip r:embed="rId3" cstate="print"/>
          <a:srcRect/>
          <a:stretch>
            <a:fillRect/>
          </a:stretch>
        </p:blipFill>
        <p:spPr>
          <a:xfrm>
            <a:off x="4392613" y="1854200"/>
            <a:ext cx="4751387" cy="4021138"/>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35D8BF-B3D1-46A4-B4CF-C636B5B6EE67}" type="slidenum">
              <a:rPr lang="en-US"/>
              <a:pPr>
                <a:defRPr/>
              </a:pPr>
              <a:t>2</a:t>
            </a:fld>
            <a:endParaRPr lang="en-US"/>
          </a:p>
        </p:txBody>
      </p:sp>
      <p:sp>
        <p:nvSpPr>
          <p:cNvPr id="5122" name="Rectangle 2"/>
          <p:cNvSpPr>
            <a:spLocks noGrp="1" noChangeArrowheads="1"/>
          </p:cNvSpPr>
          <p:nvPr>
            <p:ph type="title"/>
          </p:nvPr>
        </p:nvSpPr>
        <p:spPr/>
        <p:txBody>
          <a:bodyPr/>
          <a:lstStyle/>
          <a:p>
            <a:pPr eaLnBrk="1" hangingPunct="1">
              <a:defRPr/>
            </a:pPr>
            <a:r>
              <a:rPr lang="en-US" dirty="0" smtClean="0"/>
              <a:t>Overview</a:t>
            </a:r>
          </a:p>
        </p:txBody>
      </p:sp>
      <p:sp>
        <p:nvSpPr>
          <p:cNvPr id="5123" name="Rectangle 3"/>
          <p:cNvSpPr>
            <a:spLocks noGrp="1" noChangeArrowheads="1"/>
          </p:cNvSpPr>
          <p:nvPr>
            <p:ph type="body" idx="1"/>
          </p:nvPr>
        </p:nvSpPr>
        <p:spPr/>
        <p:txBody>
          <a:bodyPr/>
          <a:lstStyle/>
          <a:p>
            <a:pPr eaLnBrk="1" hangingPunct="1">
              <a:defRPr/>
            </a:pPr>
            <a:r>
              <a:rPr lang="en-US" dirty="0" smtClean="0"/>
              <a:t>Meteorological background and event summary</a:t>
            </a:r>
          </a:p>
          <a:p>
            <a:pPr eaLnBrk="1" hangingPunct="1">
              <a:defRPr/>
            </a:pPr>
            <a:r>
              <a:rPr lang="en-US" dirty="0" smtClean="0"/>
              <a:t>Radar Considerations</a:t>
            </a:r>
          </a:p>
          <a:p>
            <a:pPr eaLnBrk="1" hangingPunct="1">
              <a:defRPr/>
            </a:pPr>
            <a:r>
              <a:rPr lang="en-US" dirty="0" smtClean="0"/>
              <a:t>FFMP and HPE recap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E3C98B9B-D620-4910-8232-7DEBEDC3B9FE}" type="slidenum">
              <a:rPr lang="en-US"/>
              <a:pPr>
                <a:defRPr/>
              </a:pPr>
              <a:t>20</a:t>
            </a:fld>
            <a:endParaRPr lang="en-US"/>
          </a:p>
        </p:txBody>
      </p:sp>
      <p:sp>
        <p:nvSpPr>
          <p:cNvPr id="176130" name="Rectangle 2"/>
          <p:cNvSpPr>
            <a:spLocks noGrp="1" noChangeArrowheads="1"/>
          </p:cNvSpPr>
          <p:nvPr>
            <p:ph type="title"/>
          </p:nvPr>
        </p:nvSpPr>
        <p:spPr/>
        <p:txBody>
          <a:bodyPr/>
          <a:lstStyle/>
          <a:p>
            <a:pPr eaLnBrk="1" hangingPunct="1">
              <a:defRPr/>
            </a:pPr>
            <a:r>
              <a:rPr lang="en-US" dirty="0" smtClean="0"/>
              <a:t>HPE In Complex Terrain</a:t>
            </a:r>
          </a:p>
        </p:txBody>
      </p:sp>
      <p:sp>
        <p:nvSpPr>
          <p:cNvPr id="176131" name="Rectangle 3"/>
          <p:cNvSpPr>
            <a:spLocks noGrp="1" noChangeArrowheads="1"/>
          </p:cNvSpPr>
          <p:nvPr>
            <p:ph type="body" sz="half" idx="1"/>
          </p:nvPr>
        </p:nvSpPr>
        <p:spPr>
          <a:xfrm>
            <a:off x="323850" y="1808163"/>
            <a:ext cx="3863975" cy="4284662"/>
          </a:xfrm>
        </p:spPr>
        <p:txBody>
          <a:bodyPr/>
          <a:lstStyle/>
          <a:p>
            <a:pPr eaLnBrk="1" hangingPunct="1">
              <a:lnSpc>
                <a:spcPct val="80000"/>
              </a:lnSpc>
              <a:defRPr/>
            </a:pPr>
            <a:r>
              <a:rPr lang="en-US" sz="2400" dirty="0" smtClean="0"/>
              <a:t>Hybrid Scan in complex terrain uses up to 2.4</a:t>
            </a:r>
            <a:r>
              <a:rPr lang="en-US" sz="2400" dirty="0" smtClean="0">
                <a:cs typeface="Arial"/>
              </a:rPr>
              <a:t>°</a:t>
            </a:r>
          </a:p>
          <a:p>
            <a:pPr eaLnBrk="1" hangingPunct="1">
              <a:lnSpc>
                <a:spcPct val="80000"/>
              </a:lnSpc>
              <a:buNone/>
              <a:defRPr/>
            </a:pPr>
            <a:endParaRPr lang="en-US" sz="2000" dirty="0" smtClean="0">
              <a:cs typeface="Arial"/>
            </a:endParaRPr>
          </a:p>
          <a:p>
            <a:pPr eaLnBrk="1" hangingPunct="1">
              <a:lnSpc>
                <a:spcPct val="80000"/>
              </a:lnSpc>
              <a:defRPr/>
            </a:pPr>
            <a:r>
              <a:rPr lang="en-US" sz="2400" dirty="0" smtClean="0">
                <a:cs typeface="Arial"/>
              </a:rPr>
              <a:t>Alternate radar selection method needed</a:t>
            </a:r>
          </a:p>
          <a:p>
            <a:pPr eaLnBrk="1" hangingPunct="1">
              <a:lnSpc>
                <a:spcPct val="80000"/>
              </a:lnSpc>
              <a:buNone/>
              <a:defRPr/>
            </a:pPr>
            <a:endParaRPr lang="en-US" sz="2000" dirty="0" smtClean="0">
              <a:cs typeface="Arial"/>
            </a:endParaRPr>
          </a:p>
          <a:p>
            <a:pPr eaLnBrk="1" hangingPunct="1">
              <a:lnSpc>
                <a:spcPct val="80000"/>
              </a:lnSpc>
              <a:defRPr/>
            </a:pPr>
            <a:r>
              <a:rPr lang="en-US" sz="2400" dirty="0" smtClean="0">
                <a:solidFill>
                  <a:srgbClr val="FFFF00"/>
                </a:solidFill>
                <a:cs typeface="Arial"/>
              </a:rPr>
              <a:t>“misbin” </a:t>
            </a:r>
            <a:r>
              <a:rPr lang="en-US" sz="2400" dirty="0" smtClean="0">
                <a:cs typeface="Arial"/>
              </a:rPr>
              <a:t>file designates radar data source </a:t>
            </a:r>
          </a:p>
          <a:p>
            <a:pPr eaLnBrk="1" hangingPunct="1">
              <a:lnSpc>
                <a:spcPct val="80000"/>
              </a:lnSpc>
              <a:buNone/>
              <a:defRPr/>
            </a:pPr>
            <a:endParaRPr lang="en-US" sz="2000" dirty="0" smtClean="0">
              <a:cs typeface="Arial"/>
            </a:endParaRPr>
          </a:p>
          <a:p>
            <a:pPr eaLnBrk="1" hangingPunct="1">
              <a:lnSpc>
                <a:spcPct val="80000"/>
              </a:lnSpc>
              <a:defRPr/>
            </a:pPr>
            <a:r>
              <a:rPr lang="en-US" sz="2400" dirty="0" smtClean="0">
                <a:cs typeface="Arial"/>
              </a:rPr>
              <a:t>based on radar climatology</a:t>
            </a:r>
            <a:endParaRPr lang="en-US" sz="2400" dirty="0" smtClean="0">
              <a:solidFill>
                <a:srgbClr val="FFFF00"/>
              </a:solidFill>
            </a:endParaRPr>
          </a:p>
        </p:txBody>
      </p:sp>
      <p:pic>
        <p:nvPicPr>
          <p:cNvPr id="8" name="Content Placeholder 6" descr="radarcoverage3.gif"/>
          <p:cNvPicPr>
            <a:picLocks noGrp="1" noChangeAspect="1"/>
          </p:cNvPicPr>
          <p:nvPr>
            <p:ph sz="half" idx="2"/>
          </p:nvPr>
        </p:nvPicPr>
        <p:blipFill>
          <a:blip r:embed="rId3" cstate="print"/>
          <a:srcRect/>
          <a:stretch>
            <a:fillRect/>
          </a:stretch>
        </p:blipFill>
        <p:spPr bwMode="auto">
          <a:xfrm>
            <a:off x="4206870" y="1931967"/>
            <a:ext cx="4949030" cy="3845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8CB4419F-4B51-4BE0-AA7D-D58236FAC582}" type="slidenum">
              <a:rPr lang="en-US"/>
              <a:pPr>
                <a:defRPr/>
              </a:pPr>
              <a:t>21</a:t>
            </a:fld>
            <a:endParaRPr lang="en-US"/>
          </a:p>
        </p:txBody>
      </p:sp>
      <p:sp>
        <p:nvSpPr>
          <p:cNvPr id="28674" name="Rectangle 2"/>
          <p:cNvSpPr>
            <a:spLocks noGrp="1" noChangeArrowheads="1"/>
          </p:cNvSpPr>
          <p:nvPr>
            <p:ph type="title"/>
          </p:nvPr>
        </p:nvSpPr>
        <p:spPr/>
        <p:txBody>
          <a:bodyPr/>
          <a:lstStyle/>
          <a:p>
            <a:pPr eaLnBrk="1" hangingPunct="1">
              <a:defRPr/>
            </a:pPr>
            <a:r>
              <a:rPr lang="en-US" smtClean="0"/>
              <a:t>How misbin files are made</a:t>
            </a:r>
          </a:p>
        </p:txBody>
      </p:sp>
      <p:sp>
        <p:nvSpPr>
          <p:cNvPr id="28675" name="Rectangle 3"/>
          <p:cNvSpPr>
            <a:spLocks noGrp="1" noChangeArrowheads="1"/>
          </p:cNvSpPr>
          <p:nvPr>
            <p:ph type="body" sz="half" idx="1"/>
          </p:nvPr>
        </p:nvSpPr>
        <p:spPr/>
        <p:txBody>
          <a:bodyPr/>
          <a:lstStyle/>
          <a:p>
            <a:pPr eaLnBrk="1" hangingPunct="1">
              <a:defRPr/>
            </a:pPr>
            <a:r>
              <a:rPr lang="en-US" sz="2400" dirty="0" smtClean="0"/>
              <a:t>RFC runs </a:t>
            </a:r>
            <a:r>
              <a:rPr lang="en-US" sz="2400" dirty="0" err="1" smtClean="0"/>
              <a:t>RadClim</a:t>
            </a:r>
            <a:endParaRPr lang="en-US" sz="2400" dirty="0" smtClean="0"/>
          </a:p>
          <a:p>
            <a:pPr eaLnBrk="1" hangingPunct="1">
              <a:defRPr/>
            </a:pPr>
            <a:r>
              <a:rPr lang="en-US" sz="2400" dirty="0" smtClean="0"/>
              <a:t>Radar Climatology identifies areas with degraded </a:t>
            </a:r>
            <a:r>
              <a:rPr lang="en-US" sz="2400" dirty="0" err="1" smtClean="0"/>
              <a:t>precip</a:t>
            </a:r>
            <a:r>
              <a:rPr lang="en-US" sz="2400" dirty="0" smtClean="0"/>
              <a:t> estimates</a:t>
            </a:r>
          </a:p>
          <a:p>
            <a:pPr eaLnBrk="1" hangingPunct="1">
              <a:defRPr/>
            </a:pPr>
            <a:r>
              <a:rPr lang="en-US" sz="2400" dirty="0" smtClean="0"/>
              <a:t>misbin files created for each radar</a:t>
            </a:r>
          </a:p>
          <a:p>
            <a:pPr lvl="1" eaLnBrk="1" hangingPunct="1">
              <a:defRPr/>
            </a:pPr>
            <a:r>
              <a:rPr lang="en-US" sz="2000" dirty="0" smtClean="0"/>
              <a:t>1 = good data bin</a:t>
            </a:r>
          </a:p>
          <a:p>
            <a:pPr lvl="1" eaLnBrk="1" hangingPunct="1">
              <a:defRPr/>
            </a:pPr>
            <a:r>
              <a:rPr lang="en-US" sz="2000" dirty="0" smtClean="0"/>
              <a:t>0 = use someone else</a:t>
            </a:r>
          </a:p>
        </p:txBody>
      </p:sp>
      <p:pic>
        <p:nvPicPr>
          <p:cNvPr id="28677" name="Content Placeholder 3" descr="CXX_Annual.jpg"/>
          <p:cNvPicPr>
            <a:picLocks noGrp="1" noChangeAspect="1"/>
          </p:cNvPicPr>
          <p:nvPr>
            <p:ph sz="half" idx="2"/>
          </p:nvPr>
        </p:nvPicPr>
        <p:blipFill>
          <a:blip r:embed="rId3" cstate="print"/>
          <a:srcRect l="5882"/>
          <a:stretch>
            <a:fillRect/>
          </a:stretch>
        </p:blipFill>
        <p:spPr>
          <a:xfrm>
            <a:off x="4392613" y="1898650"/>
            <a:ext cx="4751387" cy="37734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61B5133-F5B1-43C2-9402-BC28C5AEF4BF}" type="slidenum">
              <a:rPr lang="en-US"/>
              <a:pPr>
                <a:defRPr/>
              </a:pPr>
              <a:t>22</a:t>
            </a:fld>
            <a:endParaRPr lang="en-US"/>
          </a:p>
        </p:txBody>
      </p:sp>
      <p:sp>
        <p:nvSpPr>
          <p:cNvPr id="193538" name="Rectangle 2"/>
          <p:cNvSpPr>
            <a:spLocks noGrp="1" noChangeArrowheads="1"/>
          </p:cNvSpPr>
          <p:nvPr>
            <p:ph type="title"/>
          </p:nvPr>
        </p:nvSpPr>
        <p:spPr/>
        <p:txBody>
          <a:bodyPr/>
          <a:lstStyle/>
          <a:p>
            <a:pPr eaLnBrk="1" hangingPunct="1">
              <a:defRPr/>
            </a:pPr>
            <a:r>
              <a:rPr lang="en-US" smtClean="0"/>
              <a:t>Turning misbin ON</a:t>
            </a:r>
          </a:p>
        </p:txBody>
      </p:sp>
      <p:sp>
        <p:nvSpPr>
          <p:cNvPr id="193539" name="Rectangle 3"/>
          <p:cNvSpPr>
            <a:spLocks noGrp="1" noChangeArrowheads="1"/>
          </p:cNvSpPr>
          <p:nvPr>
            <p:ph type="body" idx="1"/>
          </p:nvPr>
        </p:nvSpPr>
        <p:spPr/>
        <p:txBody>
          <a:bodyPr/>
          <a:lstStyle/>
          <a:p>
            <a:pPr eaLnBrk="1" hangingPunct="1">
              <a:defRPr/>
            </a:pPr>
            <a:r>
              <a:rPr lang="en-US" smtClean="0"/>
              <a:t>To enable the use of misbin:</a:t>
            </a:r>
          </a:p>
          <a:p>
            <a:pPr lvl="1" eaLnBrk="1" hangingPunct="1">
              <a:defRPr/>
            </a:pPr>
            <a:r>
              <a:rPr lang="en-US" smtClean="0"/>
              <a:t>As user oper, edit </a:t>
            </a:r>
            <a:r>
              <a:rPr lang="en-US" smtClean="0">
                <a:solidFill>
                  <a:srgbClr val="FFFF00"/>
                </a:solidFill>
              </a:rPr>
              <a:t>/awips/hydroapps/.Apps_defaults_site</a:t>
            </a:r>
          </a:p>
          <a:p>
            <a:pPr lvl="1" eaLnBrk="1" hangingPunct="1">
              <a:defRPr/>
            </a:pPr>
            <a:r>
              <a:rPr lang="en-US" smtClean="0"/>
              <a:t>add the line:</a:t>
            </a:r>
          </a:p>
          <a:p>
            <a:pPr lvl="1" eaLnBrk="1" hangingPunct="1">
              <a:buFontTx/>
              <a:buNone/>
              <a:defRPr/>
            </a:pPr>
            <a:r>
              <a:rPr lang="en-US" smtClean="0"/>
              <a:t>	</a:t>
            </a:r>
            <a:r>
              <a:rPr lang="en-US" smtClean="0">
                <a:solidFill>
                  <a:srgbClr val="FFFF00"/>
                </a:solidFill>
              </a:rPr>
              <a:t>hpe_load_misbin       : 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D9A1C248-C40F-4770-BDDB-E197B84DB5DC}" type="slidenum">
              <a:rPr lang="en-US"/>
              <a:pPr>
                <a:defRPr/>
              </a:pPr>
              <a:t>23</a:t>
            </a:fld>
            <a:endParaRPr lang="en-US"/>
          </a:p>
        </p:txBody>
      </p:sp>
      <p:sp>
        <p:nvSpPr>
          <p:cNvPr id="206852" name="Rectangle 4"/>
          <p:cNvSpPr>
            <a:spLocks noGrp="1" noChangeArrowheads="1"/>
          </p:cNvSpPr>
          <p:nvPr>
            <p:ph type="title"/>
          </p:nvPr>
        </p:nvSpPr>
        <p:spPr/>
        <p:txBody>
          <a:bodyPr/>
          <a:lstStyle/>
          <a:p>
            <a:pPr eaLnBrk="1" hangingPunct="1">
              <a:defRPr/>
            </a:pPr>
            <a:r>
              <a:rPr lang="en-US" sz="3600" dirty="0" smtClean="0"/>
              <a:t>Optimize misbin/Radar Coverage Maps</a:t>
            </a:r>
            <a:endParaRPr lang="en-US" sz="3600" dirty="0" smtClean="0"/>
          </a:p>
        </p:txBody>
      </p:sp>
      <p:sp>
        <p:nvSpPr>
          <p:cNvPr id="206853" name="Rectangle 5"/>
          <p:cNvSpPr>
            <a:spLocks noGrp="1" noChangeArrowheads="1"/>
          </p:cNvSpPr>
          <p:nvPr>
            <p:ph type="body" sz="half" idx="1"/>
          </p:nvPr>
        </p:nvSpPr>
        <p:spPr>
          <a:xfrm>
            <a:off x="457200" y="1600200"/>
            <a:ext cx="4479930" cy="4530725"/>
          </a:xfrm>
        </p:spPr>
        <p:txBody>
          <a:bodyPr/>
          <a:lstStyle/>
          <a:p>
            <a:pPr eaLnBrk="1" hangingPunct="1">
              <a:lnSpc>
                <a:spcPct val="80000"/>
              </a:lnSpc>
              <a:defRPr/>
            </a:pPr>
            <a:r>
              <a:rPr lang="en-US" sz="2800" dirty="0" err="1" smtClean="0"/>
              <a:t>Radclim</a:t>
            </a:r>
            <a:r>
              <a:rPr lang="en-US" sz="2800" dirty="0" smtClean="0"/>
              <a:t> data shows good data from both radars</a:t>
            </a:r>
          </a:p>
          <a:p>
            <a:pPr eaLnBrk="1" hangingPunct="1">
              <a:lnSpc>
                <a:spcPct val="80000"/>
              </a:lnSpc>
              <a:defRPr/>
            </a:pPr>
            <a:r>
              <a:rPr lang="en-US" sz="2800" dirty="0" smtClean="0"/>
              <a:t>Tiebreaker is to use nearest radar (KCXX).</a:t>
            </a:r>
          </a:p>
          <a:p>
            <a:pPr eaLnBrk="1" hangingPunct="1">
              <a:lnSpc>
                <a:spcPct val="80000"/>
              </a:lnSpc>
              <a:defRPr/>
            </a:pPr>
            <a:r>
              <a:rPr lang="en-US" sz="2800" dirty="0" smtClean="0">
                <a:cs typeface="Arial"/>
              </a:rPr>
              <a:t>KGYX more desirable</a:t>
            </a:r>
          </a:p>
          <a:p>
            <a:pPr lvl="1" eaLnBrk="1" hangingPunct="1">
              <a:lnSpc>
                <a:spcPct val="80000"/>
              </a:lnSpc>
              <a:defRPr/>
            </a:pPr>
            <a:r>
              <a:rPr lang="en-US" sz="2400" dirty="0" smtClean="0"/>
              <a:t>KCXX (red) uses 1.5</a:t>
            </a:r>
            <a:r>
              <a:rPr lang="en-US" sz="2400" dirty="0" smtClean="0">
                <a:cs typeface="Arial"/>
              </a:rPr>
              <a:t>°</a:t>
            </a:r>
          </a:p>
          <a:p>
            <a:pPr lvl="1" eaLnBrk="1" hangingPunct="1">
              <a:lnSpc>
                <a:spcPct val="80000"/>
              </a:lnSpc>
              <a:defRPr/>
            </a:pPr>
            <a:r>
              <a:rPr lang="en-US" sz="2400" dirty="0" smtClean="0">
                <a:cs typeface="Arial"/>
              </a:rPr>
              <a:t>KGYX (blue) uses 0.5°</a:t>
            </a:r>
          </a:p>
          <a:p>
            <a:pPr eaLnBrk="1" hangingPunct="1">
              <a:lnSpc>
                <a:spcPct val="80000"/>
              </a:lnSpc>
              <a:defRPr/>
            </a:pPr>
            <a:endParaRPr lang="en-US" sz="2400" dirty="0" smtClean="0"/>
          </a:p>
        </p:txBody>
      </p:sp>
      <p:pic>
        <p:nvPicPr>
          <p:cNvPr id="33797" name="Picture 7" descr="radarcoverage1"/>
          <p:cNvPicPr preferRelativeResize="0">
            <a:picLocks noGrp="1" noChangeArrowheads="1"/>
          </p:cNvPicPr>
          <p:nvPr>
            <p:ph sz="half" idx="2"/>
          </p:nvPr>
        </p:nvPicPr>
        <p:blipFill>
          <a:blip r:embed="rId3" cstate="print"/>
          <a:srcRect l="63002" t="11876" r="3938" b="30680"/>
          <a:stretch>
            <a:fillRect/>
          </a:stretch>
        </p:blipFill>
        <p:spPr>
          <a:xfrm>
            <a:off x="5759450" y="2167065"/>
            <a:ext cx="2624328" cy="3657600"/>
          </a:xfrm>
          <a:noFill/>
        </p:spPr>
      </p:pic>
      <p:sp>
        <p:nvSpPr>
          <p:cNvPr id="206856" name="Oval 8"/>
          <p:cNvSpPr>
            <a:spLocks noChangeArrowheads="1"/>
          </p:cNvSpPr>
          <p:nvPr/>
        </p:nvSpPr>
        <p:spPr bwMode="auto">
          <a:xfrm rot="1357192">
            <a:off x="6408738" y="3429000"/>
            <a:ext cx="1547812" cy="757238"/>
          </a:xfrm>
          <a:prstGeom prst="ellipse">
            <a:avLst/>
          </a:prstGeom>
          <a:noFill/>
          <a:ln w="28575">
            <a:solidFill>
              <a:srgbClr val="FF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1000"/>
                                  </p:stCondLst>
                                  <p:childTnLst>
                                    <p:set>
                                      <p:cBhvr>
                                        <p:cTn id="6" dur="1" fill="hold">
                                          <p:stCondLst>
                                            <p:cond delay="0"/>
                                          </p:stCondLst>
                                        </p:cTn>
                                        <p:tgtEl>
                                          <p:spTgt spid="206856"/>
                                        </p:tgtEl>
                                        <p:attrNameLst>
                                          <p:attrName>style.visibility</p:attrName>
                                        </p:attrNameLst>
                                      </p:cBhvr>
                                      <p:to>
                                        <p:strVal val="visible"/>
                                      </p:to>
                                    </p:set>
                                    <p:animEffect transition="in" filter="fade">
                                      <p:cBhvr>
                                        <p:cTn id="7" dur="2000"/>
                                        <p:tgtEl>
                                          <p:spTgt spid="206856"/>
                                        </p:tgtEl>
                                      </p:cBhvr>
                                    </p:animEffect>
                                    <p:anim calcmode="lin" valueType="num">
                                      <p:cBhvr>
                                        <p:cTn id="8" dur="2000" fill="hold"/>
                                        <p:tgtEl>
                                          <p:spTgt spid="206856"/>
                                        </p:tgtEl>
                                        <p:attrNameLst>
                                          <p:attrName>style.rotation</p:attrName>
                                        </p:attrNameLst>
                                      </p:cBhvr>
                                      <p:tavLst>
                                        <p:tav tm="0">
                                          <p:val>
                                            <p:fltVal val="720"/>
                                          </p:val>
                                        </p:tav>
                                        <p:tav tm="100000">
                                          <p:val>
                                            <p:fltVal val="0"/>
                                          </p:val>
                                        </p:tav>
                                      </p:tavLst>
                                    </p:anim>
                                    <p:anim calcmode="lin" valueType="num">
                                      <p:cBhvr>
                                        <p:cTn id="9" dur="2000" fill="hold"/>
                                        <p:tgtEl>
                                          <p:spTgt spid="206856"/>
                                        </p:tgtEl>
                                        <p:attrNameLst>
                                          <p:attrName>ppt_h</p:attrName>
                                        </p:attrNameLst>
                                      </p:cBhvr>
                                      <p:tavLst>
                                        <p:tav tm="0">
                                          <p:val>
                                            <p:fltVal val="0"/>
                                          </p:val>
                                        </p:tav>
                                        <p:tav tm="100000">
                                          <p:val>
                                            <p:strVal val="#ppt_h"/>
                                          </p:val>
                                        </p:tav>
                                      </p:tavLst>
                                    </p:anim>
                                    <p:anim calcmode="lin" valueType="num">
                                      <p:cBhvr>
                                        <p:cTn id="10" dur="2000" fill="hold"/>
                                        <p:tgtEl>
                                          <p:spTgt spid="2068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0965809-7396-46EB-8351-16F9C751D980}" type="slidenum">
              <a:rPr lang="en-US"/>
              <a:pPr>
                <a:defRPr/>
              </a:pPr>
              <a:t>24</a:t>
            </a:fld>
            <a:endParaRPr lang="en-US"/>
          </a:p>
        </p:txBody>
      </p:sp>
      <p:sp>
        <p:nvSpPr>
          <p:cNvPr id="208898" name="Rectangle 2"/>
          <p:cNvSpPr>
            <a:spLocks noGrp="1" noChangeArrowheads="1"/>
          </p:cNvSpPr>
          <p:nvPr>
            <p:ph type="title"/>
          </p:nvPr>
        </p:nvSpPr>
        <p:spPr/>
        <p:txBody>
          <a:bodyPr/>
          <a:lstStyle/>
          <a:p>
            <a:pPr eaLnBrk="1" hangingPunct="1">
              <a:defRPr/>
            </a:pPr>
            <a:r>
              <a:rPr lang="en-US" dirty="0" smtClean="0"/>
              <a:t>Hybrid Scan/misbin example</a:t>
            </a:r>
          </a:p>
        </p:txBody>
      </p:sp>
      <p:sp>
        <p:nvSpPr>
          <p:cNvPr id="208900" name="Rectangle 4"/>
          <p:cNvSpPr>
            <a:spLocks noGrp="1" noChangeArrowheads="1"/>
          </p:cNvSpPr>
          <p:nvPr>
            <p:ph type="body" sz="half" idx="1"/>
          </p:nvPr>
        </p:nvSpPr>
        <p:spPr>
          <a:xfrm>
            <a:off x="457200" y="1600200"/>
            <a:ext cx="4406904" cy="4530725"/>
          </a:xfrm>
        </p:spPr>
        <p:txBody>
          <a:bodyPr/>
          <a:lstStyle/>
          <a:p>
            <a:pPr eaLnBrk="1" hangingPunct="1">
              <a:defRPr/>
            </a:pPr>
            <a:r>
              <a:rPr lang="en-US" sz="2800" dirty="0" smtClean="0"/>
              <a:t>Worked with NERFC to edit misbin</a:t>
            </a:r>
          </a:p>
          <a:p>
            <a:pPr eaLnBrk="1" hangingPunct="1">
              <a:defRPr/>
            </a:pPr>
            <a:r>
              <a:rPr lang="en-US" sz="2800" dirty="0" smtClean="0"/>
              <a:t>Removed spike of KCXX radar data</a:t>
            </a:r>
          </a:p>
          <a:p>
            <a:pPr eaLnBrk="1" hangingPunct="1">
              <a:defRPr/>
            </a:pPr>
            <a:r>
              <a:rPr lang="en-US" sz="2800" dirty="0" smtClean="0"/>
              <a:t>KGYX data used instead</a:t>
            </a:r>
          </a:p>
        </p:txBody>
      </p:sp>
      <p:pic>
        <p:nvPicPr>
          <p:cNvPr id="34821" name="Content Placeholder 6" descr="radarcoverage3.gif"/>
          <p:cNvPicPr>
            <a:picLocks noGrp="1" noChangeAspect="1"/>
          </p:cNvPicPr>
          <p:nvPr>
            <p:ph sz="half" idx="2"/>
          </p:nvPr>
        </p:nvPicPr>
        <p:blipFill>
          <a:blip r:embed="rId3" cstate="print"/>
          <a:srcRect l="63419" t="10202" r="3567" b="30606"/>
          <a:stretch>
            <a:fillRect/>
          </a:stretch>
        </p:blipFill>
        <p:spPr>
          <a:xfrm>
            <a:off x="5761038" y="2166938"/>
            <a:ext cx="2625555" cy="3657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89BB10-7F84-43E3-8820-999981158BEA}" type="slidenum">
              <a:rPr lang="en-US"/>
              <a:pPr>
                <a:defRPr/>
              </a:pPr>
              <a:t>25</a:t>
            </a:fld>
            <a:endParaRPr lang="en-US"/>
          </a:p>
        </p:txBody>
      </p:sp>
      <p:sp>
        <p:nvSpPr>
          <p:cNvPr id="142338" name="Rectangle 2"/>
          <p:cNvSpPr>
            <a:spLocks noGrp="1" noChangeArrowheads="1"/>
          </p:cNvSpPr>
          <p:nvPr>
            <p:ph type="title"/>
          </p:nvPr>
        </p:nvSpPr>
        <p:spPr/>
        <p:txBody>
          <a:bodyPr/>
          <a:lstStyle/>
          <a:p>
            <a:pPr eaLnBrk="1" hangingPunct="1">
              <a:defRPr/>
            </a:pPr>
            <a:r>
              <a:rPr lang="en-US" sz="4000" smtClean="0"/>
              <a:t>Suggested Actions for Service Hydrologists in Eastern Region</a:t>
            </a:r>
          </a:p>
        </p:txBody>
      </p:sp>
      <p:sp>
        <p:nvSpPr>
          <p:cNvPr id="142339" name="Rectangle 3"/>
          <p:cNvSpPr>
            <a:spLocks noGrp="1" noChangeArrowheads="1"/>
          </p:cNvSpPr>
          <p:nvPr>
            <p:ph type="body" idx="1"/>
          </p:nvPr>
        </p:nvSpPr>
        <p:spPr/>
        <p:txBody>
          <a:bodyPr/>
          <a:lstStyle/>
          <a:p>
            <a:pPr eaLnBrk="1" hangingPunct="1">
              <a:lnSpc>
                <a:spcPct val="80000"/>
              </a:lnSpc>
              <a:defRPr/>
            </a:pPr>
            <a:r>
              <a:rPr lang="en-US" sz="2800" dirty="0" smtClean="0"/>
              <a:t>If </a:t>
            </a:r>
            <a:r>
              <a:rPr lang="en-US" sz="2800" dirty="0" smtClean="0"/>
              <a:t>complex </a:t>
            </a:r>
            <a:r>
              <a:rPr lang="en-US" sz="2800" dirty="0" smtClean="0"/>
              <a:t>terrain &amp; hybrid scan uses elevations above 0.5, consider turning on the misbin token!</a:t>
            </a:r>
          </a:p>
          <a:p>
            <a:pPr lvl="1" eaLnBrk="1" hangingPunct="1">
              <a:lnSpc>
                <a:spcPct val="80000"/>
              </a:lnSpc>
              <a:defRPr/>
            </a:pPr>
            <a:r>
              <a:rPr lang="en-US" sz="2400" dirty="0" smtClean="0"/>
              <a:t>misbin </a:t>
            </a:r>
            <a:r>
              <a:rPr lang="en-US" sz="2400" dirty="0" smtClean="0"/>
              <a:t>token </a:t>
            </a:r>
            <a:r>
              <a:rPr lang="en-US" sz="2400" dirty="0" smtClean="0"/>
              <a:t>off</a:t>
            </a:r>
            <a:r>
              <a:rPr lang="en-US" sz="2400" dirty="0" smtClean="0"/>
              <a:t>:</a:t>
            </a:r>
          </a:p>
          <a:p>
            <a:pPr lvl="2" eaLnBrk="1" hangingPunct="1">
              <a:lnSpc>
                <a:spcPct val="80000"/>
              </a:lnSpc>
              <a:defRPr/>
            </a:pPr>
            <a:r>
              <a:rPr lang="en-US" sz="2000" dirty="0" smtClean="0"/>
              <a:t>HPE Data </a:t>
            </a:r>
            <a:r>
              <a:rPr lang="en-US" sz="2000" dirty="0" smtClean="0"/>
              <a:t>choice will be based on altitude of 0.5</a:t>
            </a:r>
            <a:r>
              <a:rPr lang="en-US" sz="2000" baseline="30000" dirty="0" smtClean="0"/>
              <a:t>o</a:t>
            </a:r>
            <a:r>
              <a:rPr lang="en-US" sz="2000" dirty="0" smtClean="0"/>
              <a:t> elevation</a:t>
            </a:r>
          </a:p>
          <a:p>
            <a:pPr lvl="2" eaLnBrk="1" hangingPunct="1">
              <a:lnSpc>
                <a:spcPct val="80000"/>
              </a:lnSpc>
              <a:defRPr/>
            </a:pPr>
            <a:r>
              <a:rPr lang="en-US" sz="2000" dirty="0" smtClean="0"/>
              <a:t>Hybrid scan may be using higher elevation</a:t>
            </a:r>
          </a:p>
          <a:p>
            <a:pPr lvl="1" eaLnBrk="1" hangingPunct="1">
              <a:lnSpc>
                <a:spcPct val="80000"/>
              </a:lnSpc>
              <a:defRPr/>
            </a:pPr>
            <a:r>
              <a:rPr lang="en-US" sz="2400" dirty="0" smtClean="0"/>
              <a:t>misbin </a:t>
            </a:r>
            <a:r>
              <a:rPr lang="en-US" sz="2400" dirty="0" smtClean="0"/>
              <a:t>token </a:t>
            </a:r>
            <a:r>
              <a:rPr lang="en-US" sz="2400" dirty="0" smtClean="0"/>
              <a:t>on:</a:t>
            </a:r>
          </a:p>
          <a:p>
            <a:pPr lvl="2" eaLnBrk="1" hangingPunct="1">
              <a:lnSpc>
                <a:spcPct val="80000"/>
              </a:lnSpc>
              <a:defRPr/>
            </a:pPr>
            <a:r>
              <a:rPr lang="en-US" sz="2000" dirty="0" smtClean="0"/>
              <a:t>C</a:t>
            </a:r>
            <a:r>
              <a:rPr lang="en-US" sz="2000" dirty="0" smtClean="0"/>
              <a:t>heck Radar Coverage Field in MPE Editor. </a:t>
            </a:r>
            <a:endParaRPr lang="en-US" sz="2000" dirty="0" smtClean="0"/>
          </a:p>
          <a:p>
            <a:pPr lvl="2" eaLnBrk="1" hangingPunct="1">
              <a:lnSpc>
                <a:spcPct val="80000"/>
              </a:lnSpc>
              <a:defRPr/>
            </a:pPr>
            <a:r>
              <a:rPr lang="en-US" sz="2000" dirty="0" smtClean="0"/>
              <a:t>Optimize radar selection working with RFC</a:t>
            </a:r>
            <a:endParaRPr lang="en-US" sz="2000" dirty="0" smtClean="0"/>
          </a:p>
          <a:p>
            <a:pPr lvl="2" eaLnBrk="1" hangingPunct="1">
              <a:lnSpc>
                <a:spcPct val="80000"/>
              </a:lnSpc>
              <a:defRPr/>
            </a:pPr>
            <a:r>
              <a:rPr lang="en-US" sz="2000" dirty="0" smtClean="0"/>
              <a:t>Note </a:t>
            </a:r>
            <a:r>
              <a:rPr lang="en-US" sz="2000" dirty="0" smtClean="0"/>
              <a:t>missing data areas</a:t>
            </a:r>
          </a:p>
          <a:p>
            <a:pPr lvl="3" eaLnBrk="1" hangingPunct="1">
              <a:lnSpc>
                <a:spcPct val="80000"/>
              </a:lnSpc>
              <a:defRPr/>
            </a:pPr>
            <a:r>
              <a:rPr lang="en-US" sz="1800" dirty="0" smtClean="0"/>
              <a:t>may </a:t>
            </a:r>
            <a:r>
              <a:rPr lang="en-US" sz="1800" dirty="0" smtClean="0"/>
              <a:t>degrade </a:t>
            </a:r>
            <a:r>
              <a:rPr lang="en-US" sz="1800" dirty="0" smtClean="0"/>
              <a:t>FFMP estimates </a:t>
            </a:r>
            <a:r>
              <a:rPr lang="en-US" sz="1800" dirty="0" smtClean="0"/>
              <a:t>if basins partially missing</a:t>
            </a:r>
          </a:p>
          <a:p>
            <a:pPr lvl="3" eaLnBrk="1" hangingPunct="1">
              <a:lnSpc>
                <a:spcPct val="80000"/>
              </a:lnSpc>
              <a:defRPr/>
            </a:pPr>
            <a:r>
              <a:rPr lang="en-US" sz="1800" dirty="0" smtClean="0"/>
              <a:t>Entire basin may be set to missing if no radar data </a:t>
            </a:r>
            <a:r>
              <a:rPr lang="en-US" sz="1800" dirty="0" smtClean="0"/>
              <a:t>available</a:t>
            </a:r>
            <a:endParaRPr lang="en-US" sz="1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39BA318-D61B-4212-BA94-C6DD8B6CE50A}" type="slidenum">
              <a:rPr lang="en-US"/>
              <a:pPr>
                <a:defRPr/>
              </a:pPr>
              <a:t>26</a:t>
            </a:fld>
            <a:endParaRPr lang="en-US"/>
          </a:p>
        </p:txBody>
      </p:sp>
      <p:sp>
        <p:nvSpPr>
          <p:cNvPr id="156674" name="Rectangle 2"/>
          <p:cNvSpPr>
            <a:spLocks noGrp="1" noChangeArrowheads="1"/>
          </p:cNvSpPr>
          <p:nvPr>
            <p:ph type="title"/>
          </p:nvPr>
        </p:nvSpPr>
        <p:spPr/>
        <p:txBody>
          <a:bodyPr/>
          <a:lstStyle/>
          <a:p>
            <a:pPr eaLnBrk="1" hangingPunct="1">
              <a:defRPr/>
            </a:pPr>
            <a:r>
              <a:rPr lang="en-US" smtClean="0"/>
              <a:t>Summary</a:t>
            </a:r>
          </a:p>
        </p:txBody>
      </p:sp>
      <p:sp>
        <p:nvSpPr>
          <p:cNvPr id="156675" name="Rectangle 3"/>
          <p:cNvSpPr>
            <a:spLocks noGrp="1" noChangeArrowheads="1"/>
          </p:cNvSpPr>
          <p:nvPr>
            <p:ph type="body" idx="1"/>
          </p:nvPr>
        </p:nvSpPr>
        <p:spPr/>
        <p:txBody>
          <a:bodyPr/>
          <a:lstStyle/>
          <a:p>
            <a:pPr eaLnBrk="1" hangingPunct="1">
              <a:defRPr/>
            </a:pPr>
            <a:r>
              <a:rPr lang="en-US" sz="2800" dirty="0" smtClean="0"/>
              <a:t>Meteorological precursor conditions in place for flash flooding</a:t>
            </a:r>
          </a:p>
          <a:p>
            <a:pPr eaLnBrk="1" hangingPunct="1">
              <a:defRPr/>
            </a:pPr>
            <a:r>
              <a:rPr lang="en-US" sz="2800" dirty="0" smtClean="0"/>
              <a:t>Radar sampling issues complicated heavy rainfall identification</a:t>
            </a:r>
          </a:p>
          <a:p>
            <a:pPr eaLnBrk="1" hangingPunct="1">
              <a:defRPr/>
            </a:pPr>
            <a:r>
              <a:rPr lang="en-US" sz="2800" dirty="0" smtClean="0"/>
              <a:t>Localization of misbin parameters should help FFMP operations for 2010 convective season. </a:t>
            </a: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39BA318-D61B-4212-BA94-C6DD8B6CE50A}" type="slidenum">
              <a:rPr lang="en-US"/>
              <a:pPr>
                <a:defRPr/>
              </a:pPr>
              <a:t>27</a:t>
            </a:fld>
            <a:endParaRPr lang="en-US"/>
          </a:p>
        </p:txBody>
      </p:sp>
      <p:sp>
        <p:nvSpPr>
          <p:cNvPr id="156674" name="Rectangle 2"/>
          <p:cNvSpPr>
            <a:spLocks noGrp="1" noChangeArrowheads="1"/>
          </p:cNvSpPr>
          <p:nvPr>
            <p:ph type="title"/>
          </p:nvPr>
        </p:nvSpPr>
        <p:spPr/>
        <p:txBody>
          <a:bodyPr/>
          <a:lstStyle/>
          <a:p>
            <a:pPr eaLnBrk="1" hangingPunct="1">
              <a:defRPr/>
            </a:pPr>
            <a:r>
              <a:rPr lang="en-US" smtClean="0"/>
              <a:t>Summary</a:t>
            </a:r>
          </a:p>
        </p:txBody>
      </p:sp>
      <p:sp>
        <p:nvSpPr>
          <p:cNvPr id="156675" name="Rectangle 3"/>
          <p:cNvSpPr>
            <a:spLocks noGrp="1" noChangeArrowheads="1"/>
          </p:cNvSpPr>
          <p:nvPr>
            <p:ph type="body" idx="1"/>
          </p:nvPr>
        </p:nvSpPr>
        <p:spPr/>
        <p:txBody>
          <a:bodyPr/>
          <a:lstStyle/>
          <a:p>
            <a:pPr eaLnBrk="1" hangingPunct="1">
              <a:defRPr/>
            </a:pPr>
            <a:r>
              <a:rPr lang="en-US" sz="2800" dirty="0" err="1" smtClean="0"/>
              <a:t>Misbin</a:t>
            </a:r>
            <a:r>
              <a:rPr lang="en-US" sz="2800" dirty="0" smtClean="0"/>
              <a:t> token determines radar data used in FFMP HPE field.</a:t>
            </a:r>
            <a:endParaRPr lang="en-US" sz="2400" dirty="0" smtClean="0"/>
          </a:p>
          <a:p>
            <a:pPr eaLnBrk="1" hangingPunct="1">
              <a:defRPr/>
            </a:pPr>
            <a:r>
              <a:rPr lang="en-US" sz="2800" dirty="0" smtClean="0"/>
              <a:t>Default setting is </a:t>
            </a:r>
            <a:r>
              <a:rPr lang="en-US" sz="2800" dirty="0" err="1" smtClean="0"/>
              <a:t>misbin</a:t>
            </a:r>
            <a:r>
              <a:rPr lang="en-US" sz="2800" dirty="0" smtClean="0"/>
              <a:t>=off.</a:t>
            </a:r>
          </a:p>
          <a:p>
            <a:pPr lvl="1" eaLnBrk="1" hangingPunct="1">
              <a:defRPr/>
            </a:pPr>
            <a:r>
              <a:rPr lang="en-US" sz="2400" dirty="0" err="1" smtClean="0"/>
              <a:t>Precip</a:t>
            </a:r>
            <a:r>
              <a:rPr lang="en-US" sz="2400" dirty="0" smtClean="0"/>
              <a:t> estimates used from the radar with the lowest altitude at 0.5°.</a:t>
            </a:r>
          </a:p>
          <a:p>
            <a:pPr lvl="1" eaLnBrk="1" hangingPunct="1">
              <a:defRPr/>
            </a:pPr>
            <a:r>
              <a:rPr lang="en-US" sz="2400" dirty="0" smtClean="0"/>
              <a:t>Limitation: for complex terrain, 0.5° logic overlooks Hybrid Scan, beam blockage, other </a:t>
            </a:r>
            <a:r>
              <a:rPr lang="en-US" sz="2400" dirty="0" err="1" smtClean="0"/>
              <a:t>precip</a:t>
            </a:r>
            <a:r>
              <a:rPr lang="en-US" sz="2400" dirty="0" smtClean="0"/>
              <a:t> estimate degradation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9FB734-6C1F-4D15-9638-6F1F20518FB7}" type="slidenum">
              <a:rPr lang="en-US"/>
              <a:pPr>
                <a:defRPr/>
              </a:pPr>
              <a:t>28</a:t>
            </a:fld>
            <a:endParaRPr lang="en-US"/>
          </a:p>
        </p:txBody>
      </p:sp>
      <p:sp>
        <p:nvSpPr>
          <p:cNvPr id="199682" name="Rectangle 2"/>
          <p:cNvSpPr>
            <a:spLocks noGrp="1" noChangeArrowheads="1"/>
          </p:cNvSpPr>
          <p:nvPr>
            <p:ph type="title"/>
          </p:nvPr>
        </p:nvSpPr>
        <p:spPr/>
        <p:txBody>
          <a:bodyPr/>
          <a:lstStyle/>
          <a:p>
            <a:pPr eaLnBrk="1" hangingPunct="1">
              <a:defRPr/>
            </a:pPr>
            <a:r>
              <a:rPr lang="en-US" smtClean="0"/>
              <a:t>Summary</a:t>
            </a:r>
          </a:p>
        </p:txBody>
      </p:sp>
      <p:sp>
        <p:nvSpPr>
          <p:cNvPr id="199683" name="Rectangle 3"/>
          <p:cNvSpPr>
            <a:spLocks noGrp="1" noChangeArrowheads="1"/>
          </p:cNvSpPr>
          <p:nvPr>
            <p:ph type="body" idx="1"/>
          </p:nvPr>
        </p:nvSpPr>
        <p:spPr/>
        <p:txBody>
          <a:bodyPr/>
          <a:lstStyle/>
          <a:p>
            <a:pPr eaLnBrk="1" hangingPunct="1">
              <a:defRPr/>
            </a:pPr>
            <a:r>
              <a:rPr lang="en-US" smtClean="0"/>
              <a:t>For misbin token set to ON</a:t>
            </a:r>
          </a:p>
          <a:p>
            <a:pPr lvl="1" eaLnBrk="1" hangingPunct="1">
              <a:defRPr/>
            </a:pPr>
            <a:r>
              <a:rPr lang="en-US" smtClean="0"/>
              <a:t>In HPE, for each bin, decision for which radar’s precip estimates is based on misbin files for each radar</a:t>
            </a:r>
          </a:p>
          <a:p>
            <a:pPr lvl="1" eaLnBrk="1" hangingPunct="1">
              <a:defRPr/>
            </a:pPr>
            <a:r>
              <a:rPr lang="en-US" smtClean="0"/>
              <a:t>For overlapping radars </a:t>
            </a:r>
          </a:p>
          <a:p>
            <a:pPr lvl="2" eaLnBrk="1" hangingPunct="1">
              <a:defRPr/>
            </a:pPr>
            <a:r>
              <a:rPr lang="en-US" smtClean="0"/>
              <a:t>misbin file for both has “1” in same HPE bin</a:t>
            </a:r>
          </a:p>
          <a:p>
            <a:pPr lvl="2" eaLnBrk="1" hangingPunct="1">
              <a:defRPr/>
            </a:pPr>
            <a:r>
              <a:rPr lang="en-US" smtClean="0">
                <a:solidFill>
                  <a:srgbClr val="FFFF00"/>
                </a:solidFill>
              </a:rPr>
              <a:t>0.5° rule</a:t>
            </a:r>
            <a:r>
              <a:rPr lang="en-US" smtClean="0"/>
              <a:t> determines radar used.</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D78D68-BE7E-44B6-BD21-FDD6ADB15FB5}" type="slidenum">
              <a:rPr lang="en-US"/>
              <a:pPr>
                <a:defRPr/>
              </a:pPr>
              <a:t>29</a:t>
            </a:fld>
            <a:endParaRPr lang="en-US"/>
          </a:p>
        </p:txBody>
      </p:sp>
      <p:sp>
        <p:nvSpPr>
          <p:cNvPr id="145410" name="Rectangle 2"/>
          <p:cNvSpPr>
            <a:spLocks noGrp="1" noChangeArrowheads="1"/>
          </p:cNvSpPr>
          <p:nvPr>
            <p:ph type="title"/>
          </p:nvPr>
        </p:nvSpPr>
        <p:spPr/>
        <p:txBody>
          <a:bodyPr/>
          <a:lstStyle/>
          <a:p>
            <a:pPr eaLnBrk="1" hangingPunct="1">
              <a:defRPr/>
            </a:pPr>
            <a:r>
              <a:rPr lang="en-US" smtClean="0"/>
              <a:t>Acknowledgements</a:t>
            </a:r>
          </a:p>
        </p:txBody>
      </p:sp>
      <p:sp>
        <p:nvSpPr>
          <p:cNvPr id="145411" name="Rectangle 3"/>
          <p:cNvSpPr>
            <a:spLocks noGrp="1" noChangeArrowheads="1"/>
          </p:cNvSpPr>
          <p:nvPr>
            <p:ph type="body" idx="1"/>
          </p:nvPr>
        </p:nvSpPr>
        <p:spPr/>
        <p:txBody>
          <a:bodyPr/>
          <a:lstStyle/>
          <a:p>
            <a:pPr eaLnBrk="1" hangingPunct="1">
              <a:lnSpc>
                <a:spcPct val="90000"/>
              </a:lnSpc>
              <a:defRPr/>
            </a:pPr>
            <a:r>
              <a:rPr lang="en-US" smtClean="0"/>
              <a:t>David Riley, WHFS Support</a:t>
            </a:r>
          </a:p>
          <a:p>
            <a:pPr eaLnBrk="1" hangingPunct="1">
              <a:lnSpc>
                <a:spcPct val="90000"/>
              </a:lnSpc>
              <a:defRPr/>
            </a:pPr>
            <a:r>
              <a:rPr lang="en-US" smtClean="0"/>
              <a:t>Mark Glaudemans, WHFS Support</a:t>
            </a:r>
          </a:p>
          <a:p>
            <a:pPr eaLnBrk="1" hangingPunct="1">
              <a:lnSpc>
                <a:spcPct val="90000"/>
              </a:lnSpc>
              <a:defRPr/>
            </a:pPr>
            <a:r>
              <a:rPr lang="en-US" smtClean="0"/>
              <a:t>Tom Filiaggi, FFMP</a:t>
            </a:r>
          </a:p>
          <a:p>
            <a:pPr eaLnBrk="1" hangingPunct="1">
              <a:lnSpc>
                <a:spcPct val="90000"/>
              </a:lnSpc>
              <a:defRPr/>
            </a:pPr>
            <a:r>
              <a:rPr lang="en-US" smtClean="0"/>
              <a:t>Dave Kitzmiller, Hydromet Group, OHD HL</a:t>
            </a:r>
          </a:p>
          <a:p>
            <a:pPr eaLnBrk="1" hangingPunct="1">
              <a:lnSpc>
                <a:spcPct val="90000"/>
              </a:lnSpc>
              <a:defRPr/>
            </a:pPr>
            <a:r>
              <a:rPr lang="en-US" smtClean="0"/>
              <a:t>Dave Miller, AWIPS HPE/HPN Software Development and Integration Lead, OHD/HSEB</a:t>
            </a:r>
          </a:p>
          <a:p>
            <a:pPr eaLnBrk="1" hangingPunct="1">
              <a:lnSpc>
                <a:spcPct val="90000"/>
              </a:lnSpc>
              <a:defRPr/>
            </a:pPr>
            <a:r>
              <a:rPr lang="en-US" smtClean="0"/>
              <a:t>Jeff Ouellet, NERFC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elsea overview map.jpg"/>
          <p:cNvPicPr>
            <a:picLocks noChangeAspect="1"/>
          </p:cNvPicPr>
          <p:nvPr/>
        </p:nvPicPr>
        <p:blipFill>
          <a:blip r:embed="rId3" cstate="print"/>
          <a:srcRect l="1114"/>
          <a:stretch>
            <a:fillRect/>
          </a:stretch>
        </p:blipFill>
        <p:spPr>
          <a:xfrm>
            <a:off x="3841740" y="1895454"/>
            <a:ext cx="5302260" cy="4963870"/>
          </a:xfrm>
          <a:prstGeom prst="rect">
            <a:avLst/>
          </a:prstGeom>
        </p:spPr>
      </p:pic>
      <p:sp>
        <p:nvSpPr>
          <p:cNvPr id="2" name="Title 1"/>
          <p:cNvSpPr>
            <a:spLocks noGrp="1"/>
          </p:cNvSpPr>
          <p:nvPr>
            <p:ph type="title"/>
          </p:nvPr>
        </p:nvSpPr>
        <p:spPr/>
        <p:txBody>
          <a:bodyPr/>
          <a:lstStyle/>
          <a:p>
            <a:r>
              <a:rPr lang="en-US" dirty="0" smtClean="0"/>
              <a:t>Chelsea Flash Flood</a:t>
            </a:r>
            <a:endParaRPr lang="en-US" dirty="0"/>
          </a:p>
        </p:txBody>
      </p:sp>
      <p:sp>
        <p:nvSpPr>
          <p:cNvPr id="6" name="Text Placeholder 5"/>
          <p:cNvSpPr>
            <a:spLocks noGrp="1"/>
          </p:cNvSpPr>
          <p:nvPr>
            <p:ph type="body" sz="half" idx="1"/>
          </p:nvPr>
        </p:nvSpPr>
        <p:spPr>
          <a:xfrm>
            <a:off x="457200" y="1600200"/>
            <a:ext cx="3786183" cy="4530725"/>
          </a:xfrm>
        </p:spPr>
        <p:txBody>
          <a:bodyPr/>
          <a:lstStyle/>
          <a:p>
            <a:r>
              <a:rPr lang="en-US" dirty="0" smtClean="0"/>
              <a:t>1</a:t>
            </a:r>
            <a:r>
              <a:rPr lang="en-US" baseline="30000" dirty="0" smtClean="0"/>
              <a:t>st</a:t>
            </a:r>
            <a:r>
              <a:rPr lang="en-US" dirty="0" smtClean="0"/>
              <a:t> Branch White River</a:t>
            </a:r>
          </a:p>
          <a:p>
            <a:r>
              <a:rPr lang="en-US" dirty="0" smtClean="0"/>
              <a:t>Steep Terrain</a:t>
            </a:r>
          </a:p>
          <a:p>
            <a:endParaRPr lang="en-US" dirty="0"/>
          </a:p>
        </p:txBody>
      </p:sp>
      <p:pic>
        <p:nvPicPr>
          <p:cNvPr id="5" name="Content Placeholder 4" descr="ChelseaGoogleEarth.jpg"/>
          <p:cNvPicPr>
            <a:picLocks noGrp="1" noChangeAspect="1"/>
          </p:cNvPicPr>
          <p:nvPr>
            <p:ph sz="half" idx="2"/>
          </p:nvPr>
        </p:nvPicPr>
        <p:blipFill>
          <a:blip r:embed="rId4" cstate="print"/>
          <a:srcRect l="10800" t="7792"/>
          <a:stretch>
            <a:fillRect/>
          </a:stretch>
        </p:blipFill>
        <p:spPr>
          <a:xfrm>
            <a:off x="3805227" y="1758693"/>
            <a:ext cx="5338773" cy="5099307"/>
          </a:xfrm>
        </p:spPr>
      </p:pic>
      <p:sp>
        <p:nvSpPr>
          <p:cNvPr id="4" name="Slide Number Placeholder 3"/>
          <p:cNvSpPr>
            <a:spLocks noGrp="1"/>
          </p:cNvSpPr>
          <p:nvPr>
            <p:ph type="sldNum" sz="quarter" idx="12"/>
          </p:nvPr>
        </p:nvSpPr>
        <p:spPr/>
        <p:txBody>
          <a:bodyPr/>
          <a:lstStyle/>
          <a:p>
            <a:pPr>
              <a:defRPr/>
            </a:pPr>
            <a:fld id="{9CA39F89-ED09-4B13-830A-F8D9F22FA206}" type="slidenum">
              <a:rPr lang="en-US" smtClean="0"/>
              <a:pPr>
                <a:defRPr/>
              </a:pPr>
              <a:t>3</a:t>
            </a:fld>
            <a:endParaRPr lang="en-US"/>
          </a:p>
        </p:txBody>
      </p:sp>
      <p:sp>
        <p:nvSpPr>
          <p:cNvPr id="8" name="Freeform 7"/>
          <p:cNvSpPr/>
          <p:nvPr/>
        </p:nvSpPr>
        <p:spPr bwMode="auto">
          <a:xfrm>
            <a:off x="6515100" y="278892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1CEB5700-9592-4E74-A9ED-A37A986313A8}" type="slidenum">
              <a:rPr lang="en-US"/>
              <a:pPr>
                <a:defRPr/>
              </a:pPr>
              <a:t>30</a:t>
            </a:fld>
            <a:endParaRPr lang="en-US"/>
          </a:p>
        </p:txBody>
      </p:sp>
      <p:pic>
        <p:nvPicPr>
          <p:cNvPr id="41987" name="Picture 4" descr="JB Mansfield Summit"/>
          <p:cNvPicPr>
            <a:picLocks noChangeAspect="1" noChangeArrowheads="1"/>
          </p:cNvPicPr>
          <p:nvPr/>
        </p:nvPicPr>
        <p:blipFill>
          <a:blip r:embed="rId2" cstate="print"/>
          <a:srcRect b="6808"/>
          <a:stretch>
            <a:fillRect/>
          </a:stretch>
        </p:blipFill>
        <p:spPr bwMode="auto">
          <a:xfrm>
            <a:off x="0" y="0"/>
            <a:ext cx="9144000" cy="6861175"/>
          </a:xfrm>
          <a:prstGeom prst="rect">
            <a:avLst/>
          </a:prstGeom>
          <a:noFill/>
          <a:ln w="9525">
            <a:noFill/>
            <a:miter lim="800000"/>
            <a:headEnd/>
            <a:tailEnd/>
          </a:ln>
        </p:spPr>
      </p:pic>
      <p:sp>
        <p:nvSpPr>
          <p:cNvPr id="154626" name="Rectangle 2"/>
          <p:cNvSpPr>
            <a:spLocks noGrp="1" noChangeArrowheads="1"/>
          </p:cNvSpPr>
          <p:nvPr>
            <p:ph type="title"/>
          </p:nvPr>
        </p:nvSpPr>
        <p:spPr>
          <a:xfrm>
            <a:off x="457200" y="0"/>
            <a:ext cx="8229600" cy="990600"/>
          </a:xfrm>
        </p:spPr>
        <p:txBody>
          <a:bodyPr/>
          <a:lstStyle/>
          <a:p>
            <a:pPr eaLnBrk="1" hangingPunct="1">
              <a:defRPr/>
            </a:pPr>
            <a:r>
              <a:rPr lang="en-US"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Analysis</a:t>
            </a:r>
            <a:br>
              <a:rPr lang="en-US" dirty="0" smtClean="0"/>
            </a:br>
            <a:r>
              <a:rPr lang="en-US" sz="2400" dirty="0" smtClean="0">
                <a:solidFill>
                  <a:schemeClr val="tx1"/>
                </a:solidFill>
              </a:rPr>
              <a:t>Valid 1800 UTC 21 Aug 2009</a:t>
            </a:r>
            <a:endParaRPr lang="en-US" dirty="0"/>
          </a:p>
        </p:txBody>
      </p:sp>
      <p:pic>
        <p:nvPicPr>
          <p:cNvPr id="7" name="Content Placeholder 6" descr="sfc.png"/>
          <p:cNvPicPr>
            <a:picLocks noGrp="1" noChangeAspect="1"/>
          </p:cNvPicPr>
          <p:nvPr>
            <p:ph idx="1"/>
          </p:nvPr>
        </p:nvPicPr>
        <p:blipFill>
          <a:blip r:embed="rId3" cstate="print"/>
          <a:srcRect l="16965" b="24211"/>
          <a:stretch>
            <a:fillRect/>
          </a:stretch>
        </p:blipFill>
        <p:spPr>
          <a:xfrm>
            <a:off x="1541421" y="1457298"/>
            <a:ext cx="6061158" cy="5244610"/>
          </a:xfrm>
        </p:spPr>
      </p:pic>
      <p:sp>
        <p:nvSpPr>
          <p:cNvPr id="5" name="Slide Number Placeholder 4"/>
          <p:cNvSpPr>
            <a:spLocks noGrp="1"/>
          </p:cNvSpPr>
          <p:nvPr>
            <p:ph type="sldNum" sz="quarter" idx="12"/>
          </p:nvPr>
        </p:nvSpPr>
        <p:spPr/>
        <p:txBody>
          <a:bodyPr/>
          <a:lstStyle/>
          <a:p>
            <a:pPr>
              <a:defRPr/>
            </a:pPr>
            <a:fld id="{E6FB58BE-8DF5-44E5-B791-B3B2D930A959}" type="slidenum">
              <a:rPr lang="en-US" smtClean="0"/>
              <a:pPr>
                <a:defRPr/>
              </a:pPr>
              <a:t>4</a:t>
            </a:fld>
            <a:endParaRPr lang="en-US" dirty="0"/>
          </a:p>
        </p:txBody>
      </p:sp>
      <p:sp>
        <p:nvSpPr>
          <p:cNvPr id="24" name="TextBox 23"/>
          <p:cNvSpPr txBox="1"/>
          <p:nvPr/>
        </p:nvSpPr>
        <p:spPr>
          <a:xfrm>
            <a:off x="2636811" y="1420785"/>
            <a:ext cx="529312" cy="769441"/>
          </a:xfrm>
          <a:prstGeom prst="rect">
            <a:avLst/>
          </a:prstGeom>
          <a:noFill/>
        </p:spPr>
        <p:txBody>
          <a:bodyPr wrap="none" rtlCol="0">
            <a:spAutoFit/>
          </a:bodyPr>
          <a:lstStyle/>
          <a:p>
            <a:r>
              <a:rPr lang="en-US" sz="4400" b="1" dirty="0" smtClean="0">
                <a:solidFill>
                  <a:srgbClr val="FF0000"/>
                </a:solidFill>
              </a:rPr>
              <a:t>L</a:t>
            </a:r>
            <a:endParaRPr lang="en-US" sz="4400" b="1" dirty="0">
              <a:solidFill>
                <a:srgbClr val="FF0000"/>
              </a:solidFill>
            </a:endParaRPr>
          </a:p>
        </p:txBody>
      </p:sp>
      <p:sp>
        <p:nvSpPr>
          <p:cNvPr id="25" name="TextBox 24"/>
          <p:cNvSpPr txBox="1"/>
          <p:nvPr/>
        </p:nvSpPr>
        <p:spPr>
          <a:xfrm>
            <a:off x="2162142" y="2808279"/>
            <a:ext cx="529312" cy="769441"/>
          </a:xfrm>
          <a:prstGeom prst="rect">
            <a:avLst/>
          </a:prstGeom>
          <a:noFill/>
        </p:spPr>
        <p:txBody>
          <a:bodyPr wrap="none" rtlCol="0">
            <a:spAutoFit/>
          </a:bodyPr>
          <a:lstStyle/>
          <a:p>
            <a:r>
              <a:rPr lang="en-US" sz="4400" b="1" dirty="0" smtClean="0">
                <a:solidFill>
                  <a:srgbClr val="FF0000"/>
                </a:solidFill>
              </a:rPr>
              <a:t>L</a:t>
            </a:r>
            <a:endParaRPr lang="en-US" sz="4400" b="1" dirty="0">
              <a:solidFill>
                <a:srgbClr val="FF0000"/>
              </a:solidFill>
            </a:endParaRPr>
          </a:p>
        </p:txBody>
      </p:sp>
      <p:sp>
        <p:nvSpPr>
          <p:cNvPr id="26" name="Freeform 25"/>
          <p:cNvSpPr/>
          <p:nvPr/>
        </p:nvSpPr>
        <p:spPr bwMode="auto">
          <a:xfrm>
            <a:off x="3177540" y="1821180"/>
            <a:ext cx="4411980" cy="1491615"/>
          </a:xfrm>
          <a:custGeom>
            <a:avLst/>
            <a:gdLst>
              <a:gd name="connsiteX0" fmla="*/ 4411980 w 4411980"/>
              <a:gd name="connsiteY0" fmla="*/ 1276350 h 1491615"/>
              <a:gd name="connsiteX1" fmla="*/ 3954780 w 4411980"/>
              <a:gd name="connsiteY1" fmla="*/ 1310640 h 1491615"/>
              <a:gd name="connsiteX2" fmla="*/ 3737610 w 4411980"/>
              <a:gd name="connsiteY2" fmla="*/ 1322070 h 1491615"/>
              <a:gd name="connsiteX3" fmla="*/ 3429000 w 4411980"/>
              <a:gd name="connsiteY3" fmla="*/ 1264920 h 1491615"/>
              <a:gd name="connsiteX4" fmla="*/ 3348990 w 4411980"/>
              <a:gd name="connsiteY4" fmla="*/ 1264920 h 1491615"/>
              <a:gd name="connsiteX5" fmla="*/ 3108960 w 4411980"/>
              <a:gd name="connsiteY5" fmla="*/ 1356360 h 1491615"/>
              <a:gd name="connsiteX6" fmla="*/ 2937510 w 4411980"/>
              <a:gd name="connsiteY6" fmla="*/ 1459230 h 1491615"/>
              <a:gd name="connsiteX7" fmla="*/ 2766060 w 4411980"/>
              <a:gd name="connsiteY7" fmla="*/ 1482090 h 1491615"/>
              <a:gd name="connsiteX8" fmla="*/ 2594610 w 4411980"/>
              <a:gd name="connsiteY8" fmla="*/ 1402080 h 1491615"/>
              <a:gd name="connsiteX9" fmla="*/ 2400300 w 4411980"/>
              <a:gd name="connsiteY9" fmla="*/ 1219200 h 1491615"/>
              <a:gd name="connsiteX10" fmla="*/ 2263140 w 4411980"/>
              <a:gd name="connsiteY10" fmla="*/ 1116330 h 1491615"/>
              <a:gd name="connsiteX11" fmla="*/ 1931670 w 4411980"/>
              <a:gd name="connsiteY11" fmla="*/ 933450 h 1491615"/>
              <a:gd name="connsiteX12" fmla="*/ 1725930 w 4411980"/>
              <a:gd name="connsiteY12" fmla="*/ 773430 h 1491615"/>
              <a:gd name="connsiteX13" fmla="*/ 1474470 w 4411980"/>
              <a:gd name="connsiteY13" fmla="*/ 533400 h 1491615"/>
              <a:gd name="connsiteX14" fmla="*/ 1177290 w 4411980"/>
              <a:gd name="connsiteY14" fmla="*/ 361950 h 1491615"/>
              <a:gd name="connsiteX15" fmla="*/ 902970 w 4411980"/>
              <a:gd name="connsiteY15" fmla="*/ 213360 h 1491615"/>
              <a:gd name="connsiteX16" fmla="*/ 468630 w 4411980"/>
              <a:gd name="connsiteY16" fmla="*/ 53340 h 1491615"/>
              <a:gd name="connsiteX17" fmla="*/ 137160 w 4411980"/>
              <a:gd name="connsiteY17" fmla="*/ 7620 h 1491615"/>
              <a:gd name="connsiteX18" fmla="*/ 0 w 4411980"/>
              <a:gd name="connsiteY18" fmla="*/ 7620 h 14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1980" h="1491615">
                <a:moveTo>
                  <a:pt x="4411980" y="1276350"/>
                </a:moveTo>
                <a:lnTo>
                  <a:pt x="3954780" y="1310640"/>
                </a:lnTo>
                <a:cubicBezTo>
                  <a:pt x="3842385" y="1318260"/>
                  <a:pt x="3825240" y="1329690"/>
                  <a:pt x="3737610" y="1322070"/>
                </a:cubicBezTo>
                <a:cubicBezTo>
                  <a:pt x="3649980" y="1314450"/>
                  <a:pt x="3493770" y="1274445"/>
                  <a:pt x="3429000" y="1264920"/>
                </a:cubicBezTo>
                <a:cubicBezTo>
                  <a:pt x="3364230" y="1255395"/>
                  <a:pt x="3402330" y="1249680"/>
                  <a:pt x="3348990" y="1264920"/>
                </a:cubicBezTo>
                <a:cubicBezTo>
                  <a:pt x="3295650" y="1280160"/>
                  <a:pt x="3177540" y="1323975"/>
                  <a:pt x="3108960" y="1356360"/>
                </a:cubicBezTo>
                <a:cubicBezTo>
                  <a:pt x="3040380" y="1388745"/>
                  <a:pt x="2994660" y="1438275"/>
                  <a:pt x="2937510" y="1459230"/>
                </a:cubicBezTo>
                <a:cubicBezTo>
                  <a:pt x="2880360" y="1480185"/>
                  <a:pt x="2823210" y="1491615"/>
                  <a:pt x="2766060" y="1482090"/>
                </a:cubicBezTo>
                <a:cubicBezTo>
                  <a:pt x="2708910" y="1472565"/>
                  <a:pt x="2655570" y="1445895"/>
                  <a:pt x="2594610" y="1402080"/>
                </a:cubicBezTo>
                <a:cubicBezTo>
                  <a:pt x="2533650" y="1358265"/>
                  <a:pt x="2455545" y="1266825"/>
                  <a:pt x="2400300" y="1219200"/>
                </a:cubicBezTo>
                <a:cubicBezTo>
                  <a:pt x="2345055" y="1171575"/>
                  <a:pt x="2341245" y="1163955"/>
                  <a:pt x="2263140" y="1116330"/>
                </a:cubicBezTo>
                <a:cubicBezTo>
                  <a:pt x="2185035" y="1068705"/>
                  <a:pt x="2021205" y="990600"/>
                  <a:pt x="1931670" y="933450"/>
                </a:cubicBezTo>
                <a:cubicBezTo>
                  <a:pt x="1842135" y="876300"/>
                  <a:pt x="1802130" y="840105"/>
                  <a:pt x="1725930" y="773430"/>
                </a:cubicBezTo>
                <a:cubicBezTo>
                  <a:pt x="1649730" y="706755"/>
                  <a:pt x="1565910" y="601980"/>
                  <a:pt x="1474470" y="533400"/>
                </a:cubicBezTo>
                <a:cubicBezTo>
                  <a:pt x="1383030" y="464820"/>
                  <a:pt x="1272540" y="415290"/>
                  <a:pt x="1177290" y="361950"/>
                </a:cubicBezTo>
                <a:cubicBezTo>
                  <a:pt x="1082040" y="308610"/>
                  <a:pt x="1021080" y="264795"/>
                  <a:pt x="902970" y="213360"/>
                </a:cubicBezTo>
                <a:cubicBezTo>
                  <a:pt x="784860" y="161925"/>
                  <a:pt x="596265" y="87630"/>
                  <a:pt x="468630" y="53340"/>
                </a:cubicBezTo>
                <a:cubicBezTo>
                  <a:pt x="340995" y="19050"/>
                  <a:pt x="215265" y="15240"/>
                  <a:pt x="137160" y="7620"/>
                </a:cubicBezTo>
                <a:cubicBezTo>
                  <a:pt x="59055" y="0"/>
                  <a:pt x="29527" y="3810"/>
                  <a:pt x="0" y="7620"/>
                </a:cubicBezTo>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Freeform 28"/>
          <p:cNvSpPr/>
          <p:nvPr/>
        </p:nvSpPr>
        <p:spPr bwMode="auto">
          <a:xfrm>
            <a:off x="3634740" y="1678305"/>
            <a:ext cx="565785" cy="379095"/>
          </a:xfrm>
          <a:custGeom>
            <a:avLst/>
            <a:gdLst>
              <a:gd name="connsiteX0" fmla="*/ 0 w 565785"/>
              <a:gd name="connsiteY0" fmla="*/ 173355 h 379095"/>
              <a:gd name="connsiteX1" fmla="*/ 114300 w 565785"/>
              <a:gd name="connsiteY1" fmla="*/ 47625 h 379095"/>
              <a:gd name="connsiteX2" fmla="*/ 285750 w 565785"/>
              <a:gd name="connsiteY2" fmla="*/ 1905 h 379095"/>
              <a:gd name="connsiteX3" fmla="*/ 457200 w 565785"/>
              <a:gd name="connsiteY3" fmla="*/ 59055 h 379095"/>
              <a:gd name="connsiteX4" fmla="*/ 548640 w 565785"/>
              <a:gd name="connsiteY4" fmla="*/ 219075 h 379095"/>
              <a:gd name="connsiteX5" fmla="*/ 560070 w 565785"/>
              <a:gd name="connsiteY5" fmla="*/ 310515 h 379095"/>
              <a:gd name="connsiteX6" fmla="*/ 537210 w 565785"/>
              <a:gd name="connsiteY6" fmla="*/ 379095 h 3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785" h="379095">
                <a:moveTo>
                  <a:pt x="0" y="173355"/>
                </a:moveTo>
                <a:cubicBezTo>
                  <a:pt x="33337" y="124777"/>
                  <a:pt x="66675" y="76200"/>
                  <a:pt x="114300" y="47625"/>
                </a:cubicBezTo>
                <a:cubicBezTo>
                  <a:pt x="161925" y="19050"/>
                  <a:pt x="228600" y="0"/>
                  <a:pt x="285750" y="1905"/>
                </a:cubicBezTo>
                <a:cubicBezTo>
                  <a:pt x="342900" y="3810"/>
                  <a:pt x="413385" y="22860"/>
                  <a:pt x="457200" y="59055"/>
                </a:cubicBezTo>
                <a:cubicBezTo>
                  <a:pt x="501015" y="95250"/>
                  <a:pt x="531495" y="177165"/>
                  <a:pt x="548640" y="219075"/>
                </a:cubicBezTo>
                <a:cubicBezTo>
                  <a:pt x="565785" y="260985"/>
                  <a:pt x="561975" y="283845"/>
                  <a:pt x="560070" y="310515"/>
                </a:cubicBezTo>
                <a:cubicBezTo>
                  <a:pt x="558165" y="337185"/>
                  <a:pt x="547687" y="358140"/>
                  <a:pt x="537210" y="379095"/>
                </a:cubicBezTo>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Freeform 29"/>
          <p:cNvSpPr/>
          <p:nvPr/>
        </p:nvSpPr>
        <p:spPr bwMode="auto">
          <a:xfrm>
            <a:off x="4914900" y="2480310"/>
            <a:ext cx="499110" cy="411480"/>
          </a:xfrm>
          <a:custGeom>
            <a:avLst/>
            <a:gdLst>
              <a:gd name="connsiteX0" fmla="*/ 0 w 499110"/>
              <a:gd name="connsiteY0" fmla="*/ 102870 h 411480"/>
              <a:gd name="connsiteX1" fmla="*/ 194310 w 499110"/>
              <a:gd name="connsiteY1" fmla="*/ 11430 h 411480"/>
              <a:gd name="connsiteX2" fmla="*/ 354330 w 499110"/>
              <a:gd name="connsiteY2" fmla="*/ 34290 h 411480"/>
              <a:gd name="connsiteX3" fmla="*/ 422910 w 499110"/>
              <a:gd name="connsiteY3" fmla="*/ 102870 h 411480"/>
              <a:gd name="connsiteX4" fmla="*/ 491490 w 499110"/>
              <a:gd name="connsiteY4" fmla="*/ 262890 h 411480"/>
              <a:gd name="connsiteX5" fmla="*/ 468630 w 499110"/>
              <a:gd name="connsiteY5"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10" h="411480">
                <a:moveTo>
                  <a:pt x="0" y="102870"/>
                </a:moveTo>
                <a:cubicBezTo>
                  <a:pt x="67627" y="62865"/>
                  <a:pt x="135255" y="22860"/>
                  <a:pt x="194310" y="11430"/>
                </a:cubicBezTo>
                <a:cubicBezTo>
                  <a:pt x="253365" y="0"/>
                  <a:pt x="316230" y="19050"/>
                  <a:pt x="354330" y="34290"/>
                </a:cubicBezTo>
                <a:cubicBezTo>
                  <a:pt x="392430" y="49530"/>
                  <a:pt x="400050" y="64770"/>
                  <a:pt x="422910" y="102870"/>
                </a:cubicBezTo>
                <a:cubicBezTo>
                  <a:pt x="445770" y="140970"/>
                  <a:pt x="483870" y="211455"/>
                  <a:pt x="491490" y="262890"/>
                </a:cubicBezTo>
                <a:cubicBezTo>
                  <a:pt x="499110" y="314325"/>
                  <a:pt x="483870" y="362902"/>
                  <a:pt x="468630" y="411480"/>
                </a:cubicBezTo>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Freeform 30"/>
          <p:cNvSpPr/>
          <p:nvPr/>
        </p:nvSpPr>
        <p:spPr bwMode="auto">
          <a:xfrm>
            <a:off x="7155180" y="2809875"/>
            <a:ext cx="445770" cy="299085"/>
          </a:xfrm>
          <a:custGeom>
            <a:avLst/>
            <a:gdLst>
              <a:gd name="connsiteX0" fmla="*/ 0 w 445770"/>
              <a:gd name="connsiteY0" fmla="*/ 299085 h 299085"/>
              <a:gd name="connsiteX1" fmla="*/ 68580 w 445770"/>
              <a:gd name="connsiteY1" fmla="*/ 104775 h 299085"/>
              <a:gd name="connsiteX2" fmla="*/ 262890 w 445770"/>
              <a:gd name="connsiteY2" fmla="*/ 13335 h 299085"/>
              <a:gd name="connsiteX3" fmla="*/ 365760 w 445770"/>
              <a:gd name="connsiteY3" fmla="*/ 24765 h 299085"/>
              <a:gd name="connsiteX4" fmla="*/ 445770 w 445770"/>
              <a:gd name="connsiteY4" fmla="*/ 70485 h 2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0" h="299085">
                <a:moveTo>
                  <a:pt x="0" y="299085"/>
                </a:moveTo>
                <a:cubicBezTo>
                  <a:pt x="12382" y="225742"/>
                  <a:pt x="24765" y="152400"/>
                  <a:pt x="68580" y="104775"/>
                </a:cubicBezTo>
                <a:cubicBezTo>
                  <a:pt x="112395" y="57150"/>
                  <a:pt x="213360" y="26670"/>
                  <a:pt x="262890" y="13335"/>
                </a:cubicBezTo>
                <a:cubicBezTo>
                  <a:pt x="312420" y="0"/>
                  <a:pt x="335280" y="15240"/>
                  <a:pt x="365760" y="24765"/>
                </a:cubicBezTo>
                <a:cubicBezTo>
                  <a:pt x="396240" y="34290"/>
                  <a:pt x="421005" y="52387"/>
                  <a:pt x="445770" y="70485"/>
                </a:cubicBezTo>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2366010" y="2068830"/>
            <a:ext cx="422910" cy="1188720"/>
          </a:xfrm>
          <a:custGeom>
            <a:avLst/>
            <a:gdLst>
              <a:gd name="connsiteX0" fmla="*/ 422910 w 422910"/>
              <a:gd name="connsiteY0" fmla="*/ 0 h 1188720"/>
              <a:gd name="connsiteX1" fmla="*/ 320040 w 422910"/>
              <a:gd name="connsiteY1" fmla="*/ 297180 h 1188720"/>
              <a:gd name="connsiteX2" fmla="*/ 228600 w 422910"/>
              <a:gd name="connsiteY2" fmla="*/ 617220 h 1188720"/>
              <a:gd name="connsiteX3" fmla="*/ 0 w 422910"/>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422910" h="1188720">
                <a:moveTo>
                  <a:pt x="422910" y="0"/>
                </a:moveTo>
                <a:cubicBezTo>
                  <a:pt x="387667" y="97155"/>
                  <a:pt x="352425" y="194310"/>
                  <a:pt x="320040" y="297180"/>
                </a:cubicBezTo>
                <a:cubicBezTo>
                  <a:pt x="287655" y="400050"/>
                  <a:pt x="281940" y="468630"/>
                  <a:pt x="228600" y="617220"/>
                </a:cubicBezTo>
                <a:cubicBezTo>
                  <a:pt x="175260" y="765810"/>
                  <a:pt x="87630" y="977265"/>
                  <a:pt x="0" y="1188720"/>
                </a:cubicBezTo>
              </a:path>
            </a:pathLst>
          </a:cu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Freeform 32"/>
          <p:cNvSpPr/>
          <p:nvPr/>
        </p:nvSpPr>
        <p:spPr bwMode="auto">
          <a:xfrm>
            <a:off x="2371725" y="2072640"/>
            <a:ext cx="371475" cy="590550"/>
          </a:xfrm>
          <a:custGeom>
            <a:avLst/>
            <a:gdLst>
              <a:gd name="connsiteX0" fmla="*/ 371475 w 371475"/>
              <a:gd name="connsiteY0" fmla="*/ 41910 h 590550"/>
              <a:gd name="connsiteX1" fmla="*/ 268605 w 371475"/>
              <a:gd name="connsiteY1" fmla="*/ 19050 h 590550"/>
              <a:gd name="connsiteX2" fmla="*/ 51435 w 371475"/>
              <a:gd name="connsiteY2" fmla="*/ 156210 h 590550"/>
              <a:gd name="connsiteX3" fmla="*/ 5715 w 371475"/>
              <a:gd name="connsiteY3" fmla="*/ 339090 h 590550"/>
              <a:gd name="connsiteX4" fmla="*/ 85725 w 371475"/>
              <a:gd name="connsiteY4" fmla="*/ 487680 h 590550"/>
              <a:gd name="connsiteX5" fmla="*/ 120015 w 371475"/>
              <a:gd name="connsiteY5" fmla="*/ 567690 h 590550"/>
              <a:gd name="connsiteX6" fmla="*/ 211455 w 371475"/>
              <a:gd name="connsiteY6"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590550">
                <a:moveTo>
                  <a:pt x="371475" y="41910"/>
                </a:moveTo>
                <a:cubicBezTo>
                  <a:pt x="346710" y="20955"/>
                  <a:pt x="321945" y="0"/>
                  <a:pt x="268605" y="19050"/>
                </a:cubicBezTo>
                <a:cubicBezTo>
                  <a:pt x="215265" y="38100"/>
                  <a:pt x="95250" y="102870"/>
                  <a:pt x="51435" y="156210"/>
                </a:cubicBezTo>
                <a:cubicBezTo>
                  <a:pt x="7620" y="209550"/>
                  <a:pt x="0" y="283845"/>
                  <a:pt x="5715" y="339090"/>
                </a:cubicBezTo>
                <a:cubicBezTo>
                  <a:pt x="11430" y="394335"/>
                  <a:pt x="66675" y="449580"/>
                  <a:pt x="85725" y="487680"/>
                </a:cubicBezTo>
                <a:cubicBezTo>
                  <a:pt x="104775" y="525780"/>
                  <a:pt x="99060" y="550545"/>
                  <a:pt x="120015" y="567690"/>
                </a:cubicBezTo>
                <a:cubicBezTo>
                  <a:pt x="140970" y="584835"/>
                  <a:pt x="176212" y="587692"/>
                  <a:pt x="211455" y="590550"/>
                </a:cubicBezTo>
              </a:path>
            </a:pathLst>
          </a:cu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5" name="Straight Connector 34"/>
          <p:cNvCxnSpPr/>
          <p:nvPr/>
        </p:nvCxnSpPr>
        <p:spPr bwMode="auto">
          <a:xfrm rot="10800000" flipV="1">
            <a:off x="2198656" y="2808279"/>
            <a:ext cx="328617" cy="146052"/>
          </a:xfrm>
          <a:prstGeom prst="line">
            <a:avLst/>
          </a:prstGeom>
          <a:noFill/>
          <a:ln w="50800" cap="flat" cmpd="sng" algn="ctr">
            <a:solidFill>
              <a:srgbClr val="7030A0"/>
            </a:solidFill>
            <a:prstDash val="solid"/>
            <a:round/>
            <a:headEnd type="none" w="med" len="med"/>
            <a:tailEnd type="none" w="med" len="med"/>
          </a:ln>
          <a:effectLst/>
        </p:spPr>
      </p:cxnSp>
      <p:cxnSp>
        <p:nvCxnSpPr>
          <p:cNvPr id="36" name="Straight Connector 35"/>
          <p:cNvCxnSpPr/>
          <p:nvPr/>
        </p:nvCxnSpPr>
        <p:spPr bwMode="auto">
          <a:xfrm rot="16200000" flipH="1">
            <a:off x="2125632" y="3063870"/>
            <a:ext cx="219075" cy="73025"/>
          </a:xfrm>
          <a:prstGeom prst="line">
            <a:avLst/>
          </a:prstGeom>
          <a:noFill/>
          <a:ln w="50800" cap="flat" cmpd="sng" algn="ctr">
            <a:solidFill>
              <a:srgbClr val="7030A0"/>
            </a:solidFill>
            <a:prstDash val="solid"/>
            <a:round/>
            <a:headEnd type="none" w="med" len="med"/>
            <a:tailEnd type="none" w="med" len="med"/>
          </a:ln>
          <a:effectLst/>
        </p:spPr>
      </p:cxnSp>
      <p:sp>
        <p:nvSpPr>
          <p:cNvPr id="40" name="Freeform 39"/>
          <p:cNvSpPr/>
          <p:nvPr/>
        </p:nvSpPr>
        <p:spPr bwMode="auto">
          <a:xfrm>
            <a:off x="4189640" y="3396343"/>
            <a:ext cx="3403146" cy="3337832"/>
          </a:xfrm>
          <a:custGeom>
            <a:avLst/>
            <a:gdLst>
              <a:gd name="connsiteX0" fmla="*/ 3403146 w 3403146"/>
              <a:gd name="connsiteY0" fmla="*/ 1518557 h 3337832"/>
              <a:gd name="connsiteX1" fmla="*/ 2782660 w 3403146"/>
              <a:gd name="connsiteY1" fmla="*/ 1412421 h 3337832"/>
              <a:gd name="connsiteX2" fmla="*/ 2456089 w 3403146"/>
              <a:gd name="connsiteY2" fmla="*/ 1085850 h 3337832"/>
              <a:gd name="connsiteX3" fmla="*/ 2431596 w 3403146"/>
              <a:gd name="connsiteY3" fmla="*/ 906236 h 3337832"/>
              <a:gd name="connsiteX4" fmla="*/ 2268310 w 3403146"/>
              <a:gd name="connsiteY4" fmla="*/ 440871 h 3337832"/>
              <a:gd name="connsiteX5" fmla="*/ 2088696 w 3403146"/>
              <a:gd name="connsiteY5" fmla="*/ 65314 h 3337832"/>
              <a:gd name="connsiteX6" fmla="*/ 1819274 w 3403146"/>
              <a:gd name="connsiteY6" fmla="*/ 48986 h 3337832"/>
              <a:gd name="connsiteX7" fmla="*/ 1631496 w 3403146"/>
              <a:gd name="connsiteY7" fmla="*/ 163286 h 3337832"/>
              <a:gd name="connsiteX8" fmla="*/ 1476374 w 3403146"/>
              <a:gd name="connsiteY8" fmla="*/ 310243 h 3337832"/>
              <a:gd name="connsiteX9" fmla="*/ 1362074 w 3403146"/>
              <a:gd name="connsiteY9" fmla="*/ 310243 h 3337832"/>
              <a:gd name="connsiteX10" fmla="*/ 1092653 w 3403146"/>
              <a:gd name="connsiteY10" fmla="*/ 277586 h 3337832"/>
              <a:gd name="connsiteX11" fmla="*/ 864053 w 3403146"/>
              <a:gd name="connsiteY11" fmla="*/ 359228 h 3337832"/>
              <a:gd name="connsiteX12" fmla="*/ 815067 w 3403146"/>
              <a:gd name="connsiteY12" fmla="*/ 579664 h 3337832"/>
              <a:gd name="connsiteX13" fmla="*/ 700767 w 3403146"/>
              <a:gd name="connsiteY13" fmla="*/ 702128 h 3337832"/>
              <a:gd name="connsiteX14" fmla="*/ 521153 w 3403146"/>
              <a:gd name="connsiteY14" fmla="*/ 791936 h 3337832"/>
              <a:gd name="connsiteX15" fmla="*/ 366031 w 3403146"/>
              <a:gd name="connsiteY15" fmla="*/ 914400 h 3337832"/>
              <a:gd name="connsiteX16" fmla="*/ 259896 w 3403146"/>
              <a:gd name="connsiteY16" fmla="*/ 1167493 h 3337832"/>
              <a:gd name="connsiteX17" fmla="*/ 251731 w 3403146"/>
              <a:gd name="connsiteY17" fmla="*/ 1306286 h 3337832"/>
              <a:gd name="connsiteX18" fmla="*/ 300717 w 3403146"/>
              <a:gd name="connsiteY18" fmla="*/ 1461407 h 3337832"/>
              <a:gd name="connsiteX19" fmla="*/ 308881 w 3403146"/>
              <a:gd name="connsiteY19" fmla="*/ 1804307 h 3337832"/>
              <a:gd name="connsiteX20" fmla="*/ 472167 w 3403146"/>
              <a:gd name="connsiteY20" fmla="*/ 1983921 h 3337832"/>
              <a:gd name="connsiteX21" fmla="*/ 561974 w 3403146"/>
              <a:gd name="connsiteY21" fmla="*/ 2098221 h 3337832"/>
              <a:gd name="connsiteX22" fmla="*/ 643617 w 3403146"/>
              <a:gd name="connsiteY22" fmla="*/ 2416628 h 3337832"/>
              <a:gd name="connsiteX23" fmla="*/ 594631 w 3403146"/>
              <a:gd name="connsiteY23" fmla="*/ 2612571 h 3337832"/>
              <a:gd name="connsiteX24" fmla="*/ 545646 w 3403146"/>
              <a:gd name="connsiteY24" fmla="*/ 2906486 h 3337832"/>
              <a:gd name="connsiteX25" fmla="*/ 472167 w 3403146"/>
              <a:gd name="connsiteY25" fmla="*/ 3110593 h 3337832"/>
              <a:gd name="connsiteX26" fmla="*/ 488496 w 3403146"/>
              <a:gd name="connsiteY26" fmla="*/ 3306536 h 3337832"/>
              <a:gd name="connsiteX27" fmla="*/ 3403146 w 3403146"/>
              <a:gd name="connsiteY27" fmla="*/ 3298371 h 33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3146" h="3337832">
                <a:moveTo>
                  <a:pt x="3403146" y="1518557"/>
                </a:moveTo>
                <a:cubicBezTo>
                  <a:pt x="3171824" y="1501548"/>
                  <a:pt x="2940503" y="1484539"/>
                  <a:pt x="2782660" y="1412421"/>
                </a:cubicBezTo>
                <a:cubicBezTo>
                  <a:pt x="2624817" y="1340303"/>
                  <a:pt x="2514600" y="1170214"/>
                  <a:pt x="2456089" y="1085850"/>
                </a:cubicBezTo>
                <a:cubicBezTo>
                  <a:pt x="2397578" y="1001486"/>
                  <a:pt x="2462892" y="1013732"/>
                  <a:pt x="2431596" y="906236"/>
                </a:cubicBezTo>
                <a:cubicBezTo>
                  <a:pt x="2400300" y="798740"/>
                  <a:pt x="2325460" y="581025"/>
                  <a:pt x="2268310" y="440871"/>
                </a:cubicBezTo>
                <a:cubicBezTo>
                  <a:pt x="2211160" y="300717"/>
                  <a:pt x="2163535" y="130628"/>
                  <a:pt x="2088696" y="65314"/>
                </a:cubicBezTo>
                <a:cubicBezTo>
                  <a:pt x="2013857" y="0"/>
                  <a:pt x="1895474" y="32657"/>
                  <a:pt x="1819274" y="48986"/>
                </a:cubicBezTo>
                <a:cubicBezTo>
                  <a:pt x="1743074" y="65315"/>
                  <a:pt x="1688646" y="119743"/>
                  <a:pt x="1631496" y="163286"/>
                </a:cubicBezTo>
                <a:cubicBezTo>
                  <a:pt x="1574346" y="206829"/>
                  <a:pt x="1521278" y="285750"/>
                  <a:pt x="1476374" y="310243"/>
                </a:cubicBezTo>
                <a:cubicBezTo>
                  <a:pt x="1431470" y="334736"/>
                  <a:pt x="1426027" y="315686"/>
                  <a:pt x="1362074" y="310243"/>
                </a:cubicBezTo>
                <a:cubicBezTo>
                  <a:pt x="1298121" y="304800"/>
                  <a:pt x="1175656" y="269422"/>
                  <a:pt x="1092653" y="277586"/>
                </a:cubicBezTo>
                <a:cubicBezTo>
                  <a:pt x="1009650" y="285750"/>
                  <a:pt x="910317" y="308882"/>
                  <a:pt x="864053" y="359228"/>
                </a:cubicBezTo>
                <a:cubicBezTo>
                  <a:pt x="817789" y="409574"/>
                  <a:pt x="842281" y="522514"/>
                  <a:pt x="815067" y="579664"/>
                </a:cubicBezTo>
                <a:cubicBezTo>
                  <a:pt x="787853" y="636814"/>
                  <a:pt x="749753" y="666749"/>
                  <a:pt x="700767" y="702128"/>
                </a:cubicBezTo>
                <a:cubicBezTo>
                  <a:pt x="651781" y="737507"/>
                  <a:pt x="576942" y="756557"/>
                  <a:pt x="521153" y="791936"/>
                </a:cubicBezTo>
                <a:cubicBezTo>
                  <a:pt x="465364" y="827315"/>
                  <a:pt x="409574" y="851807"/>
                  <a:pt x="366031" y="914400"/>
                </a:cubicBezTo>
                <a:cubicBezTo>
                  <a:pt x="322488" y="976993"/>
                  <a:pt x="278946" y="1102179"/>
                  <a:pt x="259896" y="1167493"/>
                </a:cubicBezTo>
                <a:cubicBezTo>
                  <a:pt x="240846" y="1232807"/>
                  <a:pt x="244928" y="1257300"/>
                  <a:pt x="251731" y="1306286"/>
                </a:cubicBezTo>
                <a:cubicBezTo>
                  <a:pt x="258534" y="1355272"/>
                  <a:pt x="291192" y="1378404"/>
                  <a:pt x="300717" y="1461407"/>
                </a:cubicBezTo>
                <a:cubicBezTo>
                  <a:pt x="310242" y="1544410"/>
                  <a:pt x="280306" y="1717221"/>
                  <a:pt x="308881" y="1804307"/>
                </a:cubicBezTo>
                <a:cubicBezTo>
                  <a:pt x="337456" y="1891393"/>
                  <a:pt x="429985" y="1934935"/>
                  <a:pt x="472167" y="1983921"/>
                </a:cubicBezTo>
                <a:cubicBezTo>
                  <a:pt x="514349" y="2032907"/>
                  <a:pt x="533399" y="2026103"/>
                  <a:pt x="561974" y="2098221"/>
                </a:cubicBezTo>
                <a:cubicBezTo>
                  <a:pt x="590549" y="2170339"/>
                  <a:pt x="638174" y="2330903"/>
                  <a:pt x="643617" y="2416628"/>
                </a:cubicBezTo>
                <a:cubicBezTo>
                  <a:pt x="649060" y="2502353"/>
                  <a:pt x="610959" y="2530928"/>
                  <a:pt x="594631" y="2612571"/>
                </a:cubicBezTo>
                <a:cubicBezTo>
                  <a:pt x="578303" y="2694214"/>
                  <a:pt x="566057" y="2823482"/>
                  <a:pt x="545646" y="2906486"/>
                </a:cubicBezTo>
                <a:cubicBezTo>
                  <a:pt x="525235" y="2989490"/>
                  <a:pt x="481692" y="3043918"/>
                  <a:pt x="472167" y="3110593"/>
                </a:cubicBezTo>
                <a:cubicBezTo>
                  <a:pt x="462642" y="3177268"/>
                  <a:pt x="0" y="3275240"/>
                  <a:pt x="488496" y="3306536"/>
                </a:cubicBezTo>
                <a:cubicBezTo>
                  <a:pt x="976992" y="3337832"/>
                  <a:pt x="2190069" y="3318101"/>
                  <a:pt x="3403146" y="3298371"/>
                </a:cubicBezTo>
              </a:path>
            </a:pathLst>
          </a:custGeom>
          <a:solidFill>
            <a:srgbClr val="92D050">
              <a:alpha val="50000"/>
            </a:srgbClr>
          </a:solidFill>
          <a:ln w="254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1" name="5-Point Star 40"/>
          <p:cNvSpPr/>
          <p:nvPr/>
        </p:nvSpPr>
        <p:spPr bwMode="auto">
          <a:xfrm>
            <a:off x="5411799" y="4670442"/>
            <a:ext cx="219078" cy="182565"/>
          </a:xfrm>
          <a:prstGeom prst="star5">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5703903" y="5619780"/>
            <a:ext cx="1822935" cy="954107"/>
          </a:xfrm>
          <a:prstGeom prst="rect">
            <a:avLst/>
          </a:prstGeom>
          <a:noFill/>
        </p:spPr>
        <p:txBody>
          <a:bodyPr wrap="none" rtlCol="0">
            <a:spAutoFit/>
          </a:bodyPr>
          <a:lstStyle/>
          <a:p>
            <a:pPr algn="ctr"/>
            <a:r>
              <a:rPr lang="en-US" sz="2800" dirty="0" smtClean="0">
                <a:solidFill>
                  <a:srgbClr val="006600"/>
                </a:solidFill>
              </a:rPr>
              <a:t>&gt;70</a:t>
            </a:r>
            <a:r>
              <a:rPr lang="en-US" sz="2800" dirty="0" smtClean="0">
                <a:solidFill>
                  <a:srgbClr val="006600"/>
                </a:solidFill>
                <a:latin typeface="Arial"/>
                <a:cs typeface="Arial"/>
              </a:rPr>
              <a:t>°</a:t>
            </a:r>
            <a:r>
              <a:rPr lang="en-US" sz="2800" dirty="0" smtClean="0">
                <a:solidFill>
                  <a:srgbClr val="006600"/>
                </a:solidFill>
              </a:rPr>
              <a:t> F</a:t>
            </a:r>
          </a:p>
          <a:p>
            <a:pPr algn="ctr"/>
            <a:r>
              <a:rPr lang="en-US" sz="2800" dirty="0" smtClean="0">
                <a:solidFill>
                  <a:srgbClr val="006600"/>
                </a:solidFill>
              </a:rPr>
              <a:t>Dew Point</a:t>
            </a:r>
            <a:endParaRPr lang="en-US" sz="2800" dirty="0">
              <a:solidFill>
                <a:srgbClr val="0066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 HPa</a:t>
            </a:r>
            <a:br>
              <a:rPr lang="en-US" dirty="0" smtClean="0"/>
            </a:br>
            <a:r>
              <a:rPr lang="en-US" sz="2400" dirty="0" smtClean="0">
                <a:solidFill>
                  <a:schemeClr val="tx1"/>
                </a:solidFill>
              </a:rPr>
              <a:t> 12 UTC NAM80 valid 1800 UTC 21 Aug 2009</a:t>
            </a:r>
            <a:endParaRPr lang="en-US" dirty="0"/>
          </a:p>
        </p:txBody>
      </p:sp>
      <p:pic>
        <p:nvPicPr>
          <p:cNvPr id="5" name="Content Placeholder 4" descr="500.png"/>
          <p:cNvPicPr>
            <a:picLocks noGrp="1" noChangeAspect="1"/>
          </p:cNvPicPr>
          <p:nvPr>
            <p:ph idx="1"/>
          </p:nvPr>
        </p:nvPicPr>
        <p:blipFill>
          <a:blip r:embed="rId3" cstate="print"/>
          <a:srcRect r="5988" b="15789"/>
          <a:stretch>
            <a:fillRect/>
          </a:stretch>
        </p:blipFill>
        <p:spPr>
          <a:xfrm>
            <a:off x="1541421" y="1530324"/>
            <a:ext cx="6120931" cy="5197684"/>
          </a:xfrm>
        </p:spPr>
      </p:pic>
      <p:sp>
        <p:nvSpPr>
          <p:cNvPr id="4" name="Slide Number Placeholder 3"/>
          <p:cNvSpPr>
            <a:spLocks noGrp="1"/>
          </p:cNvSpPr>
          <p:nvPr>
            <p:ph type="sldNum" sz="quarter" idx="12"/>
          </p:nvPr>
        </p:nvSpPr>
        <p:spPr/>
        <p:txBody>
          <a:bodyPr/>
          <a:lstStyle/>
          <a:p>
            <a:pPr>
              <a:defRPr/>
            </a:pPr>
            <a:fld id="{9CA39F89-ED09-4B13-830A-F8D9F22FA206}" type="slidenum">
              <a:rPr lang="en-US" smtClean="0"/>
              <a:pPr>
                <a:defRPr/>
              </a:pPr>
              <a:t>5</a:t>
            </a:fld>
            <a:endParaRPr lang="en-US"/>
          </a:p>
        </p:txBody>
      </p:sp>
      <p:sp>
        <p:nvSpPr>
          <p:cNvPr id="6" name="Oval 5"/>
          <p:cNvSpPr/>
          <p:nvPr/>
        </p:nvSpPr>
        <p:spPr bwMode="auto">
          <a:xfrm>
            <a:off x="5046669" y="4086234"/>
            <a:ext cx="1095390" cy="912825"/>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5-Point Star 6"/>
          <p:cNvSpPr/>
          <p:nvPr/>
        </p:nvSpPr>
        <p:spPr bwMode="auto">
          <a:xfrm>
            <a:off x="5557851" y="4305312"/>
            <a:ext cx="219078" cy="182565"/>
          </a:xfrm>
          <a:prstGeom prst="star5">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 HPa Jet Stream Winds</a:t>
            </a:r>
            <a:br>
              <a:rPr lang="en-US" dirty="0" smtClean="0"/>
            </a:br>
            <a:r>
              <a:rPr lang="en-US" sz="2400" dirty="0" smtClean="0">
                <a:solidFill>
                  <a:schemeClr val="tx1"/>
                </a:solidFill>
              </a:rPr>
              <a:t> 12 UTC NAM80 valid 1800 UTC 21 Aug 2009</a:t>
            </a:r>
            <a:endParaRPr lang="en-US" dirty="0"/>
          </a:p>
        </p:txBody>
      </p:sp>
      <p:pic>
        <p:nvPicPr>
          <p:cNvPr id="5" name="Content Placeholder 4" descr="wind.png"/>
          <p:cNvPicPr>
            <a:picLocks noGrp="1" noChangeAspect="1"/>
          </p:cNvPicPr>
          <p:nvPr>
            <p:ph idx="1"/>
          </p:nvPr>
        </p:nvPicPr>
        <p:blipFill>
          <a:blip r:embed="rId3" cstate="print"/>
          <a:srcRect t="5263" r="5988" b="13684"/>
          <a:stretch>
            <a:fillRect/>
          </a:stretch>
        </p:blipFill>
        <p:spPr>
          <a:xfrm>
            <a:off x="1577934" y="1639863"/>
            <a:ext cx="6101493" cy="4986930"/>
          </a:xfrm>
        </p:spPr>
      </p:pic>
      <p:sp>
        <p:nvSpPr>
          <p:cNvPr id="4" name="Slide Number Placeholder 3"/>
          <p:cNvSpPr>
            <a:spLocks noGrp="1"/>
          </p:cNvSpPr>
          <p:nvPr>
            <p:ph type="sldNum" sz="quarter" idx="12"/>
          </p:nvPr>
        </p:nvSpPr>
        <p:spPr/>
        <p:txBody>
          <a:bodyPr/>
          <a:lstStyle/>
          <a:p>
            <a:pPr>
              <a:defRPr/>
            </a:pPr>
            <a:fld id="{9CA39F89-ED09-4B13-830A-F8D9F22FA206}" type="slidenum">
              <a:rPr lang="en-US" smtClean="0"/>
              <a:pPr>
                <a:defRPr/>
              </a:pPr>
              <a:t>6</a:t>
            </a:fld>
            <a:endParaRPr lang="en-US"/>
          </a:p>
        </p:txBody>
      </p:sp>
      <p:sp>
        <p:nvSpPr>
          <p:cNvPr id="6" name="5-Point Star 5"/>
          <p:cNvSpPr/>
          <p:nvPr/>
        </p:nvSpPr>
        <p:spPr bwMode="auto">
          <a:xfrm>
            <a:off x="5630877" y="4086234"/>
            <a:ext cx="219078" cy="182565"/>
          </a:xfrm>
          <a:prstGeom prst="star5">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7250799">
            <a:off x="4136545" y="3317988"/>
            <a:ext cx="1752624" cy="733663"/>
          </a:xfrm>
          <a:prstGeom prst="rightArrow">
            <a:avLst/>
          </a:prstGeom>
          <a:solidFill>
            <a:srgbClr val="80008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 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30243 -0.28843 C -0.29947 -0.24676 -0.29635 -0.20487 -0.29496 -0.1801 C -0.29357 -0.15533 -0.29409 -0.16389 -0.29374 -0.14005 C -0.2934 -0.11621 -0.2927 -0.07153 -0.29253 -0.03681 C -0.29236 -0.00209 -0.29565 0.03101 -0.29253 0.06828 C -0.2894 0.10555 -0.28541 0.16041 -0.27378 0.18657 C -0.26215 0.21273 -0.24218 0.21504 -0.22239 0.225 C -0.2026 0.23495 -0.17795 0.24976 -0.15503 0.24652 C -0.13211 0.24328 -0.10329 0.22083 -0.08489 0.20486 C -0.06649 0.18888 -0.05902 0.18402 -0.04496 0.15 C -0.0309 0.11597 -0.01545 0.05787 8.61111E-6 2.59259E-6 " pathEditMode="relative" ptsTypes="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 HPa Divergence</a:t>
            </a:r>
            <a:br>
              <a:rPr lang="en-US" dirty="0" smtClean="0"/>
            </a:br>
            <a:r>
              <a:rPr lang="en-US" sz="2400" dirty="0" smtClean="0">
                <a:solidFill>
                  <a:schemeClr val="tx1"/>
                </a:solidFill>
              </a:rPr>
              <a:t> 12 UTC NAM80 valid 1800 UTC 21 Aug 2009</a:t>
            </a:r>
            <a:endParaRPr lang="en-US" dirty="0"/>
          </a:p>
        </p:txBody>
      </p:sp>
      <p:sp>
        <p:nvSpPr>
          <p:cNvPr id="4" name="Slide Number Placeholder 3"/>
          <p:cNvSpPr>
            <a:spLocks noGrp="1"/>
          </p:cNvSpPr>
          <p:nvPr>
            <p:ph type="sldNum" sz="quarter" idx="12"/>
          </p:nvPr>
        </p:nvSpPr>
        <p:spPr/>
        <p:txBody>
          <a:bodyPr/>
          <a:lstStyle/>
          <a:p>
            <a:pPr>
              <a:defRPr/>
            </a:pPr>
            <a:fld id="{9CA39F89-ED09-4B13-830A-F8D9F22FA206}" type="slidenum">
              <a:rPr lang="en-US" smtClean="0"/>
              <a:pPr>
                <a:defRPr/>
              </a:pPr>
              <a:t>7</a:t>
            </a:fld>
            <a:endParaRPr lang="en-US"/>
          </a:p>
        </p:txBody>
      </p:sp>
      <p:pic>
        <p:nvPicPr>
          <p:cNvPr id="7" name="Content Placeholder 6" descr="div.png"/>
          <p:cNvPicPr>
            <a:picLocks noGrp="1" noChangeAspect="1"/>
          </p:cNvPicPr>
          <p:nvPr>
            <p:ph idx="1"/>
          </p:nvPr>
        </p:nvPicPr>
        <p:blipFill>
          <a:blip r:embed="rId3" cstate="print"/>
          <a:srcRect t="5263" r="7983" b="13684"/>
          <a:stretch>
            <a:fillRect/>
          </a:stretch>
        </p:blipFill>
        <p:spPr>
          <a:xfrm>
            <a:off x="1575908" y="1554480"/>
            <a:ext cx="6092571" cy="5087664"/>
          </a:xfrm>
        </p:spPr>
      </p:pic>
      <p:sp>
        <p:nvSpPr>
          <p:cNvPr id="8" name="Oval 7"/>
          <p:cNvSpPr/>
          <p:nvPr/>
        </p:nvSpPr>
        <p:spPr bwMode="auto">
          <a:xfrm>
            <a:off x="5083182" y="3648078"/>
            <a:ext cx="1095390" cy="912825"/>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5-Point Star 8"/>
          <p:cNvSpPr/>
          <p:nvPr/>
        </p:nvSpPr>
        <p:spPr bwMode="auto">
          <a:xfrm>
            <a:off x="5667390" y="4049721"/>
            <a:ext cx="219078" cy="182565"/>
          </a:xfrm>
          <a:prstGeom prst="star5">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3" cstate="print"/>
          <a:srcRect/>
          <a:stretch>
            <a:fillRect/>
          </a:stretch>
        </p:blipFill>
        <p:spPr bwMode="auto">
          <a:xfrm>
            <a:off x="3876680" y="1639863"/>
            <a:ext cx="5174354" cy="4126588"/>
          </a:xfrm>
          <a:prstGeom prst="rect">
            <a:avLst/>
          </a:prstGeom>
          <a:noFill/>
          <a:ln w="9525">
            <a:noFill/>
            <a:miter lim="800000"/>
            <a:headEnd/>
            <a:tailEnd/>
          </a:ln>
        </p:spPr>
      </p:pic>
      <p:sp>
        <p:nvSpPr>
          <p:cNvPr id="11" name="Title 10"/>
          <p:cNvSpPr>
            <a:spLocks noGrp="1"/>
          </p:cNvSpPr>
          <p:nvPr>
            <p:ph type="title"/>
          </p:nvPr>
        </p:nvSpPr>
        <p:spPr/>
        <p:txBody>
          <a:bodyPr/>
          <a:lstStyle/>
          <a:p>
            <a:r>
              <a:rPr lang="en-US" dirty="0" smtClean="0"/>
              <a:t>BUFKIT Sounding</a:t>
            </a:r>
            <a:br>
              <a:rPr lang="en-US" dirty="0" smtClean="0"/>
            </a:br>
            <a:r>
              <a:rPr lang="en-US" sz="2400" dirty="0" smtClean="0">
                <a:solidFill>
                  <a:schemeClr val="tx1"/>
                </a:solidFill>
              </a:rPr>
              <a:t>NAM Valid 2000 UTC 21 Aug 2009</a:t>
            </a:r>
            <a:endParaRPr lang="en-US" dirty="0"/>
          </a:p>
        </p:txBody>
      </p:sp>
      <p:sp>
        <p:nvSpPr>
          <p:cNvPr id="12" name="Text Placeholder 11"/>
          <p:cNvSpPr>
            <a:spLocks noGrp="1"/>
          </p:cNvSpPr>
          <p:nvPr>
            <p:ph type="body" sz="half" idx="1"/>
          </p:nvPr>
        </p:nvSpPr>
        <p:spPr>
          <a:xfrm>
            <a:off x="457201" y="1600200"/>
            <a:ext cx="3603618" cy="4530725"/>
          </a:xfrm>
        </p:spPr>
        <p:txBody>
          <a:bodyPr/>
          <a:lstStyle/>
          <a:p>
            <a:r>
              <a:rPr lang="en-US" dirty="0" smtClean="0"/>
              <a:t>Precipitable Water over 2”</a:t>
            </a:r>
          </a:p>
          <a:p>
            <a:r>
              <a:rPr lang="en-US" dirty="0" smtClean="0"/>
              <a:t>Saturated to 11 km</a:t>
            </a:r>
          </a:p>
          <a:p>
            <a:r>
              <a:rPr lang="en-US" dirty="0" smtClean="0"/>
              <a:t>Warm coalescence layer &gt; 3 km</a:t>
            </a:r>
          </a:p>
          <a:p>
            <a:r>
              <a:rPr lang="en-US" dirty="0" smtClean="0"/>
              <a:t>MBE Velocity &lt;10 </a:t>
            </a:r>
            <a:r>
              <a:rPr lang="en-US" dirty="0" err="1" smtClean="0"/>
              <a:t>kts</a:t>
            </a:r>
            <a:r>
              <a:rPr lang="en-US" dirty="0" smtClean="0"/>
              <a:t> </a:t>
            </a:r>
          </a:p>
          <a:p>
            <a:endParaRPr lang="en-US" dirty="0"/>
          </a:p>
        </p:txBody>
      </p:sp>
      <p:sp>
        <p:nvSpPr>
          <p:cNvPr id="5" name="Slide Number Placeholder 4"/>
          <p:cNvSpPr>
            <a:spLocks noGrp="1"/>
          </p:cNvSpPr>
          <p:nvPr>
            <p:ph type="sldNum" sz="quarter" idx="12"/>
          </p:nvPr>
        </p:nvSpPr>
        <p:spPr/>
        <p:txBody>
          <a:bodyPr/>
          <a:lstStyle/>
          <a:p>
            <a:pPr>
              <a:defRPr/>
            </a:pPr>
            <a:fld id="{E6FB58BE-8DF5-44E5-B791-B3B2D930A95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99979" y="-20459"/>
            <a:ext cx="8624943" cy="687845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6FB58BE-8DF5-44E5-B791-B3B2D930A959}" type="slidenum">
              <a:rPr lang="en-US" smtClean="0"/>
              <a:pPr>
                <a:defRPr/>
              </a:pPr>
              <a:t>9</a:t>
            </a:fld>
            <a:endParaRPr lang="en-US"/>
          </a:p>
        </p:txBody>
      </p:sp>
      <p:sp>
        <p:nvSpPr>
          <p:cNvPr id="7" name="Right Brace 6"/>
          <p:cNvSpPr/>
          <p:nvPr/>
        </p:nvSpPr>
        <p:spPr>
          <a:xfrm rot="20856165">
            <a:off x="6498528" y="659878"/>
            <a:ext cx="1026168" cy="5813284"/>
          </a:xfrm>
          <a:prstGeom prst="rightBrace">
            <a:avLst>
              <a:gd name="adj1" fmla="val 71970"/>
              <a:gd name="adj2" fmla="val 50000"/>
            </a:avLst>
          </a:prstGeom>
          <a:ln w="25400">
            <a:solidFill>
              <a:srgbClr val="62F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25"/>
          <p:cNvGrpSpPr/>
          <p:nvPr/>
        </p:nvGrpSpPr>
        <p:grpSpPr>
          <a:xfrm>
            <a:off x="6324624" y="4451364"/>
            <a:ext cx="334965" cy="2043129"/>
            <a:chOff x="7848600" y="4876800"/>
            <a:chExt cx="152400" cy="838200"/>
          </a:xfrm>
        </p:grpSpPr>
        <p:cxnSp>
          <p:nvCxnSpPr>
            <p:cNvPr id="9" name="Straight Connector 8"/>
            <p:cNvCxnSpPr/>
            <p:nvPr/>
          </p:nvCxnSpPr>
          <p:spPr>
            <a:xfrm rot="10800000">
              <a:off x="7848600" y="4876800"/>
              <a:ext cx="152400" cy="0"/>
            </a:xfrm>
            <a:prstGeom prst="line">
              <a:avLst/>
            </a:prstGeom>
            <a:ln w="25400">
              <a:solidFill>
                <a:srgbClr val="62F31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7848600" y="5715000"/>
              <a:ext cx="152400" cy="0"/>
            </a:xfrm>
            <a:prstGeom prst="line">
              <a:avLst/>
            </a:prstGeom>
            <a:ln w="25400">
              <a:solidFill>
                <a:srgbClr val="62F31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7429500" y="5295900"/>
              <a:ext cx="838200" cy="0"/>
            </a:xfrm>
            <a:prstGeom prst="line">
              <a:avLst/>
            </a:prstGeom>
            <a:ln w="25400">
              <a:solidFill>
                <a:srgbClr val="62F31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653241" y="2589201"/>
            <a:ext cx="2133982" cy="646331"/>
          </a:xfrm>
          <a:prstGeom prst="rect">
            <a:avLst/>
          </a:prstGeom>
          <a:solidFill>
            <a:srgbClr val="66FFFF"/>
          </a:solidFill>
          <a:ln w="28575">
            <a:solidFill>
              <a:srgbClr val="002060"/>
            </a:solidFill>
          </a:ln>
        </p:spPr>
        <p:txBody>
          <a:bodyPr wrap="none" rtlCol="0">
            <a:spAutoFit/>
          </a:bodyPr>
          <a:lstStyle/>
          <a:p>
            <a:pPr algn="ctr"/>
            <a:r>
              <a:rPr lang="en-US" dirty="0" smtClean="0">
                <a:solidFill>
                  <a:srgbClr val="002060"/>
                </a:solidFill>
              </a:rPr>
              <a:t>“Tall Skinny CAPE”</a:t>
            </a:r>
          </a:p>
          <a:p>
            <a:pPr algn="ctr"/>
            <a:r>
              <a:rPr lang="en-US" dirty="0" smtClean="0">
                <a:solidFill>
                  <a:srgbClr val="002060"/>
                </a:solidFill>
              </a:rPr>
              <a:t>NCAPE 0.06</a:t>
            </a:r>
            <a:endParaRPr lang="en-US" dirty="0">
              <a:solidFill>
                <a:srgbClr val="002060"/>
              </a:solidFill>
            </a:endParaRPr>
          </a:p>
        </p:txBody>
      </p:sp>
      <p:sp>
        <p:nvSpPr>
          <p:cNvPr id="17" name="TextBox 16"/>
          <p:cNvSpPr txBox="1"/>
          <p:nvPr/>
        </p:nvSpPr>
        <p:spPr>
          <a:xfrm>
            <a:off x="3960063" y="5072085"/>
            <a:ext cx="2189446" cy="646331"/>
          </a:xfrm>
          <a:prstGeom prst="rect">
            <a:avLst/>
          </a:prstGeom>
          <a:solidFill>
            <a:srgbClr val="92D050"/>
          </a:solidFill>
          <a:ln w="28575">
            <a:solidFill>
              <a:srgbClr val="333300"/>
            </a:solidFill>
          </a:ln>
        </p:spPr>
        <p:txBody>
          <a:bodyPr wrap="none" rtlCol="0">
            <a:spAutoFit/>
          </a:bodyPr>
          <a:lstStyle/>
          <a:p>
            <a:pPr algn="ctr"/>
            <a:r>
              <a:rPr lang="en-US" dirty="0" smtClean="0">
                <a:solidFill>
                  <a:srgbClr val="333300"/>
                </a:solidFill>
              </a:rPr>
              <a:t>Warm Coalescence</a:t>
            </a:r>
          </a:p>
          <a:p>
            <a:pPr algn="ctr"/>
            <a:r>
              <a:rPr lang="en-US" dirty="0" smtClean="0">
                <a:solidFill>
                  <a:srgbClr val="333300"/>
                </a:solidFill>
              </a:rPr>
              <a:t>Depth </a:t>
            </a:r>
            <a:r>
              <a:rPr lang="en-US" dirty="0" smtClean="0">
                <a:solidFill>
                  <a:srgbClr val="333300"/>
                </a:solidFill>
              </a:rPr>
              <a:t>&gt;4 </a:t>
            </a:r>
            <a:r>
              <a:rPr lang="en-US" dirty="0" smtClean="0">
                <a:solidFill>
                  <a:srgbClr val="333300"/>
                </a:solidFill>
              </a:rPr>
              <a:t>km</a:t>
            </a:r>
            <a:endParaRPr lang="en-US" dirty="0">
              <a:solidFill>
                <a:srgbClr val="333300"/>
              </a:solidFill>
            </a:endParaRPr>
          </a:p>
        </p:txBody>
      </p:sp>
      <p:sp>
        <p:nvSpPr>
          <p:cNvPr id="19" name="Rectangle 18"/>
          <p:cNvSpPr/>
          <p:nvPr/>
        </p:nvSpPr>
        <p:spPr bwMode="auto">
          <a:xfrm>
            <a:off x="701622" y="3136896"/>
            <a:ext cx="2628936" cy="369332"/>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190440" y="1055655"/>
            <a:ext cx="1898676" cy="369332"/>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5889171" y="990600"/>
            <a:ext cx="936172" cy="5040086"/>
          </a:xfrm>
          <a:custGeom>
            <a:avLst/>
            <a:gdLst>
              <a:gd name="connsiteX0" fmla="*/ 10886 w 936172"/>
              <a:gd name="connsiteY0" fmla="*/ 108857 h 5040086"/>
              <a:gd name="connsiteX1" fmla="*/ 185058 w 936172"/>
              <a:gd name="connsiteY1" fmla="*/ 674914 h 5040086"/>
              <a:gd name="connsiteX2" fmla="*/ 326572 w 936172"/>
              <a:gd name="connsiteY2" fmla="*/ 1251857 h 5040086"/>
              <a:gd name="connsiteX3" fmla="*/ 424543 w 936172"/>
              <a:gd name="connsiteY3" fmla="*/ 1687286 h 5040086"/>
              <a:gd name="connsiteX4" fmla="*/ 511629 w 936172"/>
              <a:gd name="connsiteY4" fmla="*/ 2035629 h 5040086"/>
              <a:gd name="connsiteX5" fmla="*/ 609600 w 936172"/>
              <a:gd name="connsiteY5" fmla="*/ 2481943 h 5040086"/>
              <a:gd name="connsiteX6" fmla="*/ 642258 w 936172"/>
              <a:gd name="connsiteY6" fmla="*/ 3058886 h 5040086"/>
              <a:gd name="connsiteX7" fmla="*/ 631372 w 936172"/>
              <a:gd name="connsiteY7" fmla="*/ 3298371 h 5040086"/>
              <a:gd name="connsiteX8" fmla="*/ 707572 w 936172"/>
              <a:gd name="connsiteY8" fmla="*/ 3603171 h 5040086"/>
              <a:gd name="connsiteX9" fmla="*/ 783772 w 936172"/>
              <a:gd name="connsiteY9" fmla="*/ 3951514 h 5040086"/>
              <a:gd name="connsiteX10" fmla="*/ 936172 w 936172"/>
              <a:gd name="connsiteY10" fmla="*/ 5040086 h 5040086"/>
              <a:gd name="connsiteX11" fmla="*/ 892629 w 936172"/>
              <a:gd name="connsiteY11" fmla="*/ 4288971 h 5040086"/>
              <a:gd name="connsiteX12" fmla="*/ 859972 w 936172"/>
              <a:gd name="connsiteY12" fmla="*/ 3788229 h 5040086"/>
              <a:gd name="connsiteX13" fmla="*/ 827315 w 936172"/>
              <a:gd name="connsiteY13" fmla="*/ 3396343 h 5040086"/>
              <a:gd name="connsiteX14" fmla="*/ 783772 w 936172"/>
              <a:gd name="connsiteY14" fmla="*/ 2939143 h 5040086"/>
              <a:gd name="connsiteX15" fmla="*/ 674915 w 936172"/>
              <a:gd name="connsiteY15" fmla="*/ 2296886 h 5040086"/>
              <a:gd name="connsiteX16" fmla="*/ 522515 w 936172"/>
              <a:gd name="connsiteY16" fmla="*/ 1621971 h 5040086"/>
              <a:gd name="connsiteX17" fmla="*/ 370115 w 936172"/>
              <a:gd name="connsiteY17" fmla="*/ 1088571 h 5040086"/>
              <a:gd name="connsiteX18" fmla="*/ 185058 w 936172"/>
              <a:gd name="connsiteY18" fmla="*/ 533400 h 5040086"/>
              <a:gd name="connsiteX19" fmla="*/ 0 w 936172"/>
              <a:gd name="connsiteY19" fmla="*/ 0 h 504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172" h="5040086">
                <a:moveTo>
                  <a:pt x="10886" y="108857"/>
                </a:moveTo>
                <a:lnTo>
                  <a:pt x="185058" y="674914"/>
                </a:lnTo>
                <a:lnTo>
                  <a:pt x="326572" y="1251857"/>
                </a:lnTo>
                <a:lnTo>
                  <a:pt x="424543" y="1687286"/>
                </a:lnTo>
                <a:lnTo>
                  <a:pt x="511629" y="2035629"/>
                </a:lnTo>
                <a:lnTo>
                  <a:pt x="609600" y="2481943"/>
                </a:lnTo>
                <a:lnTo>
                  <a:pt x="642258" y="3058886"/>
                </a:lnTo>
                <a:lnTo>
                  <a:pt x="631372" y="3298371"/>
                </a:lnTo>
                <a:lnTo>
                  <a:pt x="707572" y="3603171"/>
                </a:lnTo>
                <a:lnTo>
                  <a:pt x="783772" y="3951514"/>
                </a:lnTo>
                <a:lnTo>
                  <a:pt x="936172" y="5040086"/>
                </a:lnTo>
                <a:lnTo>
                  <a:pt x="892629" y="4288971"/>
                </a:lnTo>
                <a:lnTo>
                  <a:pt x="859972" y="3788229"/>
                </a:lnTo>
                <a:lnTo>
                  <a:pt x="827315" y="3396343"/>
                </a:lnTo>
                <a:lnTo>
                  <a:pt x="783772" y="2939143"/>
                </a:lnTo>
                <a:lnTo>
                  <a:pt x="674915" y="2296886"/>
                </a:lnTo>
                <a:lnTo>
                  <a:pt x="522515" y="1621971"/>
                </a:lnTo>
                <a:lnTo>
                  <a:pt x="370115" y="1088571"/>
                </a:lnTo>
                <a:lnTo>
                  <a:pt x="185058" y="533400"/>
                </a:lnTo>
                <a:lnTo>
                  <a:pt x="0" y="0"/>
                </a:lnTo>
              </a:path>
            </a:pathLst>
          </a:custGeom>
          <a:solidFill>
            <a:srgbClr val="66FFFF">
              <a:alpha val="50000"/>
            </a:srgbClr>
          </a:solidFill>
          <a:ln w="19050"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2746</TotalTime>
  <Words>2142</Words>
  <Application>Microsoft Office PowerPoint</Application>
  <PresentationFormat>On-screen Show (4:3)</PresentationFormat>
  <Paragraphs>222</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Satellite Dish</vt:lpstr>
      <vt:lpstr>The August 21, 2009 Chelsea, VT Flash Flood Case Study and Radar Considerations  Eastern Region Flash Flood Conference June 2 2010</vt:lpstr>
      <vt:lpstr>Overview</vt:lpstr>
      <vt:lpstr>Chelsea Flash Flood</vt:lpstr>
      <vt:lpstr>Surface Analysis Valid 1800 UTC 21 Aug 2009</vt:lpstr>
      <vt:lpstr>500 HPa  12 UTC NAM80 valid 1800 UTC 21 Aug 2009</vt:lpstr>
      <vt:lpstr>300 HPa Jet Stream Winds  12 UTC NAM80 valid 1800 UTC 21 Aug 2009</vt:lpstr>
      <vt:lpstr>300 HPa Divergence  12 UTC NAM80 valid 1800 UTC 21 Aug 2009</vt:lpstr>
      <vt:lpstr>BUFKIT Sounding NAM Valid 2000 UTC 21 Aug 2009</vt:lpstr>
      <vt:lpstr>Slide 9</vt:lpstr>
      <vt:lpstr>Result: excessive rainfall</vt:lpstr>
      <vt:lpstr>Flash Flooding in Chelsea</vt:lpstr>
      <vt:lpstr>Overview</vt:lpstr>
      <vt:lpstr>KCXX vs KGYX STP</vt:lpstr>
      <vt:lpstr>KCXX Hybrid Scan</vt:lpstr>
      <vt:lpstr>KGYX Hybrid Scan</vt:lpstr>
      <vt:lpstr>KCXX/KGYX Hybrid Scan Comparison</vt:lpstr>
      <vt:lpstr>Overview</vt:lpstr>
      <vt:lpstr>FFMP/HPE Recap</vt:lpstr>
      <vt:lpstr>HPE Default Setting</vt:lpstr>
      <vt:lpstr>HPE In Complex Terrain</vt:lpstr>
      <vt:lpstr>How misbin files are made</vt:lpstr>
      <vt:lpstr>Turning misbin ON</vt:lpstr>
      <vt:lpstr>Optimize misbin/Radar Coverage Maps</vt:lpstr>
      <vt:lpstr>Hybrid Scan/misbin example</vt:lpstr>
      <vt:lpstr>Suggested Actions for Service Hydrologists in Eastern Region</vt:lpstr>
      <vt:lpstr>Summary</vt:lpstr>
      <vt:lpstr>Summary</vt:lpstr>
      <vt:lpstr>Summary</vt:lpstr>
      <vt:lpstr>Acknowledgements</vt:lpstr>
      <vt:lpstr>Questions?</vt:lpstr>
    </vt:vector>
  </TitlesOfParts>
  <Company>NWS BTV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HPE and FFMP</dc:title>
  <dc:creator>Greg</dc:creator>
  <cp:lastModifiedBy>Greg Hanson</cp:lastModifiedBy>
  <cp:revision>120</cp:revision>
  <dcterms:created xsi:type="dcterms:W3CDTF">2009-08-30T07:39:29Z</dcterms:created>
  <dcterms:modified xsi:type="dcterms:W3CDTF">2010-05-26T12:56:21Z</dcterms:modified>
</cp:coreProperties>
</file>