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318" r:id="rId2"/>
    <p:sldId id="471" r:id="rId3"/>
    <p:sldId id="530" r:id="rId4"/>
    <p:sldId id="531" r:id="rId5"/>
    <p:sldId id="532" r:id="rId6"/>
    <p:sldId id="401" r:id="rId7"/>
    <p:sldId id="533" r:id="rId8"/>
    <p:sldId id="534" r:id="rId9"/>
    <p:sldId id="474" r:id="rId10"/>
    <p:sldId id="475" r:id="rId11"/>
    <p:sldId id="478" r:id="rId12"/>
    <p:sldId id="483" r:id="rId13"/>
    <p:sldId id="484" r:id="rId14"/>
    <p:sldId id="485" r:id="rId15"/>
    <p:sldId id="486" r:id="rId16"/>
    <p:sldId id="538" r:id="rId17"/>
    <p:sldId id="472" r:id="rId18"/>
    <p:sldId id="535" r:id="rId19"/>
    <p:sldId id="516" r:id="rId20"/>
    <p:sldId id="517" r:id="rId21"/>
    <p:sldId id="518" r:id="rId22"/>
    <p:sldId id="519" r:id="rId23"/>
    <p:sldId id="520" r:id="rId24"/>
    <p:sldId id="526" r:id="rId25"/>
    <p:sldId id="527" r:id="rId26"/>
    <p:sldId id="528" r:id="rId27"/>
    <p:sldId id="529" r:id="rId28"/>
    <p:sldId id="498" r:id="rId29"/>
    <p:sldId id="536" r:id="rId30"/>
    <p:sldId id="539" r:id="rId31"/>
  </p:sldIdLst>
  <p:sldSz cx="9144000" cy="6858000" type="screen4x3"/>
  <p:notesSz cx="6897688" cy="9183688"/>
  <p:defaultTextStyle>
    <a:defPPr>
      <a:defRPr lang="en-US"/>
    </a:defPPr>
    <a:lvl1pPr algn="ctr" rtl="0" fontAlgn="base">
      <a:lnSpc>
        <a:spcPct val="85000"/>
      </a:lnSpc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85000"/>
      </a:lnSpc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85000"/>
      </a:lnSpc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85000"/>
      </a:lnSpc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85000"/>
      </a:lnSpc>
      <a:spcBef>
        <a:spcPct val="0"/>
      </a:spcBef>
      <a:spcAft>
        <a:spcPct val="0"/>
      </a:spcAft>
      <a:defRPr sz="2800" b="1"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FFFF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6699"/>
    <a:srgbClr val="FFE881"/>
    <a:srgbClr val="FFFFFF"/>
    <a:srgbClr val="FFFF00"/>
    <a:srgbClr val="99FF99"/>
    <a:srgbClr val="FF9900"/>
    <a:srgbClr val="FF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86572" autoAdjust="0"/>
  </p:normalViewPr>
  <p:slideViewPr>
    <p:cSldViewPr>
      <p:cViewPr varScale="1">
        <p:scale>
          <a:sx n="37" d="100"/>
          <a:sy n="37" d="100"/>
        </p:scale>
        <p:origin x="-13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0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3" tIns="45555" rIns="91113" bIns="45555" numCol="1" anchor="t" anchorCtr="0" compatLnSpc="1">
            <a:prstTxWarp prst="textNoShape">
              <a:avLst/>
            </a:prstTxWarp>
          </a:bodyPr>
          <a:lstStyle>
            <a:lvl1pPr algn="l" defTabSz="904875">
              <a:lnSpc>
                <a:spcPct val="100000"/>
              </a:lnSpc>
              <a:defRPr sz="1200" b="0" smtClean="0">
                <a:solidFill>
                  <a:srgbClr val="FFFFFF"/>
                </a:solidFill>
                <a:latin typeface="ACaslon RegularSC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8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3" tIns="45555" rIns="91113" bIns="45555" numCol="1" anchor="t" anchorCtr="0" compatLnSpc="1">
            <a:prstTxWarp prst="textNoShape">
              <a:avLst/>
            </a:prstTxWarp>
          </a:bodyPr>
          <a:lstStyle>
            <a:lvl1pPr algn="r" defTabSz="904875">
              <a:lnSpc>
                <a:spcPct val="100000"/>
              </a:lnSpc>
              <a:defRPr sz="1200" b="0" smtClean="0">
                <a:solidFill>
                  <a:srgbClr val="FFFFFF"/>
                </a:solidFill>
                <a:latin typeface="ACaslon RegularSC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6488"/>
            <a:ext cx="298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3" tIns="45555" rIns="91113" bIns="45555" numCol="1" anchor="b" anchorCtr="0" compatLnSpc="1">
            <a:prstTxWarp prst="textNoShape">
              <a:avLst/>
            </a:prstTxWarp>
          </a:bodyPr>
          <a:lstStyle>
            <a:lvl1pPr algn="l" defTabSz="904875">
              <a:lnSpc>
                <a:spcPct val="100000"/>
              </a:lnSpc>
              <a:defRPr sz="1200" b="0" smtClean="0">
                <a:solidFill>
                  <a:srgbClr val="FFFFFF"/>
                </a:solidFill>
                <a:latin typeface="ACaslon RegularSC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26488"/>
            <a:ext cx="298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3" tIns="45555" rIns="91113" bIns="45555" numCol="1" anchor="b" anchorCtr="0" compatLnSpc="1">
            <a:prstTxWarp prst="textNoShape">
              <a:avLst/>
            </a:prstTxWarp>
          </a:bodyPr>
          <a:lstStyle>
            <a:lvl1pPr algn="r" defTabSz="904875">
              <a:lnSpc>
                <a:spcPct val="100000"/>
              </a:lnSpc>
              <a:defRPr sz="1200" b="0" smtClean="0">
                <a:solidFill>
                  <a:srgbClr val="FFFFFF"/>
                </a:solidFill>
                <a:latin typeface="ACaslon RegularSC" pitchFamily="18" charset="0"/>
              </a:defRPr>
            </a:lvl1pPr>
          </a:lstStyle>
          <a:p>
            <a:pPr>
              <a:defRPr/>
            </a:pPr>
            <a:fld id="{B19E1F6B-918A-4791-ABD5-A75E1AA6F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7" tIns="45532" rIns="91057" bIns="45532" numCol="1" anchor="t" anchorCtr="0" compatLnSpc="1">
            <a:prstTxWarp prst="textNoShape">
              <a:avLst/>
            </a:prstTxWarp>
          </a:bodyPr>
          <a:lstStyle>
            <a:lvl1pPr algn="l" defTabSz="904875">
              <a:lnSpc>
                <a:spcPct val="100000"/>
              </a:lnSpc>
              <a:defRPr sz="1200" b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0013" y="0"/>
            <a:ext cx="29876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7" tIns="45532" rIns="91057" bIns="45532" numCol="1" anchor="t" anchorCtr="0" compatLnSpc="1">
            <a:prstTxWarp prst="textNoShape">
              <a:avLst/>
            </a:prstTxWarp>
          </a:bodyPr>
          <a:lstStyle>
            <a:lvl1pPr algn="r" defTabSz="904875">
              <a:lnSpc>
                <a:spcPct val="100000"/>
              </a:lnSpc>
              <a:defRPr sz="1200" b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82625"/>
            <a:ext cx="4557713" cy="3417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325938"/>
            <a:ext cx="505936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7" tIns="45532" rIns="91057" bIns="455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9663"/>
            <a:ext cx="29876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7" tIns="45532" rIns="91057" bIns="45532" numCol="1" anchor="b" anchorCtr="0" compatLnSpc="1">
            <a:prstTxWarp prst="textNoShape">
              <a:avLst/>
            </a:prstTxWarp>
          </a:bodyPr>
          <a:lstStyle>
            <a:lvl1pPr algn="l" defTabSz="904875">
              <a:lnSpc>
                <a:spcPct val="100000"/>
              </a:lnSpc>
              <a:defRPr sz="1200" b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0013" y="8729663"/>
            <a:ext cx="29876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7" tIns="45532" rIns="91057" bIns="45532" numCol="1" anchor="b" anchorCtr="0" compatLnSpc="1">
            <a:prstTxWarp prst="textNoShape">
              <a:avLst/>
            </a:prstTxWarp>
          </a:bodyPr>
          <a:lstStyle>
            <a:lvl1pPr algn="r" defTabSz="904875">
              <a:lnSpc>
                <a:spcPct val="100000"/>
              </a:lnSpc>
              <a:defRPr sz="1200" b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C7427D-701D-48D1-8654-C96FECDD4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5EC6E-BBCE-49F5-B66F-DF986C10CB64}" type="slidenum">
              <a:rPr lang="en-US"/>
              <a:pPr/>
              <a:t>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Lots</a:t>
            </a:r>
            <a:r>
              <a:rPr lang="en-US" baseline="0" dirty="0" smtClean="0"/>
              <a:t> of words to say Q2 is better than other un-</a:t>
            </a:r>
            <a:r>
              <a:rPr lang="en-US" baseline="0" dirty="0" err="1" smtClean="0"/>
              <a:t>QC’d</a:t>
            </a:r>
            <a:r>
              <a:rPr lang="en-US" baseline="0" dirty="0" smtClean="0"/>
              <a:t> MPE fields.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7427D-701D-48D1-8654-C96FECDD4E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40671-82DB-4C6D-9F2A-E54C4B953858}" type="slidenum">
              <a:rPr lang="en-US"/>
              <a:pPr/>
              <a:t>16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82625"/>
            <a:ext cx="4557712" cy="34178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325938"/>
            <a:ext cx="5056188" cy="4175125"/>
          </a:xfrm>
          <a:noFill/>
          <a:ln/>
        </p:spPr>
        <p:txBody>
          <a:bodyPr lIns="90377" tIns="45189" rIns="90377" bIns="4518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C2E5B-B01D-494B-9F88-359EFFEC5C8F}" type="slidenum">
              <a:rPr lang="en-US"/>
              <a:pPr/>
              <a:t>17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82625"/>
            <a:ext cx="4557712" cy="34178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325938"/>
            <a:ext cx="5056188" cy="4175125"/>
          </a:xfrm>
          <a:noFill/>
          <a:ln/>
        </p:spPr>
        <p:txBody>
          <a:bodyPr lIns="90377" tIns="45189" rIns="90377" bIns="4518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B0728-5A39-41D0-B67D-275F54A6E2EF}" type="slidenum">
              <a:rPr lang="en-US"/>
              <a:pPr/>
              <a:t>18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82625"/>
            <a:ext cx="4557712" cy="34178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325938"/>
            <a:ext cx="5056188" cy="4175125"/>
          </a:xfrm>
          <a:noFill/>
          <a:ln/>
        </p:spPr>
        <p:txBody>
          <a:bodyPr lIns="90377" tIns="45189" rIns="90377" bIns="45189"/>
          <a:lstStyle/>
          <a:p>
            <a:pPr eaLnBrk="1" hangingPunct="1"/>
            <a:r>
              <a:rPr lang="en-US" dirty="0" smtClean="0"/>
              <a:t>Major flood well forecast with good rainfall estimates at MILO1.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32A4D-B727-41FE-A266-C129A87F74CE}" type="slidenum">
              <a:rPr lang="en-US"/>
              <a:pPr/>
              <a:t>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SSHP is the WFO application that complements the RFC’s NWSRFS system for small headwater basins to provide a complete hydrologic forecast service suite.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BE550-B77B-4019-9E2E-08247C9A84EE}" type="slidenum">
              <a:rPr lang="en-US"/>
              <a:pPr/>
              <a:t>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82625"/>
            <a:ext cx="4557712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325938"/>
            <a:ext cx="5056188" cy="4175125"/>
          </a:xfrm>
          <a:noFill/>
          <a:ln/>
        </p:spPr>
        <p:txBody>
          <a:bodyPr lIns="90377" tIns="45189" rIns="90377" bIns="45189"/>
          <a:lstStyle/>
          <a:p>
            <a:pPr eaLnBrk="1" hangingPunct="1"/>
            <a:r>
              <a:rPr lang="en-US" smtClean="0"/>
              <a:t>We have moved from the headwater tables prior to 2004 to the SSHP API-MKC version as a first step SSHP in 2004 and 2005 and in Dec of 2005 through Feb 2006 we transitioned to the SSHP SAC-SMA version so we could be fully on one model.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A8928-CA13-46A1-A580-B3C5631FA870}" type="slidenum">
              <a:rPr lang="en-US"/>
              <a:pPr/>
              <a:t>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SSHP is the WFO application that complements the RFC NWSRFS system for small headwater basins to provide a complete hydrologic forecast service suite.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3FBF4-4D9D-4EB6-82AA-9AD477D07483}" type="slidenum">
              <a:rPr lang="en-US"/>
              <a:pPr/>
              <a:t>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82625"/>
            <a:ext cx="4557712" cy="34178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325938"/>
            <a:ext cx="5056188" cy="4175125"/>
          </a:xfrm>
          <a:noFill/>
          <a:ln/>
        </p:spPr>
        <p:txBody>
          <a:bodyPr lIns="90377" tIns="45189" rIns="90377" bIns="4518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6A014-67F1-4798-BAB3-CDD30948FC3E}" type="slidenum">
              <a:rPr lang="en-US"/>
              <a:pPr/>
              <a:t>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82625"/>
            <a:ext cx="4557712" cy="34178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325938"/>
            <a:ext cx="5056188" cy="4175125"/>
          </a:xfrm>
          <a:noFill/>
          <a:ln/>
        </p:spPr>
        <p:txBody>
          <a:bodyPr lIns="90377" tIns="45189" rIns="90377" bIns="45189"/>
          <a:lstStyle/>
          <a:p>
            <a:pPr eaLnBrk="1" hangingPunct="1"/>
            <a:r>
              <a:rPr lang="en-US" dirty="0" smtClean="0"/>
              <a:t>Incorrect rainfall of 0.60 inches.  Graph shows the result</a:t>
            </a:r>
            <a:r>
              <a:rPr lang="en-US" baseline="0" dirty="0" smtClean="0"/>
              <a:t> of poor </a:t>
            </a:r>
            <a:r>
              <a:rPr lang="en-US" baseline="0" dirty="0" err="1" smtClean="0"/>
              <a:t>precip</a:t>
            </a:r>
            <a:r>
              <a:rPr lang="en-US" baseline="0" dirty="0" smtClean="0"/>
              <a:t> estimates.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BCAB9-803B-496B-819D-A511C60B9139}" type="slidenum">
              <a:rPr lang="en-US"/>
              <a:pPr/>
              <a:t>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82625"/>
            <a:ext cx="4557712" cy="34178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325938"/>
            <a:ext cx="5056188" cy="4175125"/>
          </a:xfrm>
          <a:noFill/>
          <a:ln/>
        </p:spPr>
        <p:txBody>
          <a:bodyPr lIns="90377" tIns="45189" rIns="90377" bIns="45189"/>
          <a:lstStyle/>
          <a:p>
            <a:pPr eaLnBrk="1" hangingPunct="1"/>
            <a:r>
              <a:rPr lang="en-US" dirty="0" smtClean="0"/>
              <a:t>Correct rainfall of about 1 inches.   Unit hydrograph</a:t>
            </a:r>
            <a:r>
              <a:rPr lang="en-US" baseline="0" dirty="0" smtClean="0"/>
              <a:t> change could improve the trace.  Leads into Q2…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2 properties listed are</a:t>
            </a:r>
            <a:r>
              <a:rPr lang="en-US" baseline="0" dirty="0" smtClean="0"/>
              <a:t> likely the most important.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7427D-701D-48D1-8654-C96FECDD4E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DD37B-919D-4CB3-8BCB-41A8EEC17FB8}" type="slidenum">
              <a:rPr lang="en-US"/>
              <a:pPr/>
              <a:t>11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91050" cy="34432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62450"/>
            <a:ext cx="5059362" cy="41322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Pre-processing example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6200" y="6553200"/>
            <a:ext cx="906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100000"/>
              </a:lnSpc>
              <a:defRPr/>
            </a:pPr>
            <a:r>
              <a:rPr lang="en-US" sz="2000">
                <a:solidFill>
                  <a:schemeClr val="bg2"/>
                </a:solidFill>
                <a:latin typeface="ACaslon RegularSC" pitchFamily="18" charset="0"/>
              </a:rPr>
              <a:t>Site Specific Headwater Predictor                                     National Weather Service</a:t>
            </a:r>
          </a:p>
        </p:txBody>
      </p:sp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0" y="6096000"/>
            <a:ext cx="4572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71EC3293-8822-4B83-B977-28E8EF1202CC}" type="slidenum">
              <a:rPr lang="en-US" sz="1600">
                <a:solidFill>
                  <a:srgbClr val="FFFF66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600">
              <a:solidFill>
                <a:srgbClr val="FFFF66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76200"/>
            <a:ext cx="88392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52400" y="1524000"/>
            <a:ext cx="8763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i="0"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145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1912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458200" cy="5973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100000"/>
              </a:lnSpc>
              <a:defRPr/>
            </a:pPr>
            <a:r>
              <a:rPr lang="en-US" sz="2000">
                <a:solidFill>
                  <a:schemeClr val="bg2"/>
                </a:solidFill>
                <a:latin typeface="ACaslon RegularSC" pitchFamily="18" charset="0"/>
              </a:rPr>
              <a:t>Site Specific Headwater Predictor                                     National Weather Service</a:t>
            </a:r>
          </a:p>
        </p:txBody>
      </p:sp>
      <p:sp>
        <p:nvSpPr>
          <p:cNvPr id="3102" name="Text Box 3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52400" y="5411788"/>
            <a:ext cx="12192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lnSpc>
                <a:spcPct val="90000"/>
              </a:lnSpc>
              <a:defRPr/>
            </a:pPr>
            <a:endParaRPr lang="en-US" sz="10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urostile Bold" pitchFamily="34" charset="0"/>
            </a:endParaRPr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2438400" y="4343400"/>
            <a:ext cx="976313" cy="485775"/>
          </a:xfrm>
          <a:prstGeom prst="homePlate">
            <a:avLst>
              <a:gd name="adj" fmla="val 50245"/>
            </a:avLst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11" name="Text Box 39"/>
          <p:cNvSpPr txBox="1">
            <a:spLocks noChangeArrowheads="1"/>
          </p:cNvSpPr>
          <p:nvPr userDrawn="1"/>
        </p:nvSpPr>
        <p:spPr bwMode="auto">
          <a:xfrm>
            <a:off x="0" y="6096000"/>
            <a:ext cx="4572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D3748E0E-5EF4-4925-9983-3526B2254D04}" type="slidenum">
              <a:rPr lang="en-US" sz="1600">
                <a:solidFill>
                  <a:srgbClr val="FFFF66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600">
              <a:solidFill>
                <a:srgbClr val="FFFF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 advClick="0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defRPr sz="2800" b="1" i="1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339725" indent="-225425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692150" indent="-238125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–"/>
        <a:defRPr sz="2000"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030288" indent="-223838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•"/>
        <a:defRPr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370013" indent="-222250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272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844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7416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1988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James.Noel@noaa.gov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752600"/>
            <a:ext cx="8839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SSHP</a:t>
            </a:r>
            <a:br>
              <a:rPr lang="en-US" sz="3600" dirty="0" smtClean="0"/>
            </a:br>
            <a:r>
              <a:rPr lang="en-US" sz="3600" dirty="0" smtClean="0"/>
              <a:t>(Site Specific Headwater Predictor)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How to Better use SSHP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ER Flash Flood Workshop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June 2-4, 2010  </a:t>
            </a:r>
          </a:p>
        </p:txBody>
      </p:sp>
      <p:sp>
        <p:nvSpPr>
          <p:cNvPr id="523268" name="Text Box 4"/>
          <p:cNvSpPr txBox="1">
            <a:spLocks noChangeArrowheads="1"/>
          </p:cNvSpPr>
          <p:nvPr/>
        </p:nvSpPr>
        <p:spPr bwMode="auto">
          <a:xfrm>
            <a:off x="990600" y="4829175"/>
            <a:ext cx="74676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Jeff Myers</a:t>
            </a:r>
          </a:p>
          <a:p>
            <a:pPr>
              <a:defRPr/>
            </a:pPr>
            <a:r>
              <a:rPr lang="en-US" sz="2000" dirty="0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NOAA/NWS/Ohio River Forecast Center</a:t>
            </a:r>
          </a:p>
          <a:p>
            <a:pPr>
              <a:defRPr/>
            </a:pPr>
            <a:endParaRPr lang="en-US" sz="2000" b="0" dirty="0">
              <a:solidFill>
                <a:srgbClr val="FFE88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000" dirty="0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Jim Noel</a:t>
            </a:r>
          </a:p>
          <a:p>
            <a:pPr>
              <a:defRPr/>
            </a:pPr>
            <a:r>
              <a:rPr lang="en-US" sz="2000" dirty="0" smtClean="0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NOAA/NWS/Ohio </a:t>
            </a:r>
            <a:r>
              <a:rPr lang="en-US" sz="2000" dirty="0">
                <a:solidFill>
                  <a:srgbClr val="FFE88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River Forecast Center</a:t>
            </a:r>
          </a:p>
          <a:p>
            <a:pPr>
              <a:defRPr/>
            </a:pPr>
            <a:endParaRPr lang="en-US" sz="1800" b="0" dirty="0">
              <a:solidFill>
                <a:srgbClr val="EBC0B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1800" b="0" dirty="0">
              <a:solidFill>
                <a:srgbClr val="FFFF66"/>
              </a:solidFill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0" y="6402388"/>
            <a:ext cx="381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4403725" y="6643688"/>
            <a:ext cx="1841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Title 3"/>
          <p:cNvSpPr>
            <a:spLocks noGrp="1"/>
          </p:cNvSpPr>
          <p:nvPr>
            <p:ph type="title" idx="4294967295"/>
          </p:nvPr>
        </p:nvSpPr>
        <p:spPr>
          <a:xfrm>
            <a:off x="2743200" y="-228600"/>
            <a:ext cx="3352800" cy="762000"/>
          </a:xfrm>
        </p:spPr>
        <p:txBody>
          <a:bodyPr lIns="0" rIns="0" bIns="0" anchor="b"/>
          <a:lstStyle/>
          <a:p>
            <a:pPr eaLnBrk="1" hangingPunct="1">
              <a:defRPr/>
            </a:pPr>
            <a:r>
              <a:rPr lang="en-US" smtClean="0"/>
              <a:t>What is Q2?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57200" y="914400"/>
            <a:ext cx="81581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/>
              <a:t>Q2: </a:t>
            </a:r>
            <a:r>
              <a:rPr lang="en-US" sz="2400" b="0">
                <a:latin typeface="Times New Roman" pitchFamily="18" charset="0"/>
              </a:rPr>
              <a:t>“</a:t>
            </a:r>
            <a:r>
              <a:rPr lang="en-US" sz="2400" b="0"/>
              <a:t>A paradigm shift</a:t>
            </a:r>
            <a:r>
              <a:rPr lang="en-US" sz="2400" b="0">
                <a:latin typeface="Times New Roman" pitchFamily="18" charset="0"/>
              </a:rPr>
              <a:t>”</a:t>
            </a:r>
            <a:r>
              <a:rPr lang="en-US" sz="2400" b="0"/>
              <a:t/>
            </a:r>
            <a:br>
              <a:rPr lang="en-US" sz="2400" b="0"/>
            </a:br>
            <a:r>
              <a:rPr lang="en-US" sz="2400" b="0"/>
              <a:t> Accurate rain rate estimation (~7%) can be achieved only after the proper underlying physical process is identified and the associated R-Z relationship is used. </a:t>
            </a:r>
            <a:br>
              <a:rPr lang="en-US" sz="2400" b="0"/>
            </a:br>
            <a:r>
              <a:rPr lang="en-US" sz="2400" b="0"/>
              <a:t>(Lee and Zawadzki, JAM 2005)</a:t>
            </a:r>
          </a:p>
        </p:txBody>
      </p:sp>
      <p:sp>
        <p:nvSpPr>
          <p:cNvPr id="925700" name="Rectangle 4"/>
          <p:cNvSpPr>
            <a:spLocks noChangeArrowheads="1"/>
          </p:cNvSpPr>
          <p:nvPr/>
        </p:nvSpPr>
        <p:spPr bwMode="auto">
          <a:xfrm>
            <a:off x="457200" y="2971800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algn="l">
              <a:spcAft>
                <a:spcPct val="40000"/>
              </a:spcAft>
              <a:defRPr/>
            </a:pPr>
            <a:r>
              <a:rPr lang="en-US" sz="2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Create multi-radar CONUS hybrid scan reflectivity</a:t>
            </a:r>
          </a:p>
          <a:p>
            <a:pPr algn="l">
              <a:spcAft>
                <a:spcPct val="40000"/>
              </a:spcAft>
              <a:defRPr/>
            </a:pPr>
            <a:r>
              <a:rPr lang="en-US" sz="2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Determine underlying physical processes</a:t>
            </a:r>
          </a:p>
          <a:p>
            <a:pPr marL="339725" lvl="1" indent="-225425" algn="l">
              <a:spcAft>
                <a:spcPct val="40000"/>
              </a:spcAft>
              <a:buFontTx/>
              <a:buChar char="•"/>
              <a:defRPr/>
            </a:pPr>
            <a:r>
              <a:rPr lang="en-US" sz="2400" b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http://www.nssl.noaa.gov/projects/q2/tutorial/3dderived.php</a:t>
            </a:r>
          </a:p>
          <a:p>
            <a:pPr algn="l">
              <a:spcAft>
                <a:spcPct val="40000"/>
              </a:spcAft>
              <a:defRPr/>
            </a:pPr>
            <a:r>
              <a:rPr lang="en-US" sz="2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Apply differential Z-Rs pixel by pixel</a:t>
            </a:r>
          </a:p>
          <a:p>
            <a:pPr marL="339725" lvl="1" indent="-225425" algn="l">
              <a:spcAft>
                <a:spcPct val="40000"/>
              </a:spcAft>
              <a:buFontTx/>
              <a:buChar char="•"/>
              <a:defRPr/>
            </a:pPr>
            <a:r>
              <a:rPr lang="en-US" sz="2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Convective, stratiform, snow</a:t>
            </a:r>
          </a:p>
          <a:p>
            <a:pPr marL="339725" lvl="1" indent="-225425" algn="l">
              <a:spcAft>
                <a:spcPct val="40000"/>
              </a:spcAft>
              <a:buFontTx/>
              <a:buChar char="•"/>
              <a:defRPr/>
            </a:pPr>
            <a:r>
              <a:rPr lang="en-US" sz="2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 rain (tropical); added in August 2007</a:t>
            </a:r>
          </a:p>
          <a:p>
            <a:pPr marL="339725" lvl="1" indent="-225425" algn="l">
              <a:spcAft>
                <a:spcPct val="40000"/>
              </a:spcAft>
              <a:defRPr/>
            </a:pPr>
            <a:endParaRPr lang="en-US" sz="24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39725" lvl="1" indent="-225425" algn="l">
              <a:spcAft>
                <a:spcPct val="40000"/>
              </a:spcAft>
              <a:buFontTx/>
              <a:buChar char="•"/>
              <a:defRPr/>
            </a:pPr>
            <a:endParaRPr lang="en-US" sz="2400" b="0">
              <a:solidFill>
                <a:srgbClr val="FFFFFF"/>
              </a:solidFill>
            </a:endParaRPr>
          </a:p>
          <a:p>
            <a:pPr marL="339725" lvl="1" indent="-225425" algn="l">
              <a:spcAft>
                <a:spcPct val="40000"/>
              </a:spcAft>
              <a:buFontTx/>
              <a:buChar char="•"/>
              <a:defRPr/>
            </a:pPr>
            <a:endParaRPr lang="en-US" sz="2400" b="0">
              <a:solidFill>
                <a:srgbClr val="FFFFFF"/>
              </a:solidFill>
            </a:endParaRPr>
          </a:p>
        </p:txBody>
      </p:sp>
      <p:sp>
        <p:nvSpPr>
          <p:cNvPr id="925701" name="Rectangle 5"/>
          <p:cNvSpPr>
            <a:spLocks noChangeArrowheads="1"/>
          </p:cNvSpPr>
          <p:nvPr/>
        </p:nvSpPr>
        <p:spPr bwMode="auto">
          <a:xfrm>
            <a:off x="457200" y="5791200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algn="l">
              <a:spcAft>
                <a:spcPct val="40000"/>
              </a:spcAft>
              <a:defRPr/>
            </a:pPr>
            <a:r>
              <a:rPr lang="en-US" sz="2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Remove clutter</a:t>
            </a:r>
            <a:endParaRPr lang="en-US" i="1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39725" lvl="1" indent="-225425" algn="l">
              <a:spcAft>
                <a:spcPct val="40000"/>
              </a:spcAft>
              <a:buFontTx/>
              <a:buChar char="•"/>
              <a:defRPr/>
            </a:pPr>
            <a:endParaRPr lang="en-US" sz="24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76200"/>
            <a:ext cx="7543800" cy="4302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Speckle &amp; Sun beam filters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b="17680"/>
          <a:stretch>
            <a:fillRect/>
          </a:stretch>
        </p:blipFill>
        <p:spPr bwMode="auto">
          <a:xfrm>
            <a:off x="244475" y="533400"/>
            <a:ext cx="3875088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 b="17680"/>
          <a:stretch>
            <a:fillRect/>
          </a:stretch>
        </p:blipFill>
        <p:spPr bwMode="auto">
          <a:xfrm>
            <a:off x="230188" y="3505200"/>
            <a:ext cx="38846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UNQC_CREF200611162220_44-983680061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1813" y="533400"/>
            <a:ext cx="3875087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CREF200611162220_44-983680061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8" y="3503613"/>
            <a:ext cx="3875087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Title 3"/>
          <p:cNvSpPr>
            <a:spLocks noGrp="1"/>
          </p:cNvSpPr>
          <p:nvPr>
            <p:ph type="title" idx="4294967295"/>
          </p:nvPr>
        </p:nvSpPr>
        <p:spPr>
          <a:xfrm>
            <a:off x="685800" y="-228600"/>
            <a:ext cx="7772400" cy="831850"/>
          </a:xfrm>
        </p:spPr>
        <p:txBody>
          <a:bodyPr lIns="0" rIns="0" bIns="0" anchor="b"/>
          <a:lstStyle/>
          <a:p>
            <a:pPr algn="ctr" eaLnBrk="1" hangingPunct="1">
              <a:defRPr/>
            </a:pPr>
            <a:r>
              <a:rPr lang="en-US" smtClean="0"/>
              <a:t>Comparison of MPE and Q2</a:t>
            </a:r>
          </a:p>
        </p:txBody>
      </p:sp>
      <p:sp>
        <p:nvSpPr>
          <p:cNvPr id="5" name="Content Placeholder 4"/>
          <p:cNvSpPr>
            <a:spLocks/>
          </p:cNvSpPr>
          <p:nvPr/>
        </p:nvSpPr>
        <p:spPr bwMode="auto">
          <a:xfrm>
            <a:off x="685800" y="1371600"/>
            <a:ext cx="403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MPE</a:t>
            </a:r>
          </a:p>
          <a:p>
            <a:pPr marL="639763" lvl="1" indent="-246063" algn="l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sz="1600" b="0">
                <a:solidFill>
                  <a:srgbClr val="FFFFFF"/>
                </a:solidFill>
              </a:rPr>
              <a:t>DPA file from 88-D</a:t>
            </a:r>
          </a:p>
          <a:p>
            <a:pPr lvl="2" indent="-246063" algn="l">
              <a:lnSpc>
                <a:spcPct val="80000"/>
              </a:lnSpc>
              <a:spcAft>
                <a:spcPct val="40000"/>
              </a:spcAft>
              <a:buFontTx/>
              <a:buChar char="–"/>
              <a:defRPr/>
            </a:pPr>
            <a:r>
              <a:rPr lang="en-US" sz="1600" b="0">
                <a:solidFill>
                  <a:srgbClr val="FFFFFF"/>
                </a:solidFill>
              </a:rPr>
              <a:t>Reflectivity pushed through precipitation algorithm at RPG</a:t>
            </a:r>
          </a:p>
          <a:p>
            <a:pPr lvl="2" indent="-246063" algn="l">
              <a:lnSpc>
                <a:spcPct val="80000"/>
              </a:lnSpc>
              <a:spcAft>
                <a:spcPct val="40000"/>
              </a:spcAft>
              <a:buFontTx/>
              <a:buChar char="–"/>
              <a:defRPr/>
            </a:pPr>
            <a:r>
              <a:rPr lang="en-US" sz="1600" b="0">
                <a:solidFill>
                  <a:srgbClr val="FFFFFF"/>
                </a:solidFill>
              </a:rPr>
              <a:t>Impacts from invoked clutter suppression</a:t>
            </a:r>
          </a:p>
          <a:p>
            <a:pPr lvl="2" indent="-246063" algn="l">
              <a:lnSpc>
                <a:spcPct val="80000"/>
              </a:lnSpc>
              <a:spcAft>
                <a:spcPct val="40000"/>
              </a:spcAft>
              <a:buFontTx/>
              <a:buChar char="–"/>
              <a:defRPr/>
            </a:pPr>
            <a:r>
              <a:rPr lang="en-US" sz="1600" b="0">
                <a:solidFill>
                  <a:srgbClr val="FFFFFF"/>
                </a:solidFill>
              </a:rPr>
              <a:t>Dependent on single Z/R relationship assigned to entire radar sweep</a:t>
            </a:r>
          </a:p>
          <a:p>
            <a:pPr marL="639763" lvl="1" indent="-246063" algn="l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sz="1600" b="0">
                <a:solidFill>
                  <a:srgbClr val="FFFFFF"/>
                </a:solidFill>
              </a:rPr>
              <a:t>AP/bright banding/hail contamination carried through DPA file into raw rainfall estimates</a:t>
            </a:r>
          </a:p>
          <a:p>
            <a:pPr lvl="2" indent="-246063" algn="l">
              <a:lnSpc>
                <a:spcPct val="80000"/>
              </a:lnSpc>
              <a:spcAft>
                <a:spcPct val="40000"/>
              </a:spcAft>
              <a:buFontTx/>
              <a:buChar char="–"/>
              <a:defRPr/>
            </a:pPr>
            <a:r>
              <a:rPr lang="en-US" sz="1600" b="0">
                <a:solidFill>
                  <a:srgbClr val="FFFFFF"/>
                </a:solidFill>
              </a:rPr>
              <a:t>Requires manual QC by NWS forecasters to remove/adjust</a:t>
            </a:r>
          </a:p>
          <a:p>
            <a:pPr marL="639763" lvl="1" indent="-246063" algn="l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sz="1600" b="0">
                <a:solidFill>
                  <a:srgbClr val="FFFFFF"/>
                </a:solidFill>
              </a:rPr>
              <a:t>Biases radar estimates against rain gauges</a:t>
            </a:r>
          </a:p>
          <a:p>
            <a:pPr marL="639763" lvl="1" indent="-246063" algn="l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sz="1600" b="0">
                <a:solidFill>
                  <a:srgbClr val="FFFFFF"/>
                </a:solidFill>
              </a:rPr>
              <a:t>Precipitation estimates limited to 230 km in DPA file (further reduced by radar climatologies)</a:t>
            </a:r>
          </a:p>
          <a:p>
            <a:pPr marL="639763" lvl="1" indent="-246063" algn="l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endParaRPr lang="en-US" sz="1600" b="0">
              <a:solidFill>
                <a:srgbClr val="FFFFFF"/>
              </a:solidFill>
            </a:endParaRPr>
          </a:p>
          <a:p>
            <a:pPr lvl="2" indent="-246063" algn="l">
              <a:lnSpc>
                <a:spcPct val="80000"/>
              </a:lnSpc>
              <a:spcAft>
                <a:spcPct val="40000"/>
              </a:spcAft>
              <a:buFontTx/>
              <a:buChar char="–"/>
              <a:defRPr/>
            </a:pPr>
            <a:endParaRPr lang="en-US" sz="1300" b="0" i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" name="Content Placeholder 5"/>
          <p:cNvSpPr>
            <a:spLocks/>
          </p:cNvSpPr>
          <p:nvPr/>
        </p:nvSpPr>
        <p:spPr bwMode="auto">
          <a:xfrm>
            <a:off x="4648200" y="1447800"/>
            <a:ext cx="4038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Q2</a:t>
            </a:r>
          </a:p>
          <a:p>
            <a:pPr marL="639763" lvl="1" indent="-246063" algn="l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sz="1600" b="0">
                <a:solidFill>
                  <a:srgbClr val="FFFFFF"/>
                </a:solidFill>
              </a:rPr>
              <a:t>Hybrid Scan Reflectivity</a:t>
            </a:r>
          </a:p>
          <a:p>
            <a:pPr lvl="2" indent="-246063" algn="l">
              <a:lnSpc>
                <a:spcPct val="80000"/>
              </a:lnSpc>
              <a:spcAft>
                <a:spcPct val="40000"/>
              </a:spcAft>
              <a:buFontTx/>
              <a:buChar char="–"/>
              <a:defRPr/>
            </a:pPr>
            <a:r>
              <a:rPr lang="en-US" sz="1600" b="0">
                <a:solidFill>
                  <a:srgbClr val="FFFFFF"/>
                </a:solidFill>
              </a:rPr>
              <a:t>All processing occurs at NSSL, not radar sites </a:t>
            </a:r>
          </a:p>
          <a:p>
            <a:pPr lvl="2" indent="-246063" algn="l">
              <a:lnSpc>
                <a:spcPct val="80000"/>
              </a:lnSpc>
              <a:spcAft>
                <a:spcPct val="40000"/>
              </a:spcAft>
              <a:buFontTx/>
              <a:buChar char="–"/>
              <a:defRPr/>
            </a:pPr>
            <a:r>
              <a:rPr lang="en-US" sz="1600" b="0">
                <a:solidFill>
                  <a:srgbClr val="FFFFFF"/>
                </a:solidFill>
              </a:rPr>
              <a:t>No impact from invoked clutter suppression</a:t>
            </a:r>
          </a:p>
          <a:p>
            <a:pPr lvl="2" indent="-246063" algn="l">
              <a:lnSpc>
                <a:spcPct val="80000"/>
              </a:lnSpc>
              <a:spcAft>
                <a:spcPct val="40000"/>
              </a:spcAft>
              <a:buFontTx/>
              <a:buChar char="–"/>
              <a:defRPr/>
            </a:pPr>
            <a:r>
              <a:rPr lang="en-US" sz="1600" b="0">
                <a:solidFill>
                  <a:srgbClr val="FFFFFF"/>
                </a:solidFill>
              </a:rPr>
              <a:t>Dynamic Z/R relationship assignment (potential for sectorizing within radar sweep)</a:t>
            </a:r>
          </a:p>
          <a:p>
            <a:pPr marL="639763" lvl="1" indent="-246063" algn="l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sz="1600" b="0">
                <a:solidFill>
                  <a:srgbClr val="FFFFFF"/>
                </a:solidFill>
              </a:rPr>
              <a:t>AP/bright banding/hail contamination significantly removed through NSSL auto-processes</a:t>
            </a:r>
          </a:p>
          <a:p>
            <a:pPr lvl="2" indent="-246063" algn="l">
              <a:lnSpc>
                <a:spcPct val="80000"/>
              </a:lnSpc>
              <a:spcAft>
                <a:spcPct val="40000"/>
              </a:spcAft>
              <a:buFontTx/>
              <a:buChar char="–"/>
              <a:defRPr/>
            </a:pPr>
            <a:r>
              <a:rPr lang="en-US" sz="1600" b="0">
                <a:solidFill>
                  <a:srgbClr val="FFFFFF"/>
                </a:solidFill>
              </a:rPr>
              <a:t>Ingest of environmental parameters and model data to adjust estimates</a:t>
            </a:r>
          </a:p>
          <a:p>
            <a:pPr marL="639763" lvl="1" indent="-246063" algn="l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sz="1600" b="0">
                <a:solidFill>
                  <a:srgbClr val="FFFFFF"/>
                </a:solidFill>
              </a:rPr>
              <a:t>Currently does not bias against rain gauges (just beginning this phase) with input from OHRFC/WGRFC</a:t>
            </a:r>
          </a:p>
          <a:p>
            <a:pPr marL="639763" lvl="1" indent="-246063" algn="l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sz="1600" b="0">
                <a:solidFill>
                  <a:srgbClr val="FFFFFF"/>
                </a:solidFill>
              </a:rPr>
              <a:t>Precipitation estimates over entire 460 km radar sweep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4800" y="-400050"/>
            <a:ext cx="7924800" cy="1009650"/>
          </a:xfrm>
        </p:spPr>
        <p:txBody>
          <a:bodyPr lIns="0" rIns="0" bIns="0" anchor="b"/>
          <a:lstStyle/>
          <a:p>
            <a:pPr eaLnBrk="1" hangingPunct="1">
              <a:defRPr/>
            </a:pPr>
            <a:r>
              <a:rPr lang="en-US" smtClean="0"/>
              <a:t>Comparison of MPE and Q2</a:t>
            </a:r>
          </a:p>
        </p:txBody>
      </p:sp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7086600" y="1600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Times New Roman" pitchFamily="18" charset="0"/>
              </a:rPr>
              <a:t>Q2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33800" y="1600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Times New Roman" pitchFamily="18" charset="0"/>
              </a:rPr>
              <a:t>MPE LMOSAIC</a:t>
            </a:r>
            <a:r>
              <a:rPr lang="en-US" sz="1800" b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533400" y="1600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Times New Roman" pitchFamily="18" charset="0"/>
              </a:rPr>
              <a:t>MPE Best Estimate</a:t>
            </a:r>
            <a:r>
              <a:rPr lang="en-US" sz="1800" b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3505200" y="5791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Times New Roman" pitchFamily="18" charset="0"/>
              </a:rPr>
              <a:t>Feb 4-5, 2008 Flood</a:t>
            </a:r>
            <a:r>
              <a:rPr lang="en-US" sz="1800" b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1511" name="Picture 7" descr="QPE_QC_1we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1200"/>
            <a:ext cx="2819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QPE_noQC_1we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81200"/>
            <a:ext cx="29702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Q2_1we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7263" y="1981200"/>
            <a:ext cx="2971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81000" y="-400050"/>
            <a:ext cx="7924800" cy="1009650"/>
          </a:xfrm>
        </p:spPr>
        <p:txBody>
          <a:bodyPr lIns="0" rIns="0" bIns="0" anchor="b"/>
          <a:lstStyle/>
          <a:p>
            <a:pPr eaLnBrk="1" hangingPunct="1">
              <a:defRPr/>
            </a:pPr>
            <a:r>
              <a:rPr lang="en-US" smtClean="0"/>
              <a:t>Comparison of MPE and Q2</a:t>
            </a:r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7086600" y="1600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Times New Roman" pitchFamily="18" charset="0"/>
              </a:rPr>
              <a:t>Q2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33800" y="1600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Times New Roman" pitchFamily="18" charset="0"/>
              </a:rPr>
              <a:t>MPE LMOSAIC</a:t>
            </a:r>
            <a:r>
              <a:rPr lang="en-US" sz="1800" b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533400" y="1600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Times New Roman" pitchFamily="18" charset="0"/>
              </a:rPr>
              <a:t>MPE Best Estimate</a:t>
            </a:r>
            <a:r>
              <a:rPr lang="en-US" sz="1800" b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3505200" y="5791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Times New Roman" pitchFamily="18" charset="0"/>
              </a:rPr>
              <a:t>April 5, 2008 Flood</a:t>
            </a:r>
            <a:r>
              <a:rPr lang="en-US" sz="1800" b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2535" name="Picture 7" descr="2008_0406_noqcM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300" y="1981200"/>
            <a:ext cx="28321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2008_0406_Q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81200"/>
            <a:ext cx="29702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2008_0406_qcM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981200"/>
            <a:ext cx="29051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8600" y="-381000"/>
            <a:ext cx="7924800" cy="1009650"/>
          </a:xfrm>
        </p:spPr>
        <p:txBody>
          <a:bodyPr lIns="0" rIns="0" bIns="0" anchor="b"/>
          <a:lstStyle/>
          <a:p>
            <a:pPr eaLnBrk="1" hangingPunct="1">
              <a:defRPr/>
            </a:pPr>
            <a:r>
              <a:rPr lang="en-US" smtClean="0"/>
              <a:t>Comparison of MPE and Q2</a:t>
            </a: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7086600" y="1600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Times New Roman" pitchFamily="18" charset="0"/>
              </a:rPr>
              <a:t>Q2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33800" y="1600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Times New Roman" pitchFamily="18" charset="0"/>
              </a:rPr>
              <a:t>MPE LMOSAIC</a:t>
            </a:r>
            <a:r>
              <a:rPr lang="en-US" sz="1800" b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533400" y="1600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Times New Roman" pitchFamily="18" charset="0"/>
              </a:rPr>
              <a:t>MPE Best Estimate</a:t>
            </a:r>
            <a:r>
              <a:rPr lang="en-US" sz="1800" b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3558" name="Picture 6" descr="2008_0611_Q2_1we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057400"/>
            <a:ext cx="29067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2008_0611_mpe_noqc_1we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3088" y="2057400"/>
            <a:ext cx="29067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2008_0611_mpe_final_1we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057400"/>
            <a:ext cx="2905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3505200" y="5791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Times New Roman" pitchFamily="18" charset="0"/>
              </a:rPr>
              <a:t>June 10, 2008 Flood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2400" y="1752600"/>
            <a:ext cx="4191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000" b="0">
              <a:solidFill>
                <a:srgbClr val="FFFFFF"/>
              </a:solidFill>
              <a:latin typeface="Garamond" pitchFamily="18" charset="0"/>
            </a:endParaRPr>
          </a:p>
          <a:p>
            <a:pPr algn="l"/>
            <a:endParaRPr lang="en-US" sz="2000">
              <a:solidFill>
                <a:srgbClr val="FFFFFF"/>
              </a:solidFill>
            </a:endParaRPr>
          </a:p>
          <a:p>
            <a:pPr algn="l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007619" name="Text Box 3"/>
          <p:cNvSpPr txBox="1">
            <a:spLocks noChangeArrowheads="1"/>
          </p:cNvSpPr>
          <p:nvPr/>
        </p:nvSpPr>
        <p:spPr bwMode="auto">
          <a:xfrm>
            <a:off x="4572000" y="609600"/>
            <a:ext cx="4572000" cy="63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sz="2000" b="0">
              <a:solidFill>
                <a:srgbClr val="FFFFFF"/>
              </a:solidFill>
              <a:latin typeface="Garamond" pitchFamily="18" charset="0"/>
            </a:endParaRPr>
          </a:p>
          <a:p>
            <a:pPr algn="l">
              <a:buFontTx/>
              <a:buChar char="•"/>
              <a:defRPr/>
            </a:pPr>
            <a:r>
              <a:rPr lang="en-US" sz="2000">
                <a:solidFill>
                  <a:srgbClr val="FFFFFF"/>
                </a:solidFill>
              </a:rPr>
              <a:t> RFCs have Raw Q2 and Local Bias Q2 and Multisensor Q2 as additional fields under PrecipFields.</a:t>
            </a:r>
          </a:p>
          <a:p>
            <a:pPr algn="l">
              <a:buFontTx/>
              <a:buChar char="•"/>
              <a:defRPr/>
            </a:pPr>
            <a:endParaRPr lang="en-US" sz="2000">
              <a:solidFill>
                <a:srgbClr val="FFFFFF"/>
              </a:solidFill>
            </a:endParaRPr>
          </a:p>
          <a:p>
            <a:pPr algn="l">
              <a:buFontTx/>
              <a:buChar char="•"/>
              <a:defRPr/>
            </a:pPr>
            <a:r>
              <a:rPr lang="en-US" sz="2000">
                <a:solidFill>
                  <a:srgbClr val="FFFFFF"/>
                </a:solidFill>
              </a:rPr>
              <a:t> OHRFC use Local Bias Q2 as default auto Best Estimate.</a:t>
            </a:r>
          </a:p>
          <a:p>
            <a:pPr algn="l">
              <a:defRPr/>
            </a:pPr>
            <a:endParaRPr lang="en-US" sz="2000">
              <a:solidFill>
                <a:srgbClr val="FFFFFF"/>
              </a:solidFill>
            </a:endParaRPr>
          </a:p>
          <a:p>
            <a:pPr algn="l">
              <a:buFontTx/>
              <a:buChar char="•"/>
              <a:defRPr/>
            </a:pPr>
            <a:r>
              <a:rPr lang="en-US" sz="2000">
                <a:solidFill>
                  <a:srgbClr val="FFFFFF"/>
                </a:solidFill>
              </a:rPr>
              <a:t> This can be pushed to WFOs via cron and manually (WFO PBZ/ILN)</a:t>
            </a:r>
          </a:p>
          <a:p>
            <a:pPr algn="l">
              <a:buFontTx/>
              <a:buChar char="•"/>
              <a:defRPr/>
            </a:pPr>
            <a:endParaRPr lang="en-US" sz="2000">
              <a:solidFill>
                <a:srgbClr val="FFFFFF"/>
              </a:solidFill>
            </a:endParaRPr>
          </a:p>
          <a:p>
            <a:pPr algn="l">
              <a:buFontTx/>
              <a:buChar char="•"/>
              <a:defRPr/>
            </a:pPr>
            <a:r>
              <a:rPr lang="en-US" sz="2000">
                <a:solidFill>
                  <a:srgbClr val="FFFFFF"/>
                </a:solidFill>
              </a:rPr>
              <a:t> WFOs need to do minor WHFS/MPE Configuration. We will send instructions.</a:t>
            </a:r>
          </a:p>
          <a:p>
            <a:pPr algn="l">
              <a:buFontTx/>
              <a:buChar char="•"/>
              <a:defRPr/>
            </a:pPr>
            <a:endParaRPr lang="en-US" sz="2000">
              <a:solidFill>
                <a:srgbClr val="FFFFFF"/>
              </a:solidFill>
            </a:endParaRPr>
          </a:p>
          <a:p>
            <a:pPr algn="l">
              <a:buFontTx/>
              <a:buChar char="•"/>
              <a:defRPr/>
            </a:pPr>
            <a:r>
              <a:rPr lang="en-US" sz="2000">
                <a:solidFill>
                  <a:srgbClr val="FFFFFF"/>
                </a:solidFill>
              </a:rPr>
              <a:t> Can be select under RFC QPE Mosaic</a:t>
            </a:r>
          </a:p>
          <a:p>
            <a:pPr algn="l">
              <a:buFontTx/>
              <a:buChar char="•"/>
              <a:defRPr/>
            </a:pPr>
            <a:endParaRPr lang="en-US" sz="2000">
              <a:solidFill>
                <a:srgbClr val="FFFFFF"/>
              </a:solidFill>
            </a:endParaRPr>
          </a:p>
          <a:p>
            <a:pPr algn="l">
              <a:defRPr/>
            </a:pPr>
            <a:endParaRPr lang="en-US" sz="2000">
              <a:solidFill>
                <a:srgbClr val="FFFFFF"/>
              </a:solidFill>
            </a:endParaRPr>
          </a:p>
          <a:p>
            <a:pPr algn="l">
              <a:defRPr/>
            </a:pPr>
            <a:r>
              <a:rPr lang="en-US" sz="1800">
                <a:solidFill>
                  <a:srgbClr val="FFFFFF"/>
                </a:solidFill>
              </a:rPr>
              <a:t> </a:t>
            </a:r>
          </a:p>
          <a:p>
            <a:pPr algn="l">
              <a:lnSpc>
                <a:spcPct val="100000"/>
              </a:lnSpc>
              <a:defRPr/>
            </a:pPr>
            <a:r>
              <a:rPr lang="en-US" sz="2000" b="0">
                <a:solidFill>
                  <a:srgbClr val="EBC0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endParaRPr lang="en-US" sz="2000">
              <a:solidFill>
                <a:srgbClr val="FFFFFF"/>
              </a:solidFill>
            </a:endParaRPr>
          </a:p>
          <a:p>
            <a:pPr algn="l">
              <a:defRPr/>
            </a:pPr>
            <a:endParaRPr lang="en-US" sz="2000">
              <a:solidFill>
                <a:srgbClr val="FFFFFF"/>
              </a:solidFill>
            </a:endParaRPr>
          </a:p>
          <a:p>
            <a:pPr algn="l">
              <a:defRPr/>
            </a:pPr>
            <a:endParaRPr lang="en-US" sz="2000">
              <a:solidFill>
                <a:srgbClr val="FFFFFF"/>
              </a:solidFill>
            </a:endParaRPr>
          </a:p>
          <a:p>
            <a:pPr algn="l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007620" name="Rectangle 4"/>
          <p:cNvSpPr>
            <a:spLocks noChangeArrowheads="1"/>
          </p:cNvSpPr>
          <p:nvPr/>
        </p:nvSpPr>
        <p:spPr bwMode="auto">
          <a:xfrm>
            <a:off x="-685800" y="0"/>
            <a:ext cx="1059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40000"/>
              </a:spcAft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Q2 in MPE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Aft>
                <a:spcPct val="40000"/>
              </a:spcAft>
              <a:defRPr/>
            </a:pPr>
            <a:endParaRPr lang="en-US" sz="2400" b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605" name="Picture 6" descr="MPE_Q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457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7623" name="Text Box 7"/>
          <p:cNvSpPr txBox="1">
            <a:spLocks noChangeArrowheads="1"/>
          </p:cNvSpPr>
          <p:nvPr/>
        </p:nvSpPr>
        <p:spPr bwMode="auto">
          <a:xfrm>
            <a:off x="685800" y="5029200"/>
            <a:ext cx="78486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sz="2000" b="0">
              <a:solidFill>
                <a:srgbClr val="FFFFFF"/>
              </a:solidFill>
              <a:latin typeface="Garamond" pitchFamily="18" charset="0"/>
            </a:endParaRPr>
          </a:p>
          <a:p>
            <a:pPr algn="l">
              <a:buFontTx/>
              <a:buChar char="•"/>
              <a:defRPr/>
            </a:pPr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en-US" sz="1600">
                <a:solidFill>
                  <a:srgbClr val="FFFFFF"/>
                </a:solidFill>
              </a:rPr>
              <a:t>sshp_map_qpe_to_use: MIXED  #can use RFCONLY here</a:t>
            </a:r>
          </a:p>
          <a:p>
            <a:pPr algn="l">
              <a:buFontTx/>
              <a:buChar char="•"/>
              <a:defRPr/>
            </a:pPr>
            <a:r>
              <a:rPr lang="en-US" sz="1600">
                <a:solidFill>
                  <a:srgbClr val="FFFFFF"/>
                </a:solidFill>
              </a:rPr>
              <a:t> mpe_generate_list : RFCMOSAIC</a:t>
            </a:r>
          </a:p>
          <a:p>
            <a:pPr algn="l">
              <a:buFontTx/>
              <a:buChar char="•"/>
              <a:defRPr/>
            </a:pPr>
            <a:r>
              <a:rPr lang="en-US" sz="1600">
                <a:solidFill>
                  <a:srgbClr val="FFFFFF"/>
                </a:solidFill>
              </a:rPr>
              <a:t> mpe_qpe_fieldtype: LMOSAIC</a:t>
            </a:r>
          </a:p>
          <a:p>
            <a:pPr algn="l">
              <a:defRPr/>
            </a:pPr>
            <a:endParaRPr lang="en-US" sz="1800">
              <a:solidFill>
                <a:srgbClr val="FFFFFF"/>
              </a:solidFill>
            </a:endParaRPr>
          </a:p>
          <a:p>
            <a:pPr algn="l">
              <a:lnSpc>
                <a:spcPct val="100000"/>
              </a:lnSpc>
              <a:defRPr/>
            </a:pPr>
            <a:r>
              <a:rPr lang="en-US" sz="2000" b="0">
                <a:solidFill>
                  <a:srgbClr val="EBC0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endParaRPr lang="en-US" sz="2000">
              <a:solidFill>
                <a:srgbClr val="FFFFFF"/>
              </a:solidFill>
            </a:endParaRPr>
          </a:p>
          <a:p>
            <a:pPr algn="l">
              <a:defRPr/>
            </a:pPr>
            <a:endParaRPr lang="en-US" sz="2000">
              <a:solidFill>
                <a:srgbClr val="FFFFFF"/>
              </a:solidFill>
            </a:endParaRPr>
          </a:p>
          <a:p>
            <a:pPr algn="l">
              <a:defRPr/>
            </a:pPr>
            <a:endParaRPr lang="en-US" sz="2000">
              <a:solidFill>
                <a:srgbClr val="FFFFFF"/>
              </a:solidFill>
            </a:endParaRPr>
          </a:p>
          <a:p>
            <a:pPr algn="l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52400" y="1752600"/>
            <a:ext cx="4191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000" b="0">
              <a:solidFill>
                <a:srgbClr val="FFFFFF"/>
              </a:solidFill>
              <a:latin typeface="Garamond" pitchFamily="18" charset="0"/>
            </a:endParaRPr>
          </a:p>
          <a:p>
            <a:pPr algn="l"/>
            <a:endParaRPr lang="en-US" sz="2000">
              <a:solidFill>
                <a:srgbClr val="FFFFFF"/>
              </a:solidFill>
            </a:endParaRPr>
          </a:p>
          <a:p>
            <a:pPr algn="l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921604" name="Rectangle 4"/>
          <p:cNvSpPr>
            <a:spLocks noChangeArrowheads="1"/>
          </p:cNvSpPr>
          <p:nvPr/>
        </p:nvSpPr>
        <p:spPr bwMode="auto">
          <a:xfrm>
            <a:off x="-685800" y="0"/>
            <a:ext cx="1059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40000"/>
              </a:spcAft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SSHP Analysis Window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Aft>
                <a:spcPct val="40000"/>
              </a:spcAft>
              <a:defRPr/>
            </a:pPr>
            <a:endParaRPr lang="en-US" sz="2400" b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7652" name="Group 128"/>
          <p:cNvGrpSpPr>
            <a:grpSpLocks/>
          </p:cNvGrpSpPr>
          <p:nvPr/>
        </p:nvGrpSpPr>
        <p:grpSpPr bwMode="auto">
          <a:xfrm>
            <a:off x="0" y="1371600"/>
            <a:ext cx="8991600" cy="4748213"/>
            <a:chOff x="0" y="1371600"/>
            <a:chExt cx="8991600" cy="4747873"/>
          </a:xfrm>
        </p:grpSpPr>
        <p:pic>
          <p:nvPicPr>
            <p:cNvPr id="27653" name="Picture 17" descr="kinp1_rawq2_conv_uhg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1524000"/>
              <a:ext cx="5029200" cy="408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28"/>
            <p:cNvSpPr txBox="1">
              <a:spLocks noChangeArrowheads="1"/>
            </p:cNvSpPr>
            <p:nvPr/>
          </p:nvSpPr>
          <p:spPr bwMode="auto">
            <a:xfrm>
              <a:off x="0" y="1371600"/>
              <a:ext cx="3962400" cy="4747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  <a:buFont typeface="Arial" charset="0"/>
                <a:buChar char="•"/>
                <a:defRPr/>
              </a:pPr>
              <a:endPara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endParaRPr>
            </a:p>
            <a:p>
              <a:pPr algn="l">
                <a:lnSpc>
                  <a:spcPct val="100000"/>
                </a:lnSpc>
                <a:buFont typeface="Arial" charset="0"/>
                <a:buChar char="•"/>
                <a:defRPr/>
              </a:pPr>
              <a:r>
                <a:rPr lang="en-US" sz="1400" i="1">
                  <a:solidFill>
                    <a:schemeClr val="tx1"/>
                  </a:solidFill>
                  <a:latin typeface="Calibri" pitchFamily="34" charset="0"/>
                </a:rPr>
                <a:t>SSHP Analysis Window</a:t>
              </a:r>
            </a:p>
            <a:p>
              <a:pPr lvl="1" algn="l">
                <a:lnSpc>
                  <a:spcPct val="100000"/>
                </a:lnSpc>
                <a:buFont typeface="Arial" charset="0"/>
                <a:buChar char="•"/>
                <a:defRPr/>
              </a:pPr>
              <a:r>
                <a:rPr lang="en-US" sz="1200" b="0">
                  <a:solidFill>
                    <a:schemeClr val="tx1"/>
                  </a:solidFill>
                  <a:latin typeface="Calibri" pitchFamily="34" charset="0"/>
                </a:rPr>
                <a:t>Time increments are 1 hour</a:t>
              </a:r>
            </a:p>
            <a:p>
              <a:pPr lvl="1" algn="l">
                <a:lnSpc>
                  <a:spcPct val="100000"/>
                </a:lnSpc>
                <a:buFont typeface="Arial" charset="0"/>
                <a:buChar char="•"/>
                <a:defRPr/>
              </a:pPr>
              <a:r>
                <a:rPr lang="en-US" sz="1200" b="0">
                  <a:solidFill>
                    <a:schemeClr val="tx1"/>
                  </a:solidFill>
                  <a:latin typeface="Calibri" pitchFamily="34" charset="0"/>
                </a:rPr>
                <a:t>Precipitation values are in Inches (left-hand scale) and Millimeters (right-hand scale)</a:t>
              </a:r>
            </a:p>
            <a:p>
              <a:pPr lvl="1" algn="l">
                <a:lnSpc>
                  <a:spcPct val="100000"/>
                </a:lnSpc>
                <a:buFont typeface="Arial" charset="0"/>
                <a:buChar char="•"/>
                <a:defRPr/>
              </a:pPr>
              <a:r>
                <a:rPr lang="en-US" sz="1200" b="0">
                  <a:solidFill>
                    <a:schemeClr val="tx1"/>
                  </a:solidFill>
                  <a:latin typeface="Calibri" pitchFamily="34" charset="0"/>
                </a:rPr>
                <a:t>6 and 24 hour running precipitation total</a:t>
              </a:r>
            </a:p>
            <a:p>
              <a:pPr lvl="1" algn="l">
                <a:lnSpc>
                  <a:spcPct val="100000"/>
                </a:lnSpc>
                <a:buFont typeface="Arial" charset="0"/>
                <a:buChar char="•"/>
                <a:defRPr/>
              </a:pPr>
              <a:r>
                <a:rPr lang="en-US" sz="1200">
                  <a:solidFill>
                    <a:srgbClr val="E46C0A"/>
                  </a:solidFill>
                  <a:latin typeface="Calibri" pitchFamily="34" charset="0"/>
                </a:rPr>
                <a:t>Orange</a:t>
              </a:r>
              <a:r>
                <a:rPr lang="en-US" sz="1200" b="0">
                  <a:solidFill>
                    <a:schemeClr val="tx1"/>
                  </a:solidFill>
                  <a:latin typeface="Calibri" pitchFamily="34" charset="0"/>
                </a:rPr>
                <a:t> horizontal line is  Flood Stage</a:t>
              </a:r>
            </a:p>
            <a:p>
              <a:pPr lvl="1" algn="l">
                <a:lnSpc>
                  <a:spcPct val="100000"/>
                </a:lnSpc>
                <a:buFont typeface="Arial" charset="0"/>
                <a:buChar char="•"/>
                <a:defRPr/>
              </a:pPr>
              <a:r>
                <a:rPr lang="en-US" sz="1200">
                  <a:latin typeface="Calibri" pitchFamily="34" charset="0"/>
                </a:rPr>
                <a:t>Yellow</a:t>
              </a:r>
              <a:r>
                <a:rPr lang="en-US" sz="1200" b="0">
                  <a:solidFill>
                    <a:schemeClr val="tx1"/>
                  </a:solidFill>
                  <a:latin typeface="Calibri" pitchFamily="34" charset="0"/>
                </a:rPr>
                <a:t> horizontal line is Alert Stage</a:t>
              </a:r>
            </a:p>
            <a:p>
              <a:pPr algn="l">
                <a:lnSpc>
                  <a:spcPct val="100000"/>
                </a:lnSpc>
                <a:defRPr/>
              </a:pPr>
              <a:endParaRPr lang="en-US" sz="1200" b="0">
                <a:solidFill>
                  <a:schemeClr val="tx1"/>
                </a:solidFill>
                <a:latin typeface="Calibri" pitchFamily="34" charset="0"/>
              </a:endParaRPr>
            </a:p>
            <a:p>
              <a:pPr algn="l">
                <a:lnSpc>
                  <a:spcPct val="100000"/>
                </a:lnSpc>
                <a:buFont typeface="Arial" charset="0"/>
                <a:buChar char="•"/>
                <a:defRPr/>
              </a:pPr>
              <a:r>
                <a:rPr lang="en-US" sz="1200" i="1">
                  <a:solidFill>
                    <a:schemeClr val="tx1"/>
                  </a:solidFill>
                  <a:latin typeface="Calibri" pitchFamily="34" charset="0"/>
                </a:rPr>
                <a:t>In the 1 hour Mean Areal Precipitation Time Series window (upper pane) </a:t>
              </a:r>
            </a:p>
            <a:p>
              <a:pPr lvl="1" algn="l">
                <a:lnSpc>
                  <a:spcPct val="100000"/>
                </a:lnSpc>
                <a:buFont typeface="Arial" charset="0"/>
                <a:buChar char="•"/>
                <a:defRPr/>
              </a:pPr>
              <a:r>
                <a:rPr lang="en-US" sz="1200" b="0">
                  <a:solidFill>
                    <a:schemeClr val="tx1"/>
                  </a:solidFill>
                  <a:latin typeface="Calibri" pitchFamily="34" charset="0"/>
                </a:rPr>
                <a:t>The</a:t>
              </a:r>
              <a:r>
                <a:rPr lang="en-US" sz="1200">
                  <a:solidFill>
                    <a:srgbClr val="0317D7"/>
                  </a:solidFill>
                  <a:latin typeface="Calibri" pitchFamily="34" charset="0"/>
                </a:rPr>
                <a:t> </a:t>
              </a:r>
              <a:r>
                <a:rPr lang="en-US" sz="1200">
                  <a:solidFill>
                    <a:srgbClr val="170FB1"/>
                  </a:solidFill>
                  <a:latin typeface="Calibri" pitchFamily="34" charset="0"/>
                </a:rPr>
                <a:t>Dark Blue </a:t>
              </a:r>
              <a:r>
                <a:rPr lang="en-US" sz="1200" b="0">
                  <a:solidFill>
                    <a:schemeClr val="tx1"/>
                  </a:solidFill>
                  <a:latin typeface="Calibri" pitchFamily="34" charset="0"/>
                </a:rPr>
                <a:t>vertical blocks denote estimated and forecast precipitation amounts</a:t>
              </a:r>
            </a:p>
            <a:p>
              <a:pPr algn="l">
                <a:lnSpc>
                  <a:spcPct val="100000"/>
                </a:lnSpc>
                <a:buFont typeface="Arial" charset="0"/>
                <a:buChar char="•"/>
                <a:defRPr/>
              </a:pPr>
              <a:endParaRPr lang="en-US" sz="1200" b="0">
                <a:solidFill>
                  <a:schemeClr val="tx1"/>
                </a:solidFill>
                <a:latin typeface="Calibri" pitchFamily="34" charset="0"/>
              </a:endParaRPr>
            </a:p>
            <a:p>
              <a:pPr algn="l">
                <a:lnSpc>
                  <a:spcPct val="100000"/>
                </a:lnSpc>
                <a:buFont typeface="Arial" charset="0"/>
                <a:buChar char="•"/>
                <a:defRPr/>
              </a:pPr>
              <a:r>
                <a:rPr lang="en-US" sz="1200" i="1">
                  <a:solidFill>
                    <a:schemeClr val="tx1"/>
                  </a:solidFill>
                  <a:latin typeface="Calibri" pitchFamily="34" charset="0"/>
                </a:rPr>
                <a:t>In the Forecast Stage Time Series window (lower pane)</a:t>
              </a:r>
            </a:p>
            <a:p>
              <a:pPr lvl="1" algn="l">
                <a:lnSpc>
                  <a:spcPct val="100000"/>
                </a:lnSpc>
                <a:buFont typeface="Arial" charset="0"/>
                <a:buChar char="•"/>
                <a:defRPr/>
              </a:pPr>
              <a:r>
                <a:rPr lang="en-US" sz="1200" b="0">
                  <a:solidFill>
                    <a:schemeClr val="tx1"/>
                  </a:solidFill>
                  <a:latin typeface="Calibri" pitchFamily="34" charset="0"/>
                </a:rPr>
                <a:t>The </a:t>
              </a:r>
              <a:r>
                <a:rPr lang="en-US" sz="1200">
                  <a:solidFill>
                    <a:srgbClr val="00B050"/>
                  </a:solidFill>
                  <a:latin typeface="Calibri" pitchFamily="34" charset="0"/>
                </a:rPr>
                <a:t>Green</a:t>
              </a:r>
              <a:r>
                <a:rPr lang="en-US" sz="1200" b="0">
                  <a:solidFill>
                    <a:schemeClr val="tx1"/>
                  </a:solidFill>
                  <a:latin typeface="Calibri" pitchFamily="34" charset="0"/>
                </a:rPr>
                <a:t> curve is actual observed stage data </a:t>
              </a:r>
            </a:p>
            <a:p>
              <a:pPr lvl="1" algn="l">
                <a:lnSpc>
                  <a:spcPct val="100000"/>
                </a:lnSpc>
                <a:buFont typeface="Arial" charset="0"/>
                <a:buChar char="•"/>
                <a:defRPr/>
              </a:pPr>
              <a:r>
                <a:rPr lang="en-US" sz="1200">
                  <a:solidFill>
                    <a:srgbClr val="170FB1"/>
                  </a:solidFill>
                  <a:latin typeface="Calibri" pitchFamily="34" charset="0"/>
                </a:rPr>
                <a:t>Dark Blue </a:t>
              </a:r>
              <a:r>
                <a:rPr lang="en-US" sz="1200" b="0">
                  <a:solidFill>
                    <a:schemeClr val="tx1"/>
                  </a:solidFill>
                  <a:latin typeface="Calibri" pitchFamily="34" charset="0"/>
                </a:rPr>
                <a:t>curve is resultant forecast data curve</a:t>
              </a:r>
            </a:p>
            <a:p>
              <a:pPr lvl="1" algn="l">
                <a:lnSpc>
                  <a:spcPct val="100000"/>
                </a:lnSpc>
                <a:buFont typeface="Arial" charset="0"/>
                <a:buChar char="•"/>
                <a:defRPr/>
              </a:pPr>
              <a:endParaRPr lang="en-US" sz="1200" b="0">
                <a:solidFill>
                  <a:schemeClr val="tx1"/>
                </a:solidFill>
                <a:latin typeface="Calibri" pitchFamily="34" charset="0"/>
              </a:endParaRPr>
            </a:p>
            <a:p>
              <a:pPr algn="l">
                <a:lnSpc>
                  <a:spcPct val="100000"/>
                </a:lnSpc>
                <a:buFont typeface="Arial" charset="0"/>
                <a:buChar char="•"/>
                <a:defRPr/>
              </a:pPr>
              <a:r>
                <a:rPr lang="en-US" sz="1200" i="1">
                  <a:solidFill>
                    <a:schemeClr val="tx1"/>
                  </a:solidFill>
                  <a:latin typeface="Calibri" pitchFamily="34" charset="0"/>
                </a:rPr>
                <a:t>Model Controls</a:t>
              </a:r>
            </a:p>
            <a:p>
              <a:pPr lvl="1" algn="l">
                <a:lnSpc>
                  <a:spcPct val="100000"/>
                </a:lnSpc>
                <a:buFont typeface="Arial" charset="0"/>
                <a:buChar char="•"/>
                <a:defRPr/>
              </a:pPr>
              <a:r>
                <a:rPr lang="en-US" sz="1200" b="0">
                  <a:solidFill>
                    <a:schemeClr val="tx1"/>
                  </a:solidFill>
                  <a:latin typeface="Calibri" pitchFamily="34" charset="0"/>
                </a:rPr>
                <a:t>Rainfall-Runoff Model:     SAC-SMA (Default )</a:t>
              </a:r>
            </a:p>
            <a:p>
              <a:pPr algn="l">
                <a:lnSpc>
                  <a:spcPct val="100000"/>
                </a:lnSpc>
                <a:defRPr/>
              </a:pPr>
              <a:endParaRPr lang="en-US" sz="1200" b="0">
                <a:solidFill>
                  <a:schemeClr val="tx1"/>
                </a:solidFill>
                <a:latin typeface="Calibri" pitchFamily="34" charset="0"/>
              </a:endParaRPr>
            </a:p>
            <a:p>
              <a:pPr lvl="1" algn="l">
                <a:lnSpc>
                  <a:spcPct val="100000"/>
                </a:lnSpc>
                <a:buFont typeface="Arial" charset="0"/>
                <a:buChar char="•"/>
                <a:defRPr/>
              </a:pPr>
              <a:r>
                <a:rPr lang="en-US" sz="1200" b="0">
                  <a:solidFill>
                    <a:schemeClr val="tx1"/>
                  </a:solidFill>
                  <a:latin typeface="Calibri" pitchFamily="34" charset="0"/>
                </a:rPr>
                <a:t>UHG (Unit Hydrograph)   SAC-CON (Convective) </a:t>
              </a:r>
            </a:p>
            <a:p>
              <a:pPr algn="l">
                <a:lnSpc>
                  <a:spcPct val="100000"/>
                </a:lnSpc>
                <a:defRPr/>
              </a:pPr>
              <a:r>
                <a:rPr lang="en-US" sz="1200" b="0">
                  <a:solidFill>
                    <a:schemeClr val="tx1"/>
                  </a:solidFill>
                  <a:latin typeface="Calibri" pitchFamily="34" charset="0"/>
                </a:rPr>
                <a:t>		       SAC-SMA (Stratiform)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971800" y="2743102"/>
              <a:ext cx="1219200" cy="533362"/>
            </a:xfrm>
            <a:prstGeom prst="straightConnector1">
              <a:avLst/>
            </a:prstGeom>
            <a:ln w="222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819400" y="2895491"/>
              <a:ext cx="1371600" cy="53495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505200" y="4191000"/>
              <a:ext cx="2362200" cy="304800"/>
            </a:xfrm>
            <a:prstGeom prst="bentConnector3">
              <a:avLst>
                <a:gd name="adj1" fmla="val 15438"/>
              </a:avLst>
            </a:prstGeom>
            <a:ln w="25400">
              <a:solidFill>
                <a:srgbClr val="2035FC"/>
              </a:solidFill>
              <a:tailEnd type="arrow"/>
            </a:ln>
            <a:effectLst>
              <a:innerShdw blurRad="114300">
                <a:schemeClr val="bg1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505200" y="3962400"/>
              <a:ext cx="2286000" cy="381000"/>
            </a:xfrm>
            <a:prstGeom prst="bentConnector3">
              <a:avLst>
                <a:gd name="adj1" fmla="val 10000"/>
              </a:avLst>
            </a:prstGeom>
            <a:ln w="25400">
              <a:solidFill>
                <a:srgbClr val="00B050"/>
              </a:solidFill>
              <a:tailEnd type="arrow"/>
            </a:ln>
            <a:effectLst>
              <a:innerShdw blurRad="114300">
                <a:schemeClr val="bg1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17"/>
            <p:cNvCxnSpPr/>
            <p:nvPr/>
          </p:nvCxnSpPr>
          <p:spPr>
            <a:xfrm flipV="1">
              <a:off x="3810000" y="2286000"/>
              <a:ext cx="2819400" cy="1295400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2035FC"/>
              </a:solidFill>
              <a:tailEnd type="arrow"/>
            </a:ln>
            <a:effectLst>
              <a:innerShdw blurRad="114300">
                <a:schemeClr val="bg1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/>
            <p:nvPr/>
          </p:nvCxnSpPr>
          <p:spPr>
            <a:xfrm flipV="1">
              <a:off x="3429000" y="4800354"/>
              <a:ext cx="1371600" cy="304778"/>
            </a:xfrm>
            <a:prstGeom prst="bentConnector3">
              <a:avLst>
                <a:gd name="adj1" fmla="val 100000"/>
              </a:avLst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/>
            <p:cNvCxnSpPr/>
            <p:nvPr/>
          </p:nvCxnSpPr>
          <p:spPr>
            <a:xfrm flipV="1">
              <a:off x="3581400" y="4876549"/>
              <a:ext cx="1828800" cy="609556"/>
            </a:xfrm>
            <a:prstGeom prst="bentConnector3">
              <a:avLst>
                <a:gd name="adj1" fmla="val 100000"/>
              </a:avLst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3124200" y="2514518"/>
              <a:ext cx="990600" cy="1588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Elbow Connector 112"/>
            <p:cNvCxnSpPr/>
            <p:nvPr/>
          </p:nvCxnSpPr>
          <p:spPr>
            <a:xfrm rot="5400000" flipH="1" flipV="1">
              <a:off x="3695716" y="1790656"/>
              <a:ext cx="457167" cy="381000"/>
            </a:xfrm>
            <a:prstGeom prst="bentConnector3">
              <a:avLst>
                <a:gd name="adj1" fmla="val 0"/>
              </a:avLst>
            </a:prstGeom>
            <a:ln w="222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Elbow Connector 117"/>
            <p:cNvCxnSpPr/>
            <p:nvPr/>
          </p:nvCxnSpPr>
          <p:spPr>
            <a:xfrm flipV="1">
              <a:off x="3810000" y="1676378"/>
              <a:ext cx="5029200" cy="533362"/>
            </a:xfrm>
            <a:prstGeom prst="bentConnector3">
              <a:avLst>
                <a:gd name="adj1" fmla="val 2597"/>
              </a:avLst>
            </a:prstGeom>
            <a:ln w="2222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ChangeArrowheads="1"/>
          </p:cNvSpPr>
          <p:nvPr/>
        </p:nvSpPr>
        <p:spPr bwMode="auto">
          <a:xfrm>
            <a:off x="685800" y="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40000"/>
              </a:spcAft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Site Specific Model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 – SACSMA – MILO1</a:t>
            </a:r>
          </a:p>
          <a:p>
            <a:pPr>
              <a:spcAft>
                <a:spcPct val="40000"/>
              </a:spcAft>
              <a:defRPr/>
            </a:pPr>
            <a:endParaRPr lang="en-US" sz="2400" b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52400" y="17526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000">
              <a:solidFill>
                <a:srgbClr val="FFFFFF"/>
              </a:solidFill>
            </a:endParaRPr>
          </a:p>
          <a:p>
            <a:pPr algn="l"/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28676" name="Picture 5" descr="milo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33400"/>
            <a:ext cx="7127875" cy="59436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43000" y="304800"/>
            <a:ext cx="7772400" cy="6334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smtClean="0"/>
              <a:t>MPE comparisons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2800" smtClean="0"/>
              <a:t>Kingston, PA (KINP1)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400" smtClean="0"/>
              <a:t>June 18, 2009</a:t>
            </a:r>
          </a:p>
        </p:txBody>
      </p:sp>
      <p:pic>
        <p:nvPicPr>
          <p:cNvPr id="977923" name="Picture 10" descr="kinp1_finalxmrg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447800"/>
            <a:ext cx="1852613" cy="2185988"/>
          </a:xfrm>
          <a:noFill/>
          <a:ln>
            <a:miter lim="800000"/>
            <a:headEnd/>
            <a:tailEnd/>
          </a:ln>
        </p:spPr>
      </p:pic>
      <p:pic>
        <p:nvPicPr>
          <p:cNvPr id="977924" name="Picture 14" descr="kinp1_q2raw.gif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9400" y="3938588"/>
            <a:ext cx="1854200" cy="2187575"/>
          </a:xfrm>
          <a:noFill/>
          <a:ln>
            <a:miter lim="800000"/>
            <a:headEnd/>
            <a:tailEnd/>
          </a:ln>
        </p:spPr>
      </p:pic>
      <p:pic>
        <p:nvPicPr>
          <p:cNvPr id="977925" name="Picture 11" descr="kinp1_q2gage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962400"/>
            <a:ext cx="1854200" cy="2187575"/>
          </a:xfrm>
          <a:noFill/>
          <a:ln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800" b="0"/>
              <a:t>Radar only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696200" y="1752600"/>
            <a:ext cx="129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800" b="0"/>
              <a:t>XMRG quality controlled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33400" y="4572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800" b="0"/>
              <a:t>Q2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7848600" y="43434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800" b="0"/>
              <a:t>Q2 gage adjusted</a:t>
            </a:r>
          </a:p>
        </p:txBody>
      </p:sp>
      <p:sp>
        <p:nvSpPr>
          <p:cNvPr id="977930" name="Text Box 10"/>
          <p:cNvSpPr txBox="1">
            <a:spLocks noChangeArrowheads="1"/>
          </p:cNvSpPr>
          <p:nvPr/>
        </p:nvSpPr>
        <p:spPr bwMode="auto">
          <a:xfrm>
            <a:off x="381000" y="2743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800" b="0">
                <a:solidFill>
                  <a:srgbClr val="FF0000"/>
                </a:solidFill>
              </a:rPr>
              <a:t>1.58”</a:t>
            </a:r>
          </a:p>
        </p:txBody>
      </p:sp>
      <p:sp>
        <p:nvSpPr>
          <p:cNvPr id="977931" name="Text Box 11"/>
          <p:cNvSpPr txBox="1">
            <a:spLocks noChangeArrowheads="1"/>
          </p:cNvSpPr>
          <p:nvPr/>
        </p:nvSpPr>
        <p:spPr bwMode="auto">
          <a:xfrm>
            <a:off x="8077200" y="2743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800" b="0">
                <a:solidFill>
                  <a:srgbClr val="FF0000"/>
                </a:solidFill>
              </a:rPr>
              <a:t>1.81”</a:t>
            </a:r>
          </a:p>
        </p:txBody>
      </p:sp>
      <p:sp>
        <p:nvSpPr>
          <p:cNvPr id="977932" name="Text Box 12"/>
          <p:cNvSpPr txBox="1">
            <a:spLocks noChangeArrowheads="1"/>
          </p:cNvSpPr>
          <p:nvPr/>
        </p:nvSpPr>
        <p:spPr bwMode="auto">
          <a:xfrm>
            <a:off x="457200" y="5105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800" b="0">
                <a:solidFill>
                  <a:srgbClr val="FF0000"/>
                </a:solidFill>
              </a:rPr>
              <a:t>2.06”</a:t>
            </a:r>
          </a:p>
        </p:txBody>
      </p:sp>
      <p:sp>
        <p:nvSpPr>
          <p:cNvPr id="977933" name="Text Box 13"/>
          <p:cNvSpPr txBox="1">
            <a:spLocks noChangeArrowheads="1"/>
          </p:cNvSpPr>
          <p:nvPr/>
        </p:nvSpPr>
        <p:spPr bwMode="auto">
          <a:xfrm>
            <a:off x="8077200" y="5181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800" b="0">
                <a:solidFill>
                  <a:srgbClr val="FF0000"/>
                </a:solidFill>
              </a:rPr>
              <a:t>2.00”</a:t>
            </a:r>
          </a:p>
        </p:txBody>
      </p:sp>
      <p:pic>
        <p:nvPicPr>
          <p:cNvPr id="977934" name="Picture 11" descr="kinp1_radaronly.gif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447800"/>
            <a:ext cx="1852613" cy="2185988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779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4721E-6 L 0.24045 0.207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77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10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779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97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9779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97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97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4721E-6 L 0.24045 0.2072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977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10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779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779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88 0.20726 L 0.00989 0.0074 " pathEditMode="relative" rAng="0" ptsTypes="AA">
                                      <p:cBhvr>
                                        <p:cTn id="30" dur="2000" spd="-100000" fill="hold"/>
                                        <p:tgtEl>
                                          <p:spTgt spid="977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1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9779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97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9779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97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97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89 0.20727 L 0.00711 0.0074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77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9779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9779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1619E-6 L 0.2375 -0.1558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77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7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9779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97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9779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97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97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1619E-6 L 0.2375 -0.15588 " pathEditMode="relative" rAng="0" ptsTypes="AA">
                                      <p:cBhvr>
                                        <p:cTn id="63" dur="2000" spd="-100000" fill="hold"/>
                                        <p:tgtEl>
                                          <p:spTgt spid="977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7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9779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9779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84 -0.15591 L 0.00416 -0.00047 " pathEditMode="relative" rAng="0" ptsTypes="AA">
                                      <p:cBhvr>
                                        <p:cTn id="74" dur="2000" spd="-100000" fill="hold"/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9779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97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9779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97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9779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97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06 -0.15935 L -0.00139 -0.0039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7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9779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30" grpId="0"/>
      <p:bldP spid="977931" grpId="0"/>
      <p:bldP spid="977932" grpId="0"/>
      <p:bldP spid="9779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838200"/>
            <a:ext cx="8229600" cy="579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sz="2400" i="0" dirty="0" smtClean="0">
              <a:solidFill>
                <a:srgbClr val="FFFF00"/>
              </a:solidFill>
              <a:effectLst/>
            </a:endParaRPr>
          </a:p>
          <a:p>
            <a:pPr marL="0" indent="0" eaLnBrk="1" hangingPunct="1">
              <a:buFontTx/>
              <a:buChar char="•"/>
            </a:pPr>
            <a:r>
              <a:rPr lang="en-US" sz="3600" i="0" dirty="0" smtClean="0">
                <a:solidFill>
                  <a:srgbClr val="FFFF00"/>
                </a:solidFill>
                <a:effectLst/>
              </a:rPr>
              <a:t> SSHP Overview </a:t>
            </a:r>
          </a:p>
          <a:p>
            <a:pPr marL="0" indent="0" eaLnBrk="1" hangingPunct="1">
              <a:buFontTx/>
              <a:buChar char="•"/>
            </a:pPr>
            <a:r>
              <a:rPr lang="en-US" sz="3600" i="0" dirty="0" smtClean="0">
                <a:solidFill>
                  <a:srgbClr val="FFFF00"/>
                </a:solidFill>
                <a:effectLst/>
              </a:rPr>
              <a:t> MPE/Rainfall Input Critical for SSHP</a:t>
            </a:r>
          </a:p>
          <a:p>
            <a:pPr marL="0" indent="0" eaLnBrk="1" hangingPunct="1">
              <a:buFontTx/>
              <a:buChar char="•"/>
            </a:pPr>
            <a:r>
              <a:rPr lang="en-US" sz="3600" i="0" dirty="0" smtClean="0">
                <a:solidFill>
                  <a:srgbClr val="FFFF00"/>
                </a:solidFill>
                <a:effectLst/>
              </a:rPr>
              <a:t> Q2 in MPE and using it in SSHP</a:t>
            </a:r>
          </a:p>
          <a:p>
            <a:pPr marL="0" indent="0" eaLnBrk="1" hangingPunct="1">
              <a:buFontTx/>
              <a:buChar char="•"/>
            </a:pPr>
            <a:r>
              <a:rPr lang="en-US" sz="3600" i="0" dirty="0" smtClean="0">
                <a:solidFill>
                  <a:srgbClr val="FFFF00"/>
                </a:solidFill>
                <a:effectLst/>
              </a:rPr>
              <a:t> Different MPE Field Estimates and      Unit Hydrographs</a:t>
            </a:r>
            <a:endParaRPr lang="en-US" sz="4000" b="0" i="0" dirty="0" smtClean="0">
              <a:effectLst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smtClean="0"/>
              <a:t>SSHP Forecast Comparisons </a:t>
            </a:r>
            <a:br>
              <a:rPr lang="en-US" sz="2800" smtClean="0"/>
            </a:br>
            <a:r>
              <a:rPr lang="en-US" sz="2800" smtClean="0"/>
              <a:t>using MPE Radar Data </a:t>
            </a:r>
            <a:br>
              <a:rPr lang="en-US" sz="2800" smtClean="0"/>
            </a:br>
            <a:r>
              <a:rPr lang="en-US" sz="2000" smtClean="0"/>
              <a:t>(</a:t>
            </a:r>
            <a:r>
              <a:rPr lang="en-US" sz="2000" smtClean="0">
                <a:solidFill>
                  <a:srgbClr val="FF0000"/>
                </a:solidFill>
              </a:rPr>
              <a:t>Basin average rain  1.58”</a:t>
            </a:r>
            <a:r>
              <a:rPr lang="en-US" sz="2000" smtClean="0"/>
              <a:t>)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1800" smtClean="0"/>
              <a:t>Kingston, PA (KINP1) -- June 18, 2009</a:t>
            </a:r>
          </a:p>
        </p:txBody>
      </p:sp>
      <p:pic>
        <p:nvPicPr>
          <p:cNvPr id="30723" name="Content Placeholder 9" descr="kinp1_radaronly_default_uh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259263" cy="3460750"/>
          </a:xfrm>
          <a:noFill/>
          <a:ln>
            <a:miter lim="800000"/>
            <a:headEnd/>
            <a:tailEnd/>
          </a:ln>
        </p:spPr>
      </p:pic>
      <p:pic>
        <p:nvPicPr>
          <p:cNvPr id="978948" name="Picture 1" descr="C:\Documents and Settings\LHendricks\Desktop\SSHP kinp1\Radar Only\kinp1_radaronly_conv_uh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4038600" cy="3433763"/>
          </a:xfrm>
          <a:noFill/>
          <a:ln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28600" y="1447800"/>
            <a:ext cx="426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SAC-SMA (Stratiform) Unit Hydrograph</a:t>
            </a:r>
          </a:p>
        </p:txBody>
      </p:sp>
      <p:sp>
        <p:nvSpPr>
          <p:cNvPr id="978950" name="Text Box 6"/>
          <p:cNvSpPr txBox="1">
            <a:spLocks noChangeArrowheads="1"/>
          </p:cNvSpPr>
          <p:nvPr/>
        </p:nvSpPr>
        <p:spPr bwMode="auto">
          <a:xfrm>
            <a:off x="4724400" y="1447800"/>
            <a:ext cx="396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SAC-CON (Convective) Unit Hydrograph</a:t>
            </a:r>
          </a:p>
        </p:txBody>
      </p:sp>
      <p:sp>
        <p:nvSpPr>
          <p:cNvPr id="978951" name="Text Box 7"/>
          <p:cNvSpPr txBox="1">
            <a:spLocks noChangeArrowheads="1"/>
          </p:cNvSpPr>
          <p:nvPr/>
        </p:nvSpPr>
        <p:spPr bwMode="auto">
          <a:xfrm>
            <a:off x="3886200" y="5334000"/>
            <a:ext cx="147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0">
                <a:solidFill>
                  <a:schemeClr val="tx1"/>
                </a:solidFill>
              </a:rPr>
              <a:t>Forecast crest</a:t>
            </a:r>
          </a:p>
        </p:txBody>
      </p:sp>
      <p:sp>
        <p:nvSpPr>
          <p:cNvPr id="978952" name="Text Box 8"/>
          <p:cNvSpPr txBox="1">
            <a:spLocks noChangeArrowheads="1"/>
          </p:cNvSpPr>
          <p:nvPr/>
        </p:nvSpPr>
        <p:spPr bwMode="auto">
          <a:xfrm>
            <a:off x="4038600" y="5715000"/>
            <a:ext cx="1246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0">
                <a:solidFill>
                  <a:schemeClr val="tx1"/>
                </a:solidFill>
              </a:rPr>
              <a:t>Actual crest</a:t>
            </a:r>
          </a:p>
        </p:txBody>
      </p:sp>
      <p:sp>
        <p:nvSpPr>
          <p:cNvPr id="978953" name="Text Box 9"/>
          <p:cNvSpPr txBox="1">
            <a:spLocks noChangeArrowheads="1"/>
          </p:cNvSpPr>
          <p:nvPr/>
        </p:nvSpPr>
        <p:spPr bwMode="auto">
          <a:xfrm>
            <a:off x="2057400" y="53340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5.4’</a:t>
            </a:r>
          </a:p>
        </p:txBody>
      </p:sp>
      <p:sp>
        <p:nvSpPr>
          <p:cNvPr id="978954" name="Text Box 10"/>
          <p:cNvSpPr txBox="1">
            <a:spLocks noChangeArrowheads="1"/>
          </p:cNvSpPr>
          <p:nvPr/>
        </p:nvSpPr>
        <p:spPr bwMode="auto">
          <a:xfrm>
            <a:off x="2057400" y="57150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8.5’</a:t>
            </a:r>
          </a:p>
        </p:txBody>
      </p:sp>
      <p:sp>
        <p:nvSpPr>
          <p:cNvPr id="978955" name="Text Box 11"/>
          <p:cNvSpPr txBox="1">
            <a:spLocks noChangeArrowheads="1"/>
          </p:cNvSpPr>
          <p:nvPr/>
        </p:nvSpPr>
        <p:spPr bwMode="auto">
          <a:xfrm>
            <a:off x="990600" y="60960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Forecast crest </a:t>
            </a:r>
            <a:r>
              <a:rPr lang="en-US" sz="1600" b="0">
                <a:solidFill>
                  <a:srgbClr val="FF0000"/>
                </a:solidFill>
              </a:rPr>
              <a:t>9 hours late</a:t>
            </a:r>
          </a:p>
        </p:txBody>
      </p:sp>
      <p:sp>
        <p:nvSpPr>
          <p:cNvPr id="978956" name="Text Box 12"/>
          <p:cNvSpPr txBox="1">
            <a:spLocks noChangeArrowheads="1"/>
          </p:cNvSpPr>
          <p:nvPr/>
        </p:nvSpPr>
        <p:spPr bwMode="auto">
          <a:xfrm>
            <a:off x="6553200" y="53340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5.6’</a:t>
            </a:r>
          </a:p>
        </p:txBody>
      </p:sp>
      <p:sp>
        <p:nvSpPr>
          <p:cNvPr id="978957" name="Text Box 13"/>
          <p:cNvSpPr txBox="1">
            <a:spLocks noChangeArrowheads="1"/>
          </p:cNvSpPr>
          <p:nvPr/>
        </p:nvSpPr>
        <p:spPr bwMode="auto">
          <a:xfrm>
            <a:off x="6553200" y="57150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8.5’</a:t>
            </a:r>
          </a:p>
        </p:txBody>
      </p:sp>
      <p:sp>
        <p:nvSpPr>
          <p:cNvPr id="978958" name="Text Box 14"/>
          <p:cNvSpPr txBox="1">
            <a:spLocks noChangeArrowheads="1"/>
          </p:cNvSpPr>
          <p:nvPr/>
        </p:nvSpPr>
        <p:spPr bwMode="auto">
          <a:xfrm>
            <a:off x="5486400" y="60960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Forecast crest </a:t>
            </a:r>
            <a:r>
              <a:rPr lang="en-US" sz="1600" b="0">
                <a:solidFill>
                  <a:srgbClr val="FF0000"/>
                </a:solidFill>
              </a:rPr>
              <a:t>2 hours 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8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8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8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8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8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8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8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8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8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8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78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8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8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78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8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8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78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8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8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78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78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78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8950" grpId="0"/>
      <p:bldP spid="978951" grpId="0"/>
      <p:bldP spid="978952" grpId="0"/>
      <p:bldP spid="978953" grpId="0"/>
      <p:bldP spid="978954" grpId="0"/>
      <p:bldP spid="978955" grpId="0"/>
      <p:bldP spid="978956" grpId="0"/>
      <p:bldP spid="978957" grpId="0"/>
      <p:bldP spid="9789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smtClean="0"/>
              <a:t>SSHP Forecast Comparisons </a:t>
            </a:r>
            <a:br>
              <a:rPr lang="en-US" sz="2800" smtClean="0"/>
            </a:br>
            <a:r>
              <a:rPr lang="en-US" sz="2800" smtClean="0"/>
              <a:t>using Final XMRG Quality Controlled MPE Data</a:t>
            </a:r>
            <a: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000" smtClean="0"/>
              <a:t>(</a:t>
            </a:r>
            <a:r>
              <a:rPr lang="en-US" sz="2000" smtClean="0">
                <a:solidFill>
                  <a:srgbClr val="FF0000"/>
                </a:solidFill>
              </a:rPr>
              <a:t>Basin average rain  1.81”</a:t>
            </a:r>
            <a:r>
              <a:rPr lang="en-US" sz="2000" smtClean="0"/>
              <a:t>)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1800" smtClean="0"/>
              <a:t>Kingston, PA (KINP1) -- June 18, 2009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426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SAC-SMA (Stratiform) Unit Hydrograph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724400" y="1447800"/>
            <a:ext cx="396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SAC-CON (Convective) Unit Hydrograph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886200" y="5334000"/>
            <a:ext cx="147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0">
                <a:solidFill>
                  <a:schemeClr val="tx1"/>
                </a:solidFill>
              </a:rPr>
              <a:t>Forecast crest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038600" y="5715000"/>
            <a:ext cx="1246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0">
                <a:solidFill>
                  <a:schemeClr val="tx1"/>
                </a:solidFill>
              </a:rPr>
              <a:t>Actual crest</a:t>
            </a:r>
          </a:p>
        </p:txBody>
      </p:sp>
      <p:sp>
        <p:nvSpPr>
          <p:cNvPr id="979975" name="Text Box 7"/>
          <p:cNvSpPr txBox="1">
            <a:spLocks noChangeArrowheads="1"/>
          </p:cNvSpPr>
          <p:nvPr/>
        </p:nvSpPr>
        <p:spPr bwMode="auto">
          <a:xfrm>
            <a:off x="2057400" y="53340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7.0’</a:t>
            </a:r>
          </a:p>
        </p:txBody>
      </p:sp>
      <p:sp>
        <p:nvSpPr>
          <p:cNvPr id="979976" name="Text Box 8"/>
          <p:cNvSpPr txBox="1">
            <a:spLocks noChangeArrowheads="1"/>
          </p:cNvSpPr>
          <p:nvPr/>
        </p:nvSpPr>
        <p:spPr bwMode="auto">
          <a:xfrm>
            <a:off x="2057400" y="57150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8.5’</a:t>
            </a:r>
          </a:p>
        </p:txBody>
      </p:sp>
      <p:sp>
        <p:nvSpPr>
          <p:cNvPr id="979977" name="Text Box 9"/>
          <p:cNvSpPr txBox="1">
            <a:spLocks noChangeArrowheads="1"/>
          </p:cNvSpPr>
          <p:nvPr/>
        </p:nvSpPr>
        <p:spPr bwMode="auto">
          <a:xfrm>
            <a:off x="990600" y="60960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Forecast crest </a:t>
            </a:r>
            <a:r>
              <a:rPr lang="en-US" sz="1600" b="0">
                <a:solidFill>
                  <a:srgbClr val="FF0000"/>
                </a:solidFill>
              </a:rPr>
              <a:t>7 hours late</a:t>
            </a:r>
          </a:p>
        </p:txBody>
      </p:sp>
      <p:sp>
        <p:nvSpPr>
          <p:cNvPr id="979978" name="Text Box 10"/>
          <p:cNvSpPr txBox="1">
            <a:spLocks noChangeArrowheads="1"/>
          </p:cNvSpPr>
          <p:nvPr/>
        </p:nvSpPr>
        <p:spPr bwMode="auto">
          <a:xfrm>
            <a:off x="6553200" y="53340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7.5’</a:t>
            </a:r>
          </a:p>
        </p:txBody>
      </p:sp>
      <p:sp>
        <p:nvSpPr>
          <p:cNvPr id="979979" name="Text Box 11"/>
          <p:cNvSpPr txBox="1">
            <a:spLocks noChangeArrowheads="1"/>
          </p:cNvSpPr>
          <p:nvPr/>
        </p:nvSpPr>
        <p:spPr bwMode="auto">
          <a:xfrm>
            <a:off x="6553200" y="57150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8.5’</a:t>
            </a:r>
          </a:p>
        </p:txBody>
      </p:sp>
      <p:sp>
        <p:nvSpPr>
          <p:cNvPr id="979980" name="Text Box 12"/>
          <p:cNvSpPr txBox="1">
            <a:spLocks noChangeArrowheads="1"/>
          </p:cNvSpPr>
          <p:nvPr/>
        </p:nvSpPr>
        <p:spPr bwMode="auto">
          <a:xfrm>
            <a:off x="5486400" y="60960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Forecast crest </a:t>
            </a:r>
            <a:r>
              <a:rPr lang="en-US" sz="1600" b="0">
                <a:solidFill>
                  <a:srgbClr val="FF0000"/>
                </a:solidFill>
              </a:rPr>
              <a:t>1 hour late</a:t>
            </a:r>
          </a:p>
        </p:txBody>
      </p:sp>
      <p:pic>
        <p:nvPicPr>
          <p:cNvPr id="31757" name="Picture 31" descr="kinp1_mpefinal_default_uh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268788" cy="3467100"/>
          </a:xfrm>
          <a:noFill/>
          <a:ln>
            <a:miter lim="800000"/>
            <a:headEnd/>
            <a:tailEnd/>
          </a:ln>
        </p:spPr>
      </p:pic>
      <p:pic>
        <p:nvPicPr>
          <p:cNvPr id="31758" name="Picture 14" descr="kinp1_mpefinal_conv_uh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4038600" cy="34337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9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9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9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9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9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9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79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9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9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79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9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9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79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9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9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79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9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9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5" grpId="0"/>
      <p:bldP spid="979976" grpId="0"/>
      <p:bldP spid="979977" grpId="0"/>
      <p:bldP spid="979978" grpId="0"/>
      <p:bldP spid="979979" grpId="0"/>
      <p:bldP spid="9799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smtClean="0"/>
              <a:t>SSHP Forecast Comparisons </a:t>
            </a:r>
            <a:br>
              <a:rPr lang="en-US" sz="2800" smtClean="0"/>
            </a:br>
            <a:r>
              <a:rPr lang="en-US" sz="2800" smtClean="0"/>
              <a:t>using QPE (Q2) Raw</a:t>
            </a:r>
            <a: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smtClean="0"/>
              <a:t>Data</a:t>
            </a:r>
            <a: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000" smtClean="0"/>
              <a:t>(</a:t>
            </a:r>
            <a:r>
              <a:rPr lang="en-US" sz="2000" smtClean="0">
                <a:solidFill>
                  <a:srgbClr val="FF0000"/>
                </a:solidFill>
              </a:rPr>
              <a:t>Basin average rain  2.06”</a:t>
            </a:r>
            <a:r>
              <a:rPr lang="en-US" sz="2000" smtClean="0"/>
              <a:t>)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1800" smtClean="0"/>
              <a:t>Kingston, PA (KINP1) -- June 18, 2009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426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SAC-SMA (Stratiform) Unit Hydrograph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724400" y="1447800"/>
            <a:ext cx="396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SAC-CON (Convective) Unit Hydrograph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886200" y="5334000"/>
            <a:ext cx="147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0">
                <a:solidFill>
                  <a:schemeClr val="tx1"/>
                </a:solidFill>
              </a:rPr>
              <a:t>Forecast crest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038600" y="5715000"/>
            <a:ext cx="1246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0">
                <a:solidFill>
                  <a:schemeClr val="tx1"/>
                </a:solidFill>
              </a:rPr>
              <a:t>Actual crest</a:t>
            </a:r>
          </a:p>
        </p:txBody>
      </p:sp>
      <p:sp>
        <p:nvSpPr>
          <p:cNvPr id="980999" name="Text Box 7"/>
          <p:cNvSpPr txBox="1">
            <a:spLocks noChangeArrowheads="1"/>
          </p:cNvSpPr>
          <p:nvPr/>
        </p:nvSpPr>
        <p:spPr bwMode="auto">
          <a:xfrm>
            <a:off x="2057400" y="54102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8.3’</a:t>
            </a:r>
          </a:p>
        </p:txBody>
      </p:sp>
      <p:sp>
        <p:nvSpPr>
          <p:cNvPr id="981000" name="Text Box 8"/>
          <p:cNvSpPr txBox="1">
            <a:spLocks noChangeArrowheads="1"/>
          </p:cNvSpPr>
          <p:nvPr/>
        </p:nvSpPr>
        <p:spPr bwMode="auto">
          <a:xfrm>
            <a:off x="2057400" y="57912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8.5’</a:t>
            </a:r>
          </a:p>
        </p:txBody>
      </p:sp>
      <p:sp>
        <p:nvSpPr>
          <p:cNvPr id="981001" name="Text Box 9"/>
          <p:cNvSpPr txBox="1">
            <a:spLocks noChangeArrowheads="1"/>
          </p:cNvSpPr>
          <p:nvPr/>
        </p:nvSpPr>
        <p:spPr bwMode="auto">
          <a:xfrm>
            <a:off x="990600" y="60960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Forecast crest </a:t>
            </a:r>
            <a:r>
              <a:rPr lang="en-US" sz="1600" b="0">
                <a:solidFill>
                  <a:srgbClr val="FF0000"/>
                </a:solidFill>
              </a:rPr>
              <a:t>6 hours late</a:t>
            </a:r>
          </a:p>
        </p:txBody>
      </p:sp>
      <p:sp>
        <p:nvSpPr>
          <p:cNvPr id="981002" name="Text Box 10"/>
          <p:cNvSpPr txBox="1">
            <a:spLocks noChangeArrowheads="1"/>
          </p:cNvSpPr>
          <p:nvPr/>
        </p:nvSpPr>
        <p:spPr bwMode="auto">
          <a:xfrm>
            <a:off x="6553200" y="53340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9.0’</a:t>
            </a:r>
          </a:p>
        </p:txBody>
      </p:sp>
      <p:sp>
        <p:nvSpPr>
          <p:cNvPr id="981003" name="Text Box 11"/>
          <p:cNvSpPr txBox="1">
            <a:spLocks noChangeArrowheads="1"/>
          </p:cNvSpPr>
          <p:nvPr/>
        </p:nvSpPr>
        <p:spPr bwMode="auto">
          <a:xfrm>
            <a:off x="6553200" y="57150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8.5’</a:t>
            </a:r>
          </a:p>
        </p:txBody>
      </p:sp>
      <p:sp>
        <p:nvSpPr>
          <p:cNvPr id="981004" name="Text Box 12"/>
          <p:cNvSpPr txBox="1">
            <a:spLocks noChangeArrowheads="1"/>
          </p:cNvSpPr>
          <p:nvPr/>
        </p:nvSpPr>
        <p:spPr bwMode="auto">
          <a:xfrm>
            <a:off x="5486400" y="60960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Forecast crest </a:t>
            </a:r>
            <a:r>
              <a:rPr lang="en-US" sz="1600" b="0">
                <a:solidFill>
                  <a:srgbClr val="FF0000"/>
                </a:solidFill>
              </a:rPr>
              <a:t>1 hour late</a:t>
            </a:r>
          </a:p>
        </p:txBody>
      </p:sp>
      <p:pic>
        <p:nvPicPr>
          <p:cNvPr id="32781" name="Picture 22" descr="kinp1_rawq2_default_uh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268788" cy="3467100"/>
          </a:xfrm>
          <a:noFill/>
          <a:ln>
            <a:miter lim="800000"/>
            <a:headEnd/>
            <a:tailEnd/>
          </a:ln>
        </p:spPr>
      </p:pic>
      <p:pic>
        <p:nvPicPr>
          <p:cNvPr id="32782" name="Picture 17" descr="kinp1_rawq2_conv_uhg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4268788" cy="34671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0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81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8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8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81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8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8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9" grpId="0"/>
      <p:bldP spid="981000" grpId="0"/>
      <p:bldP spid="981001" grpId="0"/>
      <p:bldP spid="981002" grpId="0"/>
      <p:bldP spid="981003" grpId="0"/>
      <p:bldP spid="9810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smtClean="0"/>
              <a:t>SSHP Forecast Comparisons </a:t>
            </a:r>
            <a:br>
              <a:rPr lang="en-US" sz="2800" smtClean="0"/>
            </a:br>
            <a:r>
              <a:rPr lang="en-US" sz="2800" smtClean="0"/>
              <a:t>using QPE (Q2) Gage Adjusted</a:t>
            </a:r>
            <a: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smtClean="0"/>
              <a:t>Data</a:t>
            </a:r>
            <a: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000" smtClean="0"/>
              <a:t>(</a:t>
            </a:r>
            <a:r>
              <a:rPr lang="en-US" sz="2000" smtClean="0">
                <a:solidFill>
                  <a:srgbClr val="FF0000"/>
                </a:solidFill>
              </a:rPr>
              <a:t>Basin average rain  2.00”</a:t>
            </a:r>
            <a:r>
              <a:rPr lang="en-US" sz="2000" smtClean="0"/>
              <a:t>)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1800" smtClean="0"/>
              <a:t>Kingston, PA (KINP1) -- June 18, 2009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426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SAC-SMA (Stratiform) Unit Hydrograph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724400" y="1447800"/>
            <a:ext cx="396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SAC-CON (Convective) Unit Hydrograph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886200" y="5334000"/>
            <a:ext cx="147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0">
                <a:solidFill>
                  <a:schemeClr val="tx1"/>
                </a:solidFill>
              </a:rPr>
              <a:t>Forecast crest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038600" y="5715000"/>
            <a:ext cx="1246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0">
                <a:solidFill>
                  <a:schemeClr val="tx1"/>
                </a:solidFill>
              </a:rPr>
              <a:t>Actual crest</a:t>
            </a:r>
          </a:p>
        </p:txBody>
      </p:sp>
      <p:sp>
        <p:nvSpPr>
          <p:cNvPr id="982023" name="Text Box 7"/>
          <p:cNvSpPr txBox="1">
            <a:spLocks noChangeArrowheads="1"/>
          </p:cNvSpPr>
          <p:nvPr/>
        </p:nvSpPr>
        <p:spPr bwMode="auto">
          <a:xfrm>
            <a:off x="2057400" y="53340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8.0’</a:t>
            </a:r>
          </a:p>
        </p:txBody>
      </p:sp>
      <p:sp>
        <p:nvSpPr>
          <p:cNvPr id="982024" name="Text Box 8"/>
          <p:cNvSpPr txBox="1">
            <a:spLocks noChangeArrowheads="1"/>
          </p:cNvSpPr>
          <p:nvPr/>
        </p:nvSpPr>
        <p:spPr bwMode="auto">
          <a:xfrm>
            <a:off x="2057400" y="57150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8.5’</a:t>
            </a:r>
          </a:p>
        </p:txBody>
      </p:sp>
      <p:sp>
        <p:nvSpPr>
          <p:cNvPr id="982025" name="Text Box 9"/>
          <p:cNvSpPr txBox="1">
            <a:spLocks noChangeArrowheads="1"/>
          </p:cNvSpPr>
          <p:nvPr/>
        </p:nvSpPr>
        <p:spPr bwMode="auto">
          <a:xfrm>
            <a:off x="990600" y="60960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Forecast crest </a:t>
            </a:r>
            <a:r>
              <a:rPr lang="en-US" sz="1600" b="0">
                <a:solidFill>
                  <a:srgbClr val="FF0000"/>
                </a:solidFill>
              </a:rPr>
              <a:t>6 hours late</a:t>
            </a:r>
          </a:p>
        </p:txBody>
      </p:sp>
      <p:sp>
        <p:nvSpPr>
          <p:cNvPr id="982026" name="Text Box 10"/>
          <p:cNvSpPr txBox="1">
            <a:spLocks noChangeArrowheads="1"/>
          </p:cNvSpPr>
          <p:nvPr/>
        </p:nvSpPr>
        <p:spPr bwMode="auto">
          <a:xfrm>
            <a:off x="6553200" y="53340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8.5’</a:t>
            </a:r>
          </a:p>
        </p:txBody>
      </p:sp>
      <p:sp>
        <p:nvSpPr>
          <p:cNvPr id="982027" name="Text Box 11"/>
          <p:cNvSpPr txBox="1">
            <a:spLocks noChangeArrowheads="1"/>
          </p:cNvSpPr>
          <p:nvPr/>
        </p:nvSpPr>
        <p:spPr bwMode="auto">
          <a:xfrm>
            <a:off x="6553200" y="571500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8.5’</a:t>
            </a:r>
          </a:p>
        </p:txBody>
      </p:sp>
      <p:sp>
        <p:nvSpPr>
          <p:cNvPr id="982028" name="Text Box 12"/>
          <p:cNvSpPr txBox="1">
            <a:spLocks noChangeArrowheads="1"/>
          </p:cNvSpPr>
          <p:nvPr/>
        </p:nvSpPr>
        <p:spPr bwMode="auto">
          <a:xfrm>
            <a:off x="5486400" y="60960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Forecast crest </a:t>
            </a:r>
            <a:r>
              <a:rPr lang="en-US" sz="1600" b="0">
                <a:solidFill>
                  <a:srgbClr val="FF0000"/>
                </a:solidFill>
              </a:rPr>
              <a:t>1 hour late</a:t>
            </a:r>
          </a:p>
        </p:txBody>
      </p:sp>
      <p:pic>
        <p:nvPicPr>
          <p:cNvPr id="33805" name="Picture 18" descr="kinp1_q2gage_default_uh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268788" cy="3467100"/>
          </a:xfrm>
          <a:noFill/>
          <a:ln>
            <a:miter lim="800000"/>
            <a:headEnd/>
            <a:tailEnd/>
          </a:ln>
        </p:spPr>
      </p:pic>
      <p:pic>
        <p:nvPicPr>
          <p:cNvPr id="33806" name="Picture 16" descr="kinp1_q2gage_conv_uhg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4268788" cy="34671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2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2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82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82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82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2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2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82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2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2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82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2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82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23" grpId="0"/>
      <p:bldP spid="982024" grpId="0"/>
      <p:bldP spid="982025" grpId="0"/>
      <p:bldP spid="982026" grpId="0"/>
      <p:bldP spid="982027" grpId="0"/>
      <p:bldP spid="9820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43000" y="304800"/>
            <a:ext cx="7772400" cy="6334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smtClean="0"/>
              <a:t>MPE comparisons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2800" smtClean="0"/>
              <a:t>West Union, OH (WUNO1)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400" smtClean="0"/>
              <a:t>April 4, 2008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066800" y="1905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800" b="0"/>
              <a:t>Radar only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86200" y="1600200"/>
            <a:ext cx="129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800" b="0"/>
              <a:t>XMRG quality controlled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162800" y="1981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800" b="0"/>
              <a:t>Q2</a:t>
            </a:r>
          </a:p>
        </p:txBody>
      </p:sp>
      <p:pic>
        <p:nvPicPr>
          <p:cNvPr id="988166" name="Picture 6" descr="2008_0406_qcMP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514600"/>
            <a:ext cx="2587625" cy="3052763"/>
          </a:xfrm>
          <a:noFill/>
          <a:ln>
            <a:miter lim="800000"/>
            <a:headEnd/>
            <a:tailEnd/>
          </a:ln>
        </p:spPr>
      </p:pic>
      <p:pic>
        <p:nvPicPr>
          <p:cNvPr id="988167" name="Picture 7" descr="2008_0406_Q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14600"/>
            <a:ext cx="2595563" cy="3062288"/>
          </a:xfrm>
          <a:noFill/>
          <a:ln>
            <a:miter lim="800000"/>
            <a:headEnd/>
            <a:tailEnd/>
          </a:ln>
        </p:spPr>
      </p:pic>
      <p:sp>
        <p:nvSpPr>
          <p:cNvPr id="988168" name="Text Box 8"/>
          <p:cNvSpPr txBox="1">
            <a:spLocks noChangeArrowheads="1"/>
          </p:cNvSpPr>
          <p:nvPr/>
        </p:nvSpPr>
        <p:spPr bwMode="auto">
          <a:xfrm>
            <a:off x="1447800" y="579120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solidFill>
                  <a:srgbClr val="FF0000"/>
                </a:solidFill>
              </a:rPr>
              <a:t>1.52”</a:t>
            </a:r>
          </a:p>
        </p:txBody>
      </p:sp>
      <p:sp>
        <p:nvSpPr>
          <p:cNvPr id="988169" name="Text Box 9"/>
          <p:cNvSpPr txBox="1">
            <a:spLocks noChangeArrowheads="1"/>
          </p:cNvSpPr>
          <p:nvPr/>
        </p:nvSpPr>
        <p:spPr bwMode="auto">
          <a:xfrm>
            <a:off x="4343400" y="579120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solidFill>
                  <a:srgbClr val="FF0000"/>
                </a:solidFill>
              </a:rPr>
              <a:t>2.05”</a:t>
            </a:r>
          </a:p>
        </p:txBody>
      </p:sp>
      <p:sp>
        <p:nvSpPr>
          <p:cNvPr id="988170" name="Text Box 10"/>
          <p:cNvSpPr txBox="1">
            <a:spLocks noChangeArrowheads="1"/>
          </p:cNvSpPr>
          <p:nvPr/>
        </p:nvSpPr>
        <p:spPr bwMode="auto">
          <a:xfrm>
            <a:off x="7162800" y="571500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solidFill>
                  <a:srgbClr val="FF0000"/>
                </a:solidFill>
              </a:rPr>
              <a:t>2.34”</a:t>
            </a:r>
          </a:p>
        </p:txBody>
      </p:sp>
      <p:pic>
        <p:nvPicPr>
          <p:cNvPr id="988171" name="Picture 11" descr="2008_0406_noqcMP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14600"/>
            <a:ext cx="2595563" cy="3062288"/>
          </a:xfrm>
          <a:noFill/>
          <a:ln>
            <a:miter lim="800000"/>
            <a:headEnd/>
            <a:tailEnd/>
          </a:ln>
        </p:spPr>
      </p:pic>
      <p:sp>
        <p:nvSpPr>
          <p:cNvPr id="988172" name="Oval 12"/>
          <p:cNvSpPr>
            <a:spLocks noChangeArrowheads="1"/>
          </p:cNvSpPr>
          <p:nvPr/>
        </p:nvSpPr>
        <p:spPr bwMode="auto">
          <a:xfrm rot="-1500000">
            <a:off x="1905000" y="3581400"/>
            <a:ext cx="228600" cy="4111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8173" name="Oval 13"/>
          <p:cNvSpPr>
            <a:spLocks noChangeArrowheads="1"/>
          </p:cNvSpPr>
          <p:nvPr/>
        </p:nvSpPr>
        <p:spPr bwMode="auto">
          <a:xfrm rot="-1500000">
            <a:off x="4800600" y="3581400"/>
            <a:ext cx="228600" cy="4111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8174" name="Oval 14"/>
          <p:cNvSpPr>
            <a:spLocks noChangeArrowheads="1"/>
          </p:cNvSpPr>
          <p:nvPr/>
        </p:nvSpPr>
        <p:spPr bwMode="auto">
          <a:xfrm rot="-1500000">
            <a:off x="7620000" y="3581400"/>
            <a:ext cx="228600" cy="4111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8817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9881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98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9881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98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8817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8816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9881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98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9881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98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98816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98816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9881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98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9881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98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98816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168" grpId="0"/>
      <p:bldP spid="988169" grpId="0"/>
      <p:bldP spid="988170" grpId="0"/>
      <p:bldP spid="988172" grpId="0" animBg="1"/>
      <p:bldP spid="988172" grpId="1" animBg="1"/>
      <p:bldP spid="988173" grpId="0" animBg="1"/>
      <p:bldP spid="988173" grpId="1" animBg="1"/>
      <p:bldP spid="988174" grpId="0" animBg="1"/>
      <p:bldP spid="98817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smtClean="0"/>
              <a:t>SSHP Forecast Comparisons </a:t>
            </a:r>
            <a:br>
              <a:rPr lang="en-US" sz="2800" smtClean="0"/>
            </a:br>
            <a:r>
              <a:rPr lang="en-US" sz="2800" smtClean="0"/>
              <a:t>using MPE Radar Data </a:t>
            </a:r>
            <a:br>
              <a:rPr lang="en-US" sz="2800" smtClean="0"/>
            </a:br>
            <a:r>
              <a:rPr lang="en-US" sz="2000" smtClean="0"/>
              <a:t>(</a:t>
            </a:r>
            <a:r>
              <a:rPr lang="en-US" sz="2000" smtClean="0">
                <a:solidFill>
                  <a:srgbClr val="FF0000"/>
                </a:solidFill>
              </a:rPr>
              <a:t>Basin average rain  1.52”</a:t>
            </a:r>
            <a:r>
              <a:rPr lang="en-US" sz="2000" smtClean="0"/>
              <a:t>)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1800" smtClean="0"/>
              <a:t>West Union, OH (WUNO1) – April 4, 2008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426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SAC-SMA (Stratiform) Unit Hydrograph</a:t>
            </a:r>
          </a:p>
        </p:txBody>
      </p:sp>
      <p:sp>
        <p:nvSpPr>
          <p:cNvPr id="989188" name="Text Box 4"/>
          <p:cNvSpPr txBox="1">
            <a:spLocks noChangeArrowheads="1"/>
          </p:cNvSpPr>
          <p:nvPr/>
        </p:nvSpPr>
        <p:spPr bwMode="auto">
          <a:xfrm>
            <a:off x="4800600" y="1447800"/>
            <a:ext cx="396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SAC-CON (Convective) Unit Hydrograph</a:t>
            </a:r>
          </a:p>
        </p:txBody>
      </p:sp>
      <p:sp>
        <p:nvSpPr>
          <p:cNvPr id="989189" name="Text Box 5"/>
          <p:cNvSpPr txBox="1">
            <a:spLocks noChangeArrowheads="1"/>
          </p:cNvSpPr>
          <p:nvPr/>
        </p:nvSpPr>
        <p:spPr bwMode="auto">
          <a:xfrm>
            <a:off x="3886200" y="5334000"/>
            <a:ext cx="147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0">
                <a:solidFill>
                  <a:schemeClr val="tx1"/>
                </a:solidFill>
              </a:rPr>
              <a:t>Forecast crest</a:t>
            </a:r>
          </a:p>
        </p:txBody>
      </p:sp>
      <p:sp>
        <p:nvSpPr>
          <p:cNvPr id="989190" name="Text Box 6"/>
          <p:cNvSpPr txBox="1">
            <a:spLocks noChangeArrowheads="1"/>
          </p:cNvSpPr>
          <p:nvPr/>
        </p:nvSpPr>
        <p:spPr bwMode="auto">
          <a:xfrm>
            <a:off x="4038600" y="5715000"/>
            <a:ext cx="1246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0">
                <a:solidFill>
                  <a:schemeClr val="tx1"/>
                </a:solidFill>
              </a:rPr>
              <a:t>Actual crest</a:t>
            </a:r>
          </a:p>
        </p:txBody>
      </p:sp>
      <p:sp>
        <p:nvSpPr>
          <p:cNvPr id="989191" name="Text Box 7"/>
          <p:cNvSpPr txBox="1">
            <a:spLocks noChangeArrowheads="1"/>
          </p:cNvSpPr>
          <p:nvPr/>
        </p:nvSpPr>
        <p:spPr bwMode="auto">
          <a:xfrm>
            <a:off x="1981200" y="53340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14.9’</a:t>
            </a:r>
          </a:p>
        </p:txBody>
      </p:sp>
      <p:sp>
        <p:nvSpPr>
          <p:cNvPr id="989192" name="Text Box 8"/>
          <p:cNvSpPr txBox="1">
            <a:spLocks noChangeArrowheads="1"/>
          </p:cNvSpPr>
          <p:nvPr/>
        </p:nvSpPr>
        <p:spPr bwMode="auto">
          <a:xfrm>
            <a:off x="1981200" y="57150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18.7’</a:t>
            </a:r>
          </a:p>
        </p:txBody>
      </p:sp>
      <p:sp>
        <p:nvSpPr>
          <p:cNvPr id="989193" name="Text Box 9"/>
          <p:cNvSpPr txBox="1">
            <a:spLocks noChangeArrowheads="1"/>
          </p:cNvSpPr>
          <p:nvPr/>
        </p:nvSpPr>
        <p:spPr bwMode="auto">
          <a:xfrm>
            <a:off x="990600" y="60960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Forecast crest </a:t>
            </a:r>
            <a:r>
              <a:rPr lang="en-US" sz="1600" b="0">
                <a:solidFill>
                  <a:srgbClr val="FF0000"/>
                </a:solidFill>
              </a:rPr>
              <a:t>3 hours late</a:t>
            </a:r>
          </a:p>
        </p:txBody>
      </p:sp>
      <p:sp>
        <p:nvSpPr>
          <p:cNvPr id="989194" name="Text Box 10"/>
          <p:cNvSpPr txBox="1">
            <a:spLocks noChangeArrowheads="1"/>
          </p:cNvSpPr>
          <p:nvPr/>
        </p:nvSpPr>
        <p:spPr bwMode="auto">
          <a:xfrm>
            <a:off x="6477000" y="53340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14.9’</a:t>
            </a:r>
          </a:p>
        </p:txBody>
      </p:sp>
      <p:sp>
        <p:nvSpPr>
          <p:cNvPr id="989195" name="Text Box 11"/>
          <p:cNvSpPr txBox="1">
            <a:spLocks noChangeArrowheads="1"/>
          </p:cNvSpPr>
          <p:nvPr/>
        </p:nvSpPr>
        <p:spPr bwMode="auto">
          <a:xfrm>
            <a:off x="6477000" y="57150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18.7’</a:t>
            </a:r>
          </a:p>
        </p:txBody>
      </p:sp>
      <p:sp>
        <p:nvSpPr>
          <p:cNvPr id="989196" name="Text Box 12"/>
          <p:cNvSpPr txBox="1">
            <a:spLocks noChangeArrowheads="1"/>
          </p:cNvSpPr>
          <p:nvPr/>
        </p:nvSpPr>
        <p:spPr bwMode="auto">
          <a:xfrm>
            <a:off x="5486400" y="60960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Forecast crest </a:t>
            </a:r>
            <a:r>
              <a:rPr lang="en-US" sz="1600" b="0">
                <a:solidFill>
                  <a:srgbClr val="FF0000"/>
                </a:solidFill>
              </a:rPr>
              <a:t>1 hour late</a:t>
            </a:r>
          </a:p>
        </p:txBody>
      </p:sp>
      <p:pic>
        <p:nvPicPr>
          <p:cNvPr id="35853" name="Picture 13" descr="wuno1_sacsma_rad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268788" cy="3373438"/>
          </a:xfrm>
          <a:noFill/>
          <a:ln>
            <a:miter lim="800000"/>
            <a:headEnd/>
            <a:tailEnd/>
          </a:ln>
        </p:spPr>
      </p:pic>
      <p:pic>
        <p:nvPicPr>
          <p:cNvPr id="989198" name="Picture 14" descr="wuno1_saccon_rad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4268788" cy="3373438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9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9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89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9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89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89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89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89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8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89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89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9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89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89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89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88" grpId="0"/>
      <p:bldP spid="989189" grpId="0"/>
      <p:bldP spid="989190" grpId="0"/>
      <p:bldP spid="989191" grpId="0"/>
      <p:bldP spid="989192" grpId="0"/>
      <p:bldP spid="989193" grpId="0"/>
      <p:bldP spid="989194" grpId="0"/>
      <p:bldP spid="989195" grpId="0"/>
      <p:bldP spid="9891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smtClean="0"/>
              <a:t>SSHP Forecast Comparisons </a:t>
            </a:r>
            <a:br>
              <a:rPr lang="en-US" sz="2800" smtClean="0"/>
            </a:br>
            <a:r>
              <a:rPr lang="en-US" sz="2800" smtClean="0"/>
              <a:t>using Final XMRG Quality Controlled MPE Data</a:t>
            </a:r>
            <a: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000" smtClean="0"/>
              <a:t>(</a:t>
            </a:r>
            <a:r>
              <a:rPr lang="en-US" sz="2000" smtClean="0">
                <a:solidFill>
                  <a:srgbClr val="FF0000"/>
                </a:solidFill>
              </a:rPr>
              <a:t>Basin average rain  2.05”</a:t>
            </a:r>
            <a:r>
              <a:rPr lang="en-US" sz="2000" smtClean="0"/>
              <a:t>)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1800" smtClean="0"/>
              <a:t>West Union, OH (WUNO1) – April 4, 2008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426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SAC-SMA (Stratiform) Unit Hydrograph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800600" y="1447800"/>
            <a:ext cx="396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SAC-CON (Convective) Unit Hydrograph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886200" y="5334000"/>
            <a:ext cx="147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0">
                <a:solidFill>
                  <a:schemeClr val="tx1"/>
                </a:solidFill>
              </a:rPr>
              <a:t>Forecast crest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038600" y="5715000"/>
            <a:ext cx="1246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0">
                <a:solidFill>
                  <a:schemeClr val="tx1"/>
                </a:solidFill>
              </a:rPr>
              <a:t>Actual crest</a:t>
            </a:r>
          </a:p>
        </p:txBody>
      </p:sp>
      <p:sp>
        <p:nvSpPr>
          <p:cNvPr id="990215" name="Text Box 7"/>
          <p:cNvSpPr txBox="1">
            <a:spLocks noChangeArrowheads="1"/>
          </p:cNvSpPr>
          <p:nvPr/>
        </p:nvSpPr>
        <p:spPr bwMode="auto">
          <a:xfrm>
            <a:off x="1981200" y="53340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17.9’</a:t>
            </a:r>
          </a:p>
        </p:txBody>
      </p:sp>
      <p:sp>
        <p:nvSpPr>
          <p:cNvPr id="990216" name="Text Box 8"/>
          <p:cNvSpPr txBox="1">
            <a:spLocks noChangeArrowheads="1"/>
          </p:cNvSpPr>
          <p:nvPr/>
        </p:nvSpPr>
        <p:spPr bwMode="auto">
          <a:xfrm>
            <a:off x="1981200" y="57150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18.7’</a:t>
            </a:r>
          </a:p>
        </p:txBody>
      </p:sp>
      <p:sp>
        <p:nvSpPr>
          <p:cNvPr id="990217" name="Text Box 9"/>
          <p:cNvSpPr txBox="1">
            <a:spLocks noChangeArrowheads="1"/>
          </p:cNvSpPr>
          <p:nvPr/>
        </p:nvSpPr>
        <p:spPr bwMode="auto">
          <a:xfrm>
            <a:off x="990600" y="60960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Forecast crest </a:t>
            </a:r>
            <a:r>
              <a:rPr lang="en-US" sz="1600" b="0">
                <a:solidFill>
                  <a:srgbClr val="FF0000"/>
                </a:solidFill>
              </a:rPr>
              <a:t>3 hours late</a:t>
            </a:r>
          </a:p>
        </p:txBody>
      </p:sp>
      <p:sp>
        <p:nvSpPr>
          <p:cNvPr id="990218" name="Text Box 10"/>
          <p:cNvSpPr txBox="1">
            <a:spLocks noChangeArrowheads="1"/>
          </p:cNvSpPr>
          <p:nvPr/>
        </p:nvSpPr>
        <p:spPr bwMode="auto">
          <a:xfrm>
            <a:off x="6477000" y="53340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17.9’</a:t>
            </a:r>
          </a:p>
        </p:txBody>
      </p:sp>
      <p:sp>
        <p:nvSpPr>
          <p:cNvPr id="990219" name="Text Box 11"/>
          <p:cNvSpPr txBox="1">
            <a:spLocks noChangeArrowheads="1"/>
          </p:cNvSpPr>
          <p:nvPr/>
        </p:nvSpPr>
        <p:spPr bwMode="auto">
          <a:xfrm>
            <a:off x="6477000" y="57150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18.7’</a:t>
            </a:r>
          </a:p>
        </p:txBody>
      </p:sp>
      <p:sp>
        <p:nvSpPr>
          <p:cNvPr id="990220" name="Text Box 12"/>
          <p:cNvSpPr txBox="1">
            <a:spLocks noChangeArrowheads="1"/>
          </p:cNvSpPr>
          <p:nvPr/>
        </p:nvSpPr>
        <p:spPr bwMode="auto">
          <a:xfrm>
            <a:off x="5486400" y="60960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Forecast crest </a:t>
            </a:r>
            <a:r>
              <a:rPr lang="en-US" sz="1600" b="0">
                <a:solidFill>
                  <a:srgbClr val="FF0000"/>
                </a:solidFill>
              </a:rPr>
              <a:t>1 hour late</a:t>
            </a:r>
          </a:p>
        </p:txBody>
      </p:sp>
      <p:pic>
        <p:nvPicPr>
          <p:cNvPr id="36877" name="Picture 13" descr="wuno1_sacsma_fin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268788" cy="3373438"/>
          </a:xfrm>
          <a:noFill/>
          <a:ln>
            <a:miter lim="800000"/>
            <a:headEnd/>
            <a:tailEnd/>
          </a:ln>
        </p:spPr>
      </p:pic>
      <p:pic>
        <p:nvPicPr>
          <p:cNvPr id="36878" name="Picture 14" descr="wuno1_saccon_fi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4268788" cy="3373438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0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0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0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0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0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90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0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0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90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0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0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90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0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90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90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0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0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5" grpId="0"/>
      <p:bldP spid="990216" grpId="0"/>
      <p:bldP spid="990217" grpId="0"/>
      <p:bldP spid="990218" grpId="0"/>
      <p:bldP spid="990219" grpId="0"/>
      <p:bldP spid="9902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smtClean="0"/>
              <a:t>SSHP Forecast Comparisons </a:t>
            </a:r>
            <a:br>
              <a:rPr lang="en-US" sz="2800" smtClean="0"/>
            </a:br>
            <a:r>
              <a:rPr lang="en-US" sz="2800" smtClean="0"/>
              <a:t>using QPE (Q2) Raw</a:t>
            </a:r>
            <a: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smtClean="0"/>
              <a:t>Data</a:t>
            </a:r>
            <a: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000" smtClean="0"/>
              <a:t>(</a:t>
            </a:r>
            <a:r>
              <a:rPr lang="en-US" sz="2000" smtClean="0">
                <a:solidFill>
                  <a:srgbClr val="FF0000"/>
                </a:solidFill>
              </a:rPr>
              <a:t>Basin average rain  2.34”</a:t>
            </a:r>
            <a:r>
              <a:rPr lang="en-US" sz="2000" smtClean="0"/>
              <a:t>)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1800" smtClean="0"/>
              <a:t>West Union, OH (WUNO1) – April 4, 2008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426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SAC-SMA (Stratiform) Unit Hydrograph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800600" y="1447800"/>
            <a:ext cx="396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SAC-CON (Convective) Unit Hydrograph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886200" y="5334000"/>
            <a:ext cx="147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0">
                <a:solidFill>
                  <a:schemeClr val="tx1"/>
                </a:solidFill>
              </a:rPr>
              <a:t>Forecast crest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038600" y="5715000"/>
            <a:ext cx="1246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0">
                <a:solidFill>
                  <a:schemeClr val="tx1"/>
                </a:solidFill>
              </a:rPr>
              <a:t>Actual crest</a:t>
            </a:r>
          </a:p>
        </p:txBody>
      </p:sp>
      <p:sp>
        <p:nvSpPr>
          <p:cNvPr id="991239" name="Text Box 7"/>
          <p:cNvSpPr txBox="1">
            <a:spLocks noChangeArrowheads="1"/>
          </p:cNvSpPr>
          <p:nvPr/>
        </p:nvSpPr>
        <p:spPr bwMode="auto">
          <a:xfrm>
            <a:off x="1981200" y="53340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19.8’</a:t>
            </a:r>
          </a:p>
        </p:txBody>
      </p:sp>
      <p:sp>
        <p:nvSpPr>
          <p:cNvPr id="991240" name="Text Box 8"/>
          <p:cNvSpPr txBox="1">
            <a:spLocks noChangeArrowheads="1"/>
          </p:cNvSpPr>
          <p:nvPr/>
        </p:nvSpPr>
        <p:spPr bwMode="auto">
          <a:xfrm>
            <a:off x="1981200" y="57150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18.7’</a:t>
            </a:r>
          </a:p>
        </p:txBody>
      </p:sp>
      <p:sp>
        <p:nvSpPr>
          <p:cNvPr id="991241" name="Text Box 9"/>
          <p:cNvSpPr txBox="1">
            <a:spLocks noChangeArrowheads="1"/>
          </p:cNvSpPr>
          <p:nvPr/>
        </p:nvSpPr>
        <p:spPr bwMode="auto">
          <a:xfrm>
            <a:off x="990600" y="60960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Forecast crest </a:t>
            </a:r>
            <a:r>
              <a:rPr lang="en-US" sz="1600" b="0">
                <a:solidFill>
                  <a:srgbClr val="FF0000"/>
                </a:solidFill>
              </a:rPr>
              <a:t>3 hours late</a:t>
            </a:r>
          </a:p>
        </p:txBody>
      </p:sp>
      <p:sp>
        <p:nvSpPr>
          <p:cNvPr id="991242" name="Text Box 10"/>
          <p:cNvSpPr txBox="1">
            <a:spLocks noChangeArrowheads="1"/>
          </p:cNvSpPr>
          <p:nvPr/>
        </p:nvSpPr>
        <p:spPr bwMode="auto">
          <a:xfrm>
            <a:off x="6477000" y="53340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19.8’</a:t>
            </a:r>
          </a:p>
        </p:txBody>
      </p:sp>
      <p:sp>
        <p:nvSpPr>
          <p:cNvPr id="991243" name="Text Box 11"/>
          <p:cNvSpPr txBox="1">
            <a:spLocks noChangeArrowheads="1"/>
          </p:cNvSpPr>
          <p:nvPr/>
        </p:nvSpPr>
        <p:spPr bwMode="auto">
          <a:xfrm>
            <a:off x="6477000" y="57150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rgbClr val="FF0000"/>
                </a:solidFill>
              </a:rPr>
              <a:t>18.7’</a:t>
            </a:r>
          </a:p>
        </p:txBody>
      </p:sp>
      <p:sp>
        <p:nvSpPr>
          <p:cNvPr id="991244" name="Text Box 12"/>
          <p:cNvSpPr txBox="1">
            <a:spLocks noChangeArrowheads="1"/>
          </p:cNvSpPr>
          <p:nvPr/>
        </p:nvSpPr>
        <p:spPr bwMode="auto">
          <a:xfrm>
            <a:off x="5486400" y="609600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</a:rPr>
              <a:t>Forecast crest </a:t>
            </a:r>
            <a:r>
              <a:rPr lang="en-US" sz="1600" b="0">
                <a:solidFill>
                  <a:srgbClr val="FF0000"/>
                </a:solidFill>
              </a:rPr>
              <a:t>1 hour late</a:t>
            </a:r>
          </a:p>
        </p:txBody>
      </p:sp>
      <p:pic>
        <p:nvPicPr>
          <p:cNvPr id="37901" name="Picture 13" descr="wuno1_sacsma_q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268788" cy="3373438"/>
          </a:xfrm>
          <a:noFill/>
          <a:ln>
            <a:miter lim="800000"/>
            <a:headEnd/>
            <a:tailEnd/>
          </a:ln>
        </p:spPr>
      </p:pic>
      <p:pic>
        <p:nvPicPr>
          <p:cNvPr id="37902" name="Picture 14" descr="wuno1_saccon_q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4268788" cy="3373438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1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1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91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91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91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9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91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1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9" grpId="0"/>
      <p:bldP spid="991240" grpId="0"/>
      <p:bldP spid="991241" grpId="0"/>
      <p:bldP spid="991242" grpId="0"/>
      <p:bldP spid="991243" grpId="0"/>
      <p:bldP spid="9912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i="1" smtClean="0"/>
              <a:t>Summary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rgbClr val="0317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152400" y="1447800"/>
            <a:ext cx="91440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Q2 offers a good first guess in many cases when WFOs are busy for use in SSHP</a:t>
            </a:r>
          </a:p>
          <a:p>
            <a:pPr algn="l"/>
            <a:endParaRPr lang="en-US" sz="2000">
              <a:solidFill>
                <a:srgbClr val="FFFFFF"/>
              </a:solidFill>
            </a:endParaRPr>
          </a:p>
          <a:p>
            <a:pPr algn="l"/>
            <a:r>
              <a:rPr lang="en-US" sz="2000">
                <a:solidFill>
                  <a:srgbClr val="FFFFFF"/>
                </a:solidFill>
              </a:rPr>
              <a:t>Q2 attempts at simulating the Z/R relationship closer to the real world by allow for Z/R changes over small distances than a radar umbrella and over smaller time-scales, hourly for RFC Q2, than the current occasional changes at the WFO for the DPA product.</a:t>
            </a:r>
          </a:p>
          <a:p>
            <a:pPr algn="l"/>
            <a:endParaRPr lang="en-US" sz="2000">
              <a:solidFill>
                <a:srgbClr val="FFFFFF"/>
              </a:solidFill>
            </a:endParaRPr>
          </a:p>
          <a:p>
            <a:pPr algn="l"/>
            <a:r>
              <a:rPr lang="en-US" sz="2000">
                <a:solidFill>
                  <a:srgbClr val="FFFFFF"/>
                </a:solidFill>
              </a:rPr>
              <a:t>WFOs should still take a look at rain gages to make sure they are comfortable with the Q2 estimate used in SSHP</a:t>
            </a:r>
          </a:p>
          <a:p>
            <a:pPr algn="l"/>
            <a:endParaRPr lang="en-US" sz="2000">
              <a:solidFill>
                <a:srgbClr val="FFFFFF"/>
              </a:solidFill>
            </a:endParaRPr>
          </a:p>
          <a:p>
            <a:pPr algn="l"/>
            <a:r>
              <a:rPr lang="en-US" sz="2000">
                <a:solidFill>
                  <a:srgbClr val="FFFFFF"/>
                </a:solidFill>
              </a:rPr>
              <a:t>It is important to know the type of event affecting the basin</a:t>
            </a:r>
          </a:p>
          <a:p>
            <a:pPr algn="l"/>
            <a:endParaRPr lang="en-US" sz="2000">
              <a:solidFill>
                <a:srgbClr val="FFFFFF"/>
              </a:solidFill>
            </a:endParaRPr>
          </a:p>
          <a:p>
            <a:pPr algn="l"/>
            <a:r>
              <a:rPr lang="en-US" sz="2000">
                <a:solidFill>
                  <a:srgbClr val="FFFFFF"/>
                </a:solidFill>
              </a:rPr>
              <a:t>A non-uniform and more showery or convective event usually favors use of the SAC-CON unit hydrograph</a:t>
            </a:r>
          </a:p>
          <a:p>
            <a:pPr algn="l"/>
            <a:endParaRPr lang="en-US" sz="2000">
              <a:solidFill>
                <a:srgbClr val="FFFFFF"/>
              </a:solidFill>
            </a:endParaRPr>
          </a:p>
          <a:p>
            <a:pPr algn="l"/>
            <a:r>
              <a:rPr lang="en-US" sz="2000">
                <a:solidFill>
                  <a:srgbClr val="FFFFFF"/>
                </a:solidFill>
              </a:rPr>
              <a:t>A cool season and/or steady and uniform moderate to heavy rain event usually favors use of the SAC-SMA unit hydrograph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i="1" smtClean="0"/>
              <a:t>Summary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rgbClr val="0317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28600" y="1544638"/>
            <a:ext cx="8991600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SSHP running in the background now allows forecasters to see future possibilities in RiverMonitor. Great Situational Awareness Tool!</a:t>
            </a:r>
          </a:p>
          <a:p>
            <a:pPr algn="l"/>
            <a:endParaRPr lang="en-US" sz="2000">
              <a:solidFill>
                <a:srgbClr val="FFFFFF"/>
              </a:solidFill>
            </a:endParaRPr>
          </a:p>
          <a:p>
            <a:pPr algn="l"/>
            <a:r>
              <a:rPr lang="en-US" sz="2000">
                <a:solidFill>
                  <a:srgbClr val="FFFFFF"/>
                </a:solidFill>
              </a:rPr>
              <a:t>VAR is a great tool for converging toward the real solution</a:t>
            </a:r>
          </a:p>
          <a:p>
            <a:pPr algn="l"/>
            <a:endParaRPr lang="en-US" sz="2000">
              <a:solidFill>
                <a:srgbClr val="FFFFFF"/>
              </a:solidFill>
            </a:endParaRPr>
          </a:p>
          <a:p>
            <a:pPr algn="l"/>
            <a:r>
              <a:rPr lang="en-US" sz="2000">
                <a:solidFill>
                  <a:srgbClr val="FFFFFF"/>
                </a:solidFill>
              </a:rPr>
              <a:t>OHRFC worked with OHD to add additional tools for not only the SAC-SMA but also the API-MKC that would make the SSHP a better tool to use. The 1, 3 and 6 hour Gridded Flash Flood Guidance was added so forecasts could choose a more representative value for a storm event</a:t>
            </a:r>
          </a:p>
          <a:p>
            <a:pPr algn="l"/>
            <a:endParaRPr lang="en-US" sz="2000">
              <a:solidFill>
                <a:srgbClr val="FFFFFF"/>
              </a:solidFill>
            </a:endParaRPr>
          </a:p>
          <a:p>
            <a:pPr algn="l"/>
            <a:r>
              <a:rPr lang="en-US" sz="2000">
                <a:solidFill>
                  <a:srgbClr val="FFFFFF"/>
                </a:solidFill>
              </a:rPr>
              <a:t>The technology is there and rather powerful in SSHP to advance the hydrologic science. It is now time for us to take advantage of it! It can be used as a situational awareness tool to assist in Flood Watches, Areal Flood Warnings and evening Site Specific Flood/Flash Flood Warnings</a:t>
            </a:r>
          </a:p>
          <a:p>
            <a:pPr algn="l"/>
            <a:endParaRPr lang="en-US" sz="2000">
              <a:solidFill>
                <a:srgbClr val="FFFFFF"/>
              </a:solidFill>
            </a:endParaRPr>
          </a:p>
          <a:p>
            <a:pPr algn="l"/>
            <a:r>
              <a:rPr lang="en-US" sz="2000">
                <a:solidFill>
                  <a:srgbClr val="FFFFFF"/>
                </a:solidFill>
              </a:rPr>
              <a:t>These forecasts can be pushed to AHPS to offer more detailed forecasts to customers</a:t>
            </a:r>
          </a:p>
          <a:p>
            <a:pPr algn="l"/>
            <a:endParaRPr lang="en-US" sz="2000">
              <a:solidFill>
                <a:srgbClr val="FFFFFF"/>
              </a:solidFill>
            </a:endParaRPr>
          </a:p>
          <a:p>
            <a:pPr algn="l"/>
            <a:endParaRPr lang="en-US" sz="200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256088" y="4562475"/>
            <a:ext cx="165100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178300" y="4691063"/>
            <a:ext cx="615950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262438" y="4589463"/>
            <a:ext cx="141287" cy="47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3657600" y="2057400"/>
            <a:ext cx="2027238" cy="1609725"/>
            <a:chOff x="2342" y="2283"/>
            <a:chExt cx="1277" cy="1014"/>
          </a:xfrm>
        </p:grpSpPr>
        <p:sp>
          <p:nvSpPr>
            <p:cNvPr id="6164" name="Freeform 6"/>
            <p:cNvSpPr>
              <a:spLocks/>
            </p:cNvSpPr>
            <p:nvPr/>
          </p:nvSpPr>
          <p:spPr bwMode="auto">
            <a:xfrm>
              <a:off x="2398" y="3165"/>
              <a:ext cx="130" cy="95"/>
            </a:xfrm>
            <a:custGeom>
              <a:avLst/>
              <a:gdLst>
                <a:gd name="T0" fmla="*/ 123 w 130"/>
                <a:gd name="T1" fmla="*/ 44 h 95"/>
                <a:gd name="T2" fmla="*/ 123 w 130"/>
                <a:gd name="T3" fmla="*/ 41 h 95"/>
                <a:gd name="T4" fmla="*/ 108 w 130"/>
                <a:gd name="T5" fmla="*/ 27 h 95"/>
                <a:gd name="T6" fmla="*/ 100 w 130"/>
                <a:gd name="T7" fmla="*/ 24 h 95"/>
                <a:gd name="T8" fmla="*/ 97 w 130"/>
                <a:gd name="T9" fmla="*/ 17 h 95"/>
                <a:gd name="T10" fmla="*/ 89 w 130"/>
                <a:gd name="T11" fmla="*/ 13 h 95"/>
                <a:gd name="T12" fmla="*/ 86 w 130"/>
                <a:gd name="T13" fmla="*/ 10 h 95"/>
                <a:gd name="T14" fmla="*/ 78 w 130"/>
                <a:gd name="T15" fmla="*/ 7 h 95"/>
                <a:gd name="T16" fmla="*/ 67 w 130"/>
                <a:gd name="T17" fmla="*/ 7 h 95"/>
                <a:gd name="T18" fmla="*/ 59 w 130"/>
                <a:gd name="T19" fmla="*/ 3 h 95"/>
                <a:gd name="T20" fmla="*/ 41 w 130"/>
                <a:gd name="T21" fmla="*/ 3 h 95"/>
                <a:gd name="T22" fmla="*/ 30 w 130"/>
                <a:gd name="T23" fmla="*/ 7 h 95"/>
                <a:gd name="T24" fmla="*/ 7 w 130"/>
                <a:gd name="T25" fmla="*/ 17 h 95"/>
                <a:gd name="T26" fmla="*/ 4 w 130"/>
                <a:gd name="T27" fmla="*/ 24 h 95"/>
                <a:gd name="T28" fmla="*/ 4 w 130"/>
                <a:gd name="T29" fmla="*/ 37 h 95"/>
                <a:gd name="T30" fmla="*/ 26 w 130"/>
                <a:gd name="T31" fmla="*/ 78 h 95"/>
                <a:gd name="T32" fmla="*/ 30 w 130"/>
                <a:gd name="T33" fmla="*/ 81 h 95"/>
                <a:gd name="T34" fmla="*/ 33 w 130"/>
                <a:gd name="T35" fmla="*/ 88 h 95"/>
                <a:gd name="T36" fmla="*/ 37 w 130"/>
                <a:gd name="T37" fmla="*/ 92 h 95"/>
                <a:gd name="T38" fmla="*/ 41 w 130"/>
                <a:gd name="T39" fmla="*/ 92 h 95"/>
                <a:gd name="T40" fmla="*/ 37 w 130"/>
                <a:gd name="T41" fmla="*/ 95 h 95"/>
                <a:gd name="T42" fmla="*/ 37 w 130"/>
                <a:gd name="T43" fmla="*/ 92 h 95"/>
                <a:gd name="T44" fmla="*/ 22 w 130"/>
                <a:gd name="T45" fmla="*/ 78 h 95"/>
                <a:gd name="T46" fmla="*/ 15 w 130"/>
                <a:gd name="T47" fmla="*/ 64 h 95"/>
                <a:gd name="T48" fmla="*/ 7 w 130"/>
                <a:gd name="T49" fmla="*/ 58 h 95"/>
                <a:gd name="T50" fmla="*/ 4 w 130"/>
                <a:gd name="T51" fmla="*/ 51 h 95"/>
                <a:gd name="T52" fmla="*/ 4 w 130"/>
                <a:gd name="T53" fmla="*/ 44 h 95"/>
                <a:gd name="T54" fmla="*/ 0 w 130"/>
                <a:gd name="T55" fmla="*/ 34 h 95"/>
                <a:gd name="T56" fmla="*/ 0 w 130"/>
                <a:gd name="T57" fmla="*/ 20 h 95"/>
                <a:gd name="T58" fmla="*/ 4 w 130"/>
                <a:gd name="T59" fmla="*/ 13 h 95"/>
                <a:gd name="T60" fmla="*/ 19 w 130"/>
                <a:gd name="T61" fmla="*/ 7 h 95"/>
                <a:gd name="T62" fmla="*/ 41 w 130"/>
                <a:gd name="T63" fmla="*/ 0 h 95"/>
                <a:gd name="T64" fmla="*/ 63 w 130"/>
                <a:gd name="T65" fmla="*/ 0 h 95"/>
                <a:gd name="T66" fmla="*/ 71 w 130"/>
                <a:gd name="T67" fmla="*/ 3 h 95"/>
                <a:gd name="T68" fmla="*/ 82 w 130"/>
                <a:gd name="T69" fmla="*/ 3 h 95"/>
                <a:gd name="T70" fmla="*/ 97 w 130"/>
                <a:gd name="T71" fmla="*/ 10 h 95"/>
                <a:gd name="T72" fmla="*/ 100 w 130"/>
                <a:gd name="T73" fmla="*/ 17 h 95"/>
                <a:gd name="T74" fmla="*/ 108 w 130"/>
                <a:gd name="T75" fmla="*/ 20 h 95"/>
                <a:gd name="T76" fmla="*/ 130 w 130"/>
                <a:gd name="T77" fmla="*/ 41 h 95"/>
                <a:gd name="T78" fmla="*/ 130 w 130"/>
                <a:gd name="T79" fmla="*/ 44 h 95"/>
                <a:gd name="T80" fmla="*/ 123 w 130"/>
                <a:gd name="T81" fmla="*/ 44 h 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0"/>
                <a:gd name="T124" fmla="*/ 0 h 95"/>
                <a:gd name="T125" fmla="*/ 130 w 130"/>
                <a:gd name="T126" fmla="*/ 95 h 9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0" h="95">
                  <a:moveTo>
                    <a:pt x="123" y="44"/>
                  </a:moveTo>
                  <a:lnTo>
                    <a:pt x="123" y="41"/>
                  </a:lnTo>
                  <a:lnTo>
                    <a:pt x="108" y="27"/>
                  </a:lnTo>
                  <a:lnTo>
                    <a:pt x="100" y="24"/>
                  </a:lnTo>
                  <a:lnTo>
                    <a:pt x="97" y="17"/>
                  </a:lnTo>
                  <a:lnTo>
                    <a:pt x="89" y="13"/>
                  </a:lnTo>
                  <a:lnTo>
                    <a:pt x="86" y="10"/>
                  </a:lnTo>
                  <a:lnTo>
                    <a:pt x="78" y="7"/>
                  </a:lnTo>
                  <a:lnTo>
                    <a:pt x="67" y="7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0" y="7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4" y="37"/>
                  </a:lnTo>
                  <a:lnTo>
                    <a:pt x="26" y="78"/>
                  </a:lnTo>
                  <a:lnTo>
                    <a:pt x="30" y="81"/>
                  </a:lnTo>
                  <a:lnTo>
                    <a:pt x="33" y="88"/>
                  </a:lnTo>
                  <a:lnTo>
                    <a:pt x="37" y="92"/>
                  </a:lnTo>
                  <a:lnTo>
                    <a:pt x="41" y="92"/>
                  </a:lnTo>
                  <a:lnTo>
                    <a:pt x="37" y="95"/>
                  </a:lnTo>
                  <a:lnTo>
                    <a:pt x="37" y="92"/>
                  </a:lnTo>
                  <a:lnTo>
                    <a:pt x="22" y="78"/>
                  </a:lnTo>
                  <a:lnTo>
                    <a:pt x="15" y="64"/>
                  </a:lnTo>
                  <a:lnTo>
                    <a:pt x="7" y="58"/>
                  </a:lnTo>
                  <a:lnTo>
                    <a:pt x="4" y="51"/>
                  </a:lnTo>
                  <a:lnTo>
                    <a:pt x="4" y="44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4" y="13"/>
                  </a:lnTo>
                  <a:lnTo>
                    <a:pt x="19" y="7"/>
                  </a:lnTo>
                  <a:lnTo>
                    <a:pt x="41" y="0"/>
                  </a:lnTo>
                  <a:lnTo>
                    <a:pt x="63" y="0"/>
                  </a:lnTo>
                  <a:lnTo>
                    <a:pt x="71" y="3"/>
                  </a:lnTo>
                  <a:lnTo>
                    <a:pt x="82" y="3"/>
                  </a:lnTo>
                  <a:lnTo>
                    <a:pt x="97" y="10"/>
                  </a:lnTo>
                  <a:lnTo>
                    <a:pt x="100" y="17"/>
                  </a:lnTo>
                  <a:lnTo>
                    <a:pt x="108" y="20"/>
                  </a:lnTo>
                  <a:lnTo>
                    <a:pt x="130" y="41"/>
                  </a:lnTo>
                  <a:lnTo>
                    <a:pt x="130" y="44"/>
                  </a:lnTo>
                  <a:lnTo>
                    <a:pt x="123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7"/>
            <p:cNvSpPr>
              <a:spLocks/>
            </p:cNvSpPr>
            <p:nvPr/>
          </p:nvSpPr>
          <p:spPr bwMode="auto">
            <a:xfrm>
              <a:off x="2417" y="3165"/>
              <a:ext cx="107" cy="44"/>
            </a:xfrm>
            <a:custGeom>
              <a:avLst/>
              <a:gdLst>
                <a:gd name="T0" fmla="*/ 3 w 107"/>
                <a:gd name="T1" fmla="*/ 10 h 44"/>
                <a:gd name="T2" fmla="*/ 14 w 107"/>
                <a:gd name="T3" fmla="*/ 7 h 44"/>
                <a:gd name="T4" fmla="*/ 48 w 107"/>
                <a:gd name="T5" fmla="*/ 7 h 44"/>
                <a:gd name="T6" fmla="*/ 78 w 107"/>
                <a:gd name="T7" fmla="*/ 20 h 44"/>
                <a:gd name="T8" fmla="*/ 104 w 107"/>
                <a:gd name="T9" fmla="*/ 44 h 44"/>
                <a:gd name="T10" fmla="*/ 107 w 107"/>
                <a:gd name="T11" fmla="*/ 41 h 44"/>
                <a:gd name="T12" fmla="*/ 104 w 107"/>
                <a:gd name="T13" fmla="*/ 37 h 44"/>
                <a:gd name="T14" fmla="*/ 100 w 107"/>
                <a:gd name="T15" fmla="*/ 37 h 44"/>
                <a:gd name="T16" fmla="*/ 93 w 107"/>
                <a:gd name="T17" fmla="*/ 30 h 44"/>
                <a:gd name="T18" fmla="*/ 89 w 107"/>
                <a:gd name="T19" fmla="*/ 24 h 44"/>
                <a:gd name="T20" fmla="*/ 85 w 107"/>
                <a:gd name="T21" fmla="*/ 20 h 44"/>
                <a:gd name="T22" fmla="*/ 78 w 107"/>
                <a:gd name="T23" fmla="*/ 17 h 44"/>
                <a:gd name="T24" fmla="*/ 74 w 107"/>
                <a:gd name="T25" fmla="*/ 13 h 44"/>
                <a:gd name="T26" fmla="*/ 52 w 107"/>
                <a:gd name="T27" fmla="*/ 3 h 44"/>
                <a:gd name="T28" fmla="*/ 40 w 107"/>
                <a:gd name="T29" fmla="*/ 3 h 44"/>
                <a:gd name="T30" fmla="*/ 33 w 107"/>
                <a:gd name="T31" fmla="*/ 0 h 44"/>
                <a:gd name="T32" fmla="*/ 22 w 107"/>
                <a:gd name="T33" fmla="*/ 3 h 44"/>
                <a:gd name="T34" fmla="*/ 11 w 107"/>
                <a:gd name="T35" fmla="*/ 3 h 44"/>
                <a:gd name="T36" fmla="*/ 0 w 107"/>
                <a:gd name="T37" fmla="*/ 7 h 44"/>
                <a:gd name="T38" fmla="*/ 3 w 107"/>
                <a:gd name="T39" fmla="*/ 10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7"/>
                <a:gd name="T61" fmla="*/ 0 h 44"/>
                <a:gd name="T62" fmla="*/ 107 w 107"/>
                <a:gd name="T63" fmla="*/ 44 h 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7" h="44">
                  <a:moveTo>
                    <a:pt x="3" y="10"/>
                  </a:moveTo>
                  <a:lnTo>
                    <a:pt x="14" y="7"/>
                  </a:lnTo>
                  <a:lnTo>
                    <a:pt x="48" y="7"/>
                  </a:lnTo>
                  <a:lnTo>
                    <a:pt x="78" y="20"/>
                  </a:lnTo>
                  <a:lnTo>
                    <a:pt x="104" y="44"/>
                  </a:lnTo>
                  <a:lnTo>
                    <a:pt x="107" y="41"/>
                  </a:lnTo>
                  <a:lnTo>
                    <a:pt x="104" y="37"/>
                  </a:lnTo>
                  <a:lnTo>
                    <a:pt x="100" y="37"/>
                  </a:lnTo>
                  <a:lnTo>
                    <a:pt x="93" y="30"/>
                  </a:lnTo>
                  <a:lnTo>
                    <a:pt x="89" y="24"/>
                  </a:lnTo>
                  <a:lnTo>
                    <a:pt x="85" y="20"/>
                  </a:lnTo>
                  <a:lnTo>
                    <a:pt x="78" y="17"/>
                  </a:lnTo>
                  <a:lnTo>
                    <a:pt x="74" y="13"/>
                  </a:lnTo>
                  <a:lnTo>
                    <a:pt x="52" y="3"/>
                  </a:lnTo>
                  <a:lnTo>
                    <a:pt x="40" y="3"/>
                  </a:lnTo>
                  <a:lnTo>
                    <a:pt x="33" y="0"/>
                  </a:lnTo>
                  <a:lnTo>
                    <a:pt x="22" y="3"/>
                  </a:lnTo>
                  <a:lnTo>
                    <a:pt x="11" y="3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8"/>
            <p:cNvSpPr>
              <a:spLocks/>
            </p:cNvSpPr>
            <p:nvPr/>
          </p:nvSpPr>
          <p:spPr bwMode="auto">
            <a:xfrm>
              <a:off x="2402" y="3172"/>
              <a:ext cx="41" cy="88"/>
            </a:xfrm>
            <a:custGeom>
              <a:avLst/>
              <a:gdLst>
                <a:gd name="T0" fmla="*/ 37 w 41"/>
                <a:gd name="T1" fmla="*/ 88 h 88"/>
                <a:gd name="T2" fmla="*/ 37 w 41"/>
                <a:gd name="T3" fmla="*/ 81 h 88"/>
                <a:gd name="T4" fmla="*/ 29 w 41"/>
                <a:gd name="T5" fmla="*/ 74 h 88"/>
                <a:gd name="T6" fmla="*/ 26 w 41"/>
                <a:gd name="T7" fmla="*/ 68 h 88"/>
                <a:gd name="T8" fmla="*/ 18 w 41"/>
                <a:gd name="T9" fmla="*/ 64 h 88"/>
                <a:gd name="T10" fmla="*/ 3 w 41"/>
                <a:gd name="T11" fmla="*/ 37 h 88"/>
                <a:gd name="T12" fmla="*/ 3 w 41"/>
                <a:gd name="T13" fmla="*/ 17 h 88"/>
                <a:gd name="T14" fmla="*/ 7 w 41"/>
                <a:gd name="T15" fmla="*/ 13 h 88"/>
                <a:gd name="T16" fmla="*/ 11 w 41"/>
                <a:gd name="T17" fmla="*/ 6 h 88"/>
                <a:gd name="T18" fmla="*/ 18 w 41"/>
                <a:gd name="T19" fmla="*/ 3 h 88"/>
                <a:gd name="T20" fmla="*/ 15 w 41"/>
                <a:gd name="T21" fmla="*/ 0 h 88"/>
                <a:gd name="T22" fmla="*/ 7 w 41"/>
                <a:gd name="T23" fmla="*/ 3 h 88"/>
                <a:gd name="T24" fmla="*/ 0 w 41"/>
                <a:gd name="T25" fmla="*/ 17 h 88"/>
                <a:gd name="T26" fmla="*/ 0 w 41"/>
                <a:gd name="T27" fmla="*/ 37 h 88"/>
                <a:gd name="T28" fmla="*/ 15 w 41"/>
                <a:gd name="T29" fmla="*/ 64 h 88"/>
                <a:gd name="T30" fmla="*/ 22 w 41"/>
                <a:gd name="T31" fmla="*/ 71 h 88"/>
                <a:gd name="T32" fmla="*/ 26 w 41"/>
                <a:gd name="T33" fmla="*/ 78 h 88"/>
                <a:gd name="T34" fmla="*/ 33 w 41"/>
                <a:gd name="T35" fmla="*/ 85 h 88"/>
                <a:gd name="T36" fmla="*/ 33 w 41"/>
                <a:gd name="T37" fmla="*/ 88 h 88"/>
                <a:gd name="T38" fmla="*/ 33 w 41"/>
                <a:gd name="T39" fmla="*/ 85 h 88"/>
                <a:gd name="T40" fmla="*/ 33 w 41"/>
                <a:gd name="T41" fmla="*/ 88 h 88"/>
                <a:gd name="T42" fmla="*/ 41 w 41"/>
                <a:gd name="T43" fmla="*/ 88 h 88"/>
                <a:gd name="T44" fmla="*/ 37 w 41"/>
                <a:gd name="T45" fmla="*/ 85 h 88"/>
                <a:gd name="T46" fmla="*/ 37 w 41"/>
                <a:gd name="T47" fmla="*/ 88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"/>
                <a:gd name="T73" fmla="*/ 0 h 88"/>
                <a:gd name="T74" fmla="*/ 41 w 41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" h="88">
                  <a:moveTo>
                    <a:pt x="37" y="88"/>
                  </a:moveTo>
                  <a:lnTo>
                    <a:pt x="37" y="81"/>
                  </a:lnTo>
                  <a:lnTo>
                    <a:pt x="29" y="74"/>
                  </a:lnTo>
                  <a:lnTo>
                    <a:pt x="26" y="68"/>
                  </a:lnTo>
                  <a:lnTo>
                    <a:pt x="18" y="64"/>
                  </a:lnTo>
                  <a:lnTo>
                    <a:pt x="3" y="37"/>
                  </a:lnTo>
                  <a:lnTo>
                    <a:pt x="3" y="17"/>
                  </a:lnTo>
                  <a:lnTo>
                    <a:pt x="7" y="13"/>
                  </a:lnTo>
                  <a:lnTo>
                    <a:pt x="11" y="6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7" y="3"/>
                  </a:lnTo>
                  <a:lnTo>
                    <a:pt x="0" y="17"/>
                  </a:lnTo>
                  <a:lnTo>
                    <a:pt x="0" y="37"/>
                  </a:lnTo>
                  <a:lnTo>
                    <a:pt x="15" y="64"/>
                  </a:lnTo>
                  <a:lnTo>
                    <a:pt x="22" y="71"/>
                  </a:lnTo>
                  <a:lnTo>
                    <a:pt x="26" y="78"/>
                  </a:lnTo>
                  <a:lnTo>
                    <a:pt x="33" y="85"/>
                  </a:lnTo>
                  <a:lnTo>
                    <a:pt x="33" y="88"/>
                  </a:lnTo>
                  <a:lnTo>
                    <a:pt x="33" y="85"/>
                  </a:lnTo>
                  <a:lnTo>
                    <a:pt x="33" y="88"/>
                  </a:lnTo>
                  <a:lnTo>
                    <a:pt x="41" y="88"/>
                  </a:lnTo>
                  <a:lnTo>
                    <a:pt x="37" y="85"/>
                  </a:lnTo>
                  <a:lnTo>
                    <a:pt x="37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9"/>
            <p:cNvSpPr>
              <a:spLocks/>
            </p:cNvSpPr>
            <p:nvPr/>
          </p:nvSpPr>
          <p:spPr bwMode="auto">
            <a:xfrm>
              <a:off x="2394" y="3168"/>
              <a:ext cx="45" cy="92"/>
            </a:xfrm>
            <a:custGeom>
              <a:avLst/>
              <a:gdLst>
                <a:gd name="T0" fmla="*/ 23 w 45"/>
                <a:gd name="T1" fmla="*/ 0 h 92"/>
                <a:gd name="T2" fmla="*/ 11 w 45"/>
                <a:gd name="T3" fmla="*/ 7 h 92"/>
                <a:gd name="T4" fmla="*/ 8 w 45"/>
                <a:gd name="T5" fmla="*/ 10 h 92"/>
                <a:gd name="T6" fmla="*/ 0 w 45"/>
                <a:gd name="T7" fmla="*/ 24 h 92"/>
                <a:gd name="T8" fmla="*/ 4 w 45"/>
                <a:gd name="T9" fmla="*/ 34 h 92"/>
                <a:gd name="T10" fmla="*/ 4 w 45"/>
                <a:gd name="T11" fmla="*/ 41 h 92"/>
                <a:gd name="T12" fmla="*/ 11 w 45"/>
                <a:gd name="T13" fmla="*/ 55 h 92"/>
                <a:gd name="T14" fmla="*/ 15 w 45"/>
                <a:gd name="T15" fmla="*/ 65 h 92"/>
                <a:gd name="T16" fmla="*/ 26 w 45"/>
                <a:gd name="T17" fmla="*/ 75 h 92"/>
                <a:gd name="T18" fmla="*/ 30 w 45"/>
                <a:gd name="T19" fmla="*/ 82 h 92"/>
                <a:gd name="T20" fmla="*/ 41 w 45"/>
                <a:gd name="T21" fmla="*/ 92 h 92"/>
                <a:gd name="T22" fmla="*/ 45 w 45"/>
                <a:gd name="T23" fmla="*/ 92 h 92"/>
                <a:gd name="T24" fmla="*/ 45 w 45"/>
                <a:gd name="T25" fmla="*/ 89 h 92"/>
                <a:gd name="T26" fmla="*/ 41 w 45"/>
                <a:gd name="T27" fmla="*/ 89 h 92"/>
                <a:gd name="T28" fmla="*/ 37 w 45"/>
                <a:gd name="T29" fmla="*/ 85 h 92"/>
                <a:gd name="T30" fmla="*/ 34 w 45"/>
                <a:gd name="T31" fmla="*/ 78 h 92"/>
                <a:gd name="T32" fmla="*/ 30 w 45"/>
                <a:gd name="T33" fmla="*/ 75 h 92"/>
                <a:gd name="T34" fmla="*/ 26 w 45"/>
                <a:gd name="T35" fmla="*/ 68 h 92"/>
                <a:gd name="T36" fmla="*/ 19 w 45"/>
                <a:gd name="T37" fmla="*/ 61 h 92"/>
                <a:gd name="T38" fmla="*/ 11 w 45"/>
                <a:gd name="T39" fmla="*/ 48 h 92"/>
                <a:gd name="T40" fmla="*/ 8 w 45"/>
                <a:gd name="T41" fmla="*/ 38 h 92"/>
                <a:gd name="T42" fmla="*/ 8 w 45"/>
                <a:gd name="T43" fmla="*/ 21 h 92"/>
                <a:gd name="T44" fmla="*/ 15 w 45"/>
                <a:gd name="T45" fmla="*/ 7 h 92"/>
                <a:gd name="T46" fmla="*/ 23 w 45"/>
                <a:gd name="T47" fmla="*/ 7 h 92"/>
                <a:gd name="T48" fmla="*/ 23 w 45"/>
                <a:gd name="T49" fmla="*/ 0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"/>
                <a:gd name="T76" fmla="*/ 0 h 92"/>
                <a:gd name="T77" fmla="*/ 45 w 45"/>
                <a:gd name="T78" fmla="*/ 92 h 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" h="92">
                  <a:moveTo>
                    <a:pt x="23" y="0"/>
                  </a:moveTo>
                  <a:lnTo>
                    <a:pt x="11" y="7"/>
                  </a:lnTo>
                  <a:lnTo>
                    <a:pt x="8" y="10"/>
                  </a:lnTo>
                  <a:lnTo>
                    <a:pt x="0" y="24"/>
                  </a:lnTo>
                  <a:lnTo>
                    <a:pt x="4" y="34"/>
                  </a:lnTo>
                  <a:lnTo>
                    <a:pt x="4" y="41"/>
                  </a:lnTo>
                  <a:lnTo>
                    <a:pt x="11" y="55"/>
                  </a:lnTo>
                  <a:lnTo>
                    <a:pt x="15" y="65"/>
                  </a:lnTo>
                  <a:lnTo>
                    <a:pt x="26" y="75"/>
                  </a:lnTo>
                  <a:lnTo>
                    <a:pt x="30" y="82"/>
                  </a:lnTo>
                  <a:lnTo>
                    <a:pt x="41" y="92"/>
                  </a:lnTo>
                  <a:lnTo>
                    <a:pt x="45" y="92"/>
                  </a:lnTo>
                  <a:lnTo>
                    <a:pt x="45" y="89"/>
                  </a:lnTo>
                  <a:lnTo>
                    <a:pt x="41" y="89"/>
                  </a:lnTo>
                  <a:lnTo>
                    <a:pt x="37" y="85"/>
                  </a:lnTo>
                  <a:lnTo>
                    <a:pt x="34" y="78"/>
                  </a:lnTo>
                  <a:lnTo>
                    <a:pt x="30" y="75"/>
                  </a:lnTo>
                  <a:lnTo>
                    <a:pt x="26" y="68"/>
                  </a:lnTo>
                  <a:lnTo>
                    <a:pt x="19" y="61"/>
                  </a:lnTo>
                  <a:lnTo>
                    <a:pt x="11" y="48"/>
                  </a:lnTo>
                  <a:lnTo>
                    <a:pt x="8" y="38"/>
                  </a:lnTo>
                  <a:lnTo>
                    <a:pt x="8" y="21"/>
                  </a:lnTo>
                  <a:lnTo>
                    <a:pt x="15" y="7"/>
                  </a:lnTo>
                  <a:lnTo>
                    <a:pt x="23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Freeform 10"/>
            <p:cNvSpPr>
              <a:spLocks/>
            </p:cNvSpPr>
            <p:nvPr/>
          </p:nvSpPr>
          <p:spPr bwMode="auto">
            <a:xfrm>
              <a:off x="2417" y="3162"/>
              <a:ext cx="115" cy="50"/>
            </a:xfrm>
            <a:custGeom>
              <a:avLst/>
              <a:gdLst>
                <a:gd name="T0" fmla="*/ 111 w 115"/>
                <a:gd name="T1" fmla="*/ 47 h 50"/>
                <a:gd name="T2" fmla="*/ 115 w 115"/>
                <a:gd name="T3" fmla="*/ 44 h 50"/>
                <a:gd name="T4" fmla="*/ 111 w 115"/>
                <a:gd name="T5" fmla="*/ 44 h 50"/>
                <a:gd name="T6" fmla="*/ 104 w 115"/>
                <a:gd name="T7" fmla="*/ 37 h 50"/>
                <a:gd name="T8" fmla="*/ 100 w 115"/>
                <a:gd name="T9" fmla="*/ 30 h 50"/>
                <a:gd name="T10" fmla="*/ 96 w 115"/>
                <a:gd name="T11" fmla="*/ 27 h 50"/>
                <a:gd name="T12" fmla="*/ 89 w 115"/>
                <a:gd name="T13" fmla="*/ 23 h 50"/>
                <a:gd name="T14" fmla="*/ 85 w 115"/>
                <a:gd name="T15" fmla="*/ 16 h 50"/>
                <a:gd name="T16" fmla="*/ 63 w 115"/>
                <a:gd name="T17" fmla="*/ 6 h 50"/>
                <a:gd name="T18" fmla="*/ 52 w 115"/>
                <a:gd name="T19" fmla="*/ 3 h 50"/>
                <a:gd name="T20" fmla="*/ 44 w 115"/>
                <a:gd name="T21" fmla="*/ 3 h 50"/>
                <a:gd name="T22" fmla="*/ 33 w 115"/>
                <a:gd name="T23" fmla="*/ 0 h 50"/>
                <a:gd name="T24" fmla="*/ 22 w 115"/>
                <a:gd name="T25" fmla="*/ 3 h 50"/>
                <a:gd name="T26" fmla="*/ 11 w 115"/>
                <a:gd name="T27" fmla="*/ 3 h 50"/>
                <a:gd name="T28" fmla="*/ 0 w 115"/>
                <a:gd name="T29" fmla="*/ 6 h 50"/>
                <a:gd name="T30" fmla="*/ 0 w 115"/>
                <a:gd name="T31" fmla="*/ 13 h 50"/>
                <a:gd name="T32" fmla="*/ 11 w 115"/>
                <a:gd name="T33" fmla="*/ 6 h 50"/>
                <a:gd name="T34" fmla="*/ 22 w 115"/>
                <a:gd name="T35" fmla="*/ 6 h 50"/>
                <a:gd name="T36" fmla="*/ 33 w 115"/>
                <a:gd name="T37" fmla="*/ 3 h 50"/>
                <a:gd name="T38" fmla="*/ 44 w 115"/>
                <a:gd name="T39" fmla="*/ 6 h 50"/>
                <a:gd name="T40" fmla="*/ 52 w 115"/>
                <a:gd name="T41" fmla="*/ 6 h 50"/>
                <a:gd name="T42" fmla="*/ 81 w 115"/>
                <a:gd name="T43" fmla="*/ 20 h 50"/>
                <a:gd name="T44" fmla="*/ 111 w 115"/>
                <a:gd name="T45" fmla="*/ 47 h 50"/>
                <a:gd name="T46" fmla="*/ 111 w 115"/>
                <a:gd name="T47" fmla="*/ 44 h 50"/>
                <a:gd name="T48" fmla="*/ 111 w 115"/>
                <a:gd name="T49" fmla="*/ 50 h 50"/>
                <a:gd name="T50" fmla="*/ 115 w 115"/>
                <a:gd name="T51" fmla="*/ 47 h 50"/>
                <a:gd name="T52" fmla="*/ 115 w 115"/>
                <a:gd name="T53" fmla="*/ 44 h 50"/>
                <a:gd name="T54" fmla="*/ 111 w 115"/>
                <a:gd name="T55" fmla="*/ 47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5"/>
                <a:gd name="T85" fmla="*/ 0 h 50"/>
                <a:gd name="T86" fmla="*/ 115 w 115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5" h="50">
                  <a:moveTo>
                    <a:pt x="111" y="47"/>
                  </a:moveTo>
                  <a:lnTo>
                    <a:pt x="115" y="44"/>
                  </a:lnTo>
                  <a:lnTo>
                    <a:pt x="111" y="44"/>
                  </a:lnTo>
                  <a:lnTo>
                    <a:pt x="104" y="37"/>
                  </a:lnTo>
                  <a:lnTo>
                    <a:pt x="100" y="30"/>
                  </a:lnTo>
                  <a:lnTo>
                    <a:pt x="96" y="27"/>
                  </a:lnTo>
                  <a:lnTo>
                    <a:pt x="89" y="23"/>
                  </a:lnTo>
                  <a:lnTo>
                    <a:pt x="85" y="16"/>
                  </a:lnTo>
                  <a:lnTo>
                    <a:pt x="63" y="6"/>
                  </a:lnTo>
                  <a:lnTo>
                    <a:pt x="52" y="3"/>
                  </a:lnTo>
                  <a:lnTo>
                    <a:pt x="44" y="3"/>
                  </a:lnTo>
                  <a:lnTo>
                    <a:pt x="33" y="0"/>
                  </a:lnTo>
                  <a:lnTo>
                    <a:pt x="22" y="3"/>
                  </a:lnTo>
                  <a:lnTo>
                    <a:pt x="11" y="3"/>
                  </a:lnTo>
                  <a:lnTo>
                    <a:pt x="0" y="6"/>
                  </a:lnTo>
                  <a:lnTo>
                    <a:pt x="0" y="13"/>
                  </a:lnTo>
                  <a:lnTo>
                    <a:pt x="11" y="6"/>
                  </a:lnTo>
                  <a:lnTo>
                    <a:pt x="22" y="6"/>
                  </a:lnTo>
                  <a:lnTo>
                    <a:pt x="33" y="3"/>
                  </a:lnTo>
                  <a:lnTo>
                    <a:pt x="44" y="6"/>
                  </a:lnTo>
                  <a:lnTo>
                    <a:pt x="52" y="6"/>
                  </a:lnTo>
                  <a:lnTo>
                    <a:pt x="81" y="20"/>
                  </a:lnTo>
                  <a:lnTo>
                    <a:pt x="111" y="47"/>
                  </a:lnTo>
                  <a:lnTo>
                    <a:pt x="111" y="44"/>
                  </a:lnTo>
                  <a:lnTo>
                    <a:pt x="111" y="50"/>
                  </a:lnTo>
                  <a:lnTo>
                    <a:pt x="115" y="47"/>
                  </a:lnTo>
                  <a:lnTo>
                    <a:pt x="115" y="44"/>
                  </a:lnTo>
                  <a:lnTo>
                    <a:pt x="111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11"/>
            <p:cNvSpPr>
              <a:spLocks/>
            </p:cNvSpPr>
            <p:nvPr/>
          </p:nvSpPr>
          <p:spPr bwMode="auto">
            <a:xfrm>
              <a:off x="2521" y="3206"/>
              <a:ext cx="7" cy="3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3 h 3"/>
                <a:gd name="T4" fmla="*/ 7 w 7"/>
                <a:gd name="T5" fmla="*/ 0 h 3"/>
                <a:gd name="T6" fmla="*/ 0 w 7"/>
                <a:gd name="T7" fmla="*/ 0 h 3"/>
                <a:gd name="T8" fmla="*/ 3 w 7"/>
                <a:gd name="T9" fmla="*/ 0 h 3"/>
                <a:gd name="T10" fmla="*/ 0 w 7"/>
                <a:gd name="T11" fmla="*/ 0 h 3"/>
                <a:gd name="T12" fmla="*/ 0 w 7"/>
                <a:gd name="T13" fmla="*/ 3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3"/>
                <a:gd name="T23" fmla="*/ 7 w 7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3">
                  <a:moveTo>
                    <a:pt x="0" y="3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Rectangle 12"/>
            <p:cNvSpPr>
              <a:spLocks noChangeArrowheads="1"/>
            </p:cNvSpPr>
            <p:nvPr/>
          </p:nvSpPr>
          <p:spPr bwMode="auto">
            <a:xfrm>
              <a:off x="2692" y="2351"/>
              <a:ext cx="514" cy="417"/>
            </a:xfrm>
            <a:prstGeom prst="rect">
              <a:avLst/>
            </a:prstGeom>
            <a:solidFill>
              <a:srgbClr val="E5CC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13"/>
            <p:cNvSpPr>
              <a:spLocks/>
            </p:cNvSpPr>
            <p:nvPr/>
          </p:nvSpPr>
          <p:spPr bwMode="auto">
            <a:xfrm>
              <a:off x="3202" y="2347"/>
              <a:ext cx="8" cy="421"/>
            </a:xfrm>
            <a:custGeom>
              <a:avLst/>
              <a:gdLst>
                <a:gd name="T0" fmla="*/ 4 w 8"/>
                <a:gd name="T1" fmla="*/ 10 h 421"/>
                <a:gd name="T2" fmla="*/ 0 w 8"/>
                <a:gd name="T3" fmla="*/ 4 h 421"/>
                <a:gd name="T4" fmla="*/ 0 w 8"/>
                <a:gd name="T5" fmla="*/ 421 h 421"/>
                <a:gd name="T6" fmla="*/ 8 w 8"/>
                <a:gd name="T7" fmla="*/ 421 h 421"/>
                <a:gd name="T8" fmla="*/ 8 w 8"/>
                <a:gd name="T9" fmla="*/ 4 h 421"/>
                <a:gd name="T10" fmla="*/ 4 w 8"/>
                <a:gd name="T11" fmla="*/ 0 h 421"/>
                <a:gd name="T12" fmla="*/ 8 w 8"/>
                <a:gd name="T13" fmla="*/ 4 h 421"/>
                <a:gd name="T14" fmla="*/ 8 w 8"/>
                <a:gd name="T15" fmla="*/ 0 h 421"/>
                <a:gd name="T16" fmla="*/ 4 w 8"/>
                <a:gd name="T17" fmla="*/ 0 h 421"/>
                <a:gd name="T18" fmla="*/ 4 w 8"/>
                <a:gd name="T19" fmla="*/ 10 h 4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21"/>
                <a:gd name="T32" fmla="*/ 8 w 8"/>
                <a:gd name="T33" fmla="*/ 421 h 4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21">
                  <a:moveTo>
                    <a:pt x="4" y="10"/>
                  </a:moveTo>
                  <a:lnTo>
                    <a:pt x="0" y="4"/>
                  </a:lnTo>
                  <a:lnTo>
                    <a:pt x="0" y="421"/>
                  </a:lnTo>
                  <a:lnTo>
                    <a:pt x="8" y="421"/>
                  </a:lnTo>
                  <a:lnTo>
                    <a:pt x="8" y="4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14"/>
            <p:cNvSpPr>
              <a:spLocks/>
            </p:cNvSpPr>
            <p:nvPr/>
          </p:nvSpPr>
          <p:spPr bwMode="auto">
            <a:xfrm>
              <a:off x="2688" y="2347"/>
              <a:ext cx="518" cy="10"/>
            </a:xfrm>
            <a:custGeom>
              <a:avLst/>
              <a:gdLst>
                <a:gd name="T0" fmla="*/ 8 w 518"/>
                <a:gd name="T1" fmla="*/ 4 h 10"/>
                <a:gd name="T2" fmla="*/ 4 w 518"/>
                <a:gd name="T3" fmla="*/ 10 h 10"/>
                <a:gd name="T4" fmla="*/ 518 w 518"/>
                <a:gd name="T5" fmla="*/ 10 h 10"/>
                <a:gd name="T6" fmla="*/ 518 w 518"/>
                <a:gd name="T7" fmla="*/ 0 h 10"/>
                <a:gd name="T8" fmla="*/ 4 w 518"/>
                <a:gd name="T9" fmla="*/ 0 h 10"/>
                <a:gd name="T10" fmla="*/ 0 w 518"/>
                <a:gd name="T11" fmla="*/ 4 h 10"/>
                <a:gd name="T12" fmla="*/ 4 w 518"/>
                <a:gd name="T13" fmla="*/ 0 h 10"/>
                <a:gd name="T14" fmla="*/ 0 w 518"/>
                <a:gd name="T15" fmla="*/ 0 h 10"/>
                <a:gd name="T16" fmla="*/ 0 w 518"/>
                <a:gd name="T17" fmla="*/ 4 h 10"/>
                <a:gd name="T18" fmla="*/ 8 w 518"/>
                <a:gd name="T19" fmla="*/ 4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8"/>
                <a:gd name="T31" fmla="*/ 0 h 10"/>
                <a:gd name="T32" fmla="*/ 518 w 518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8" h="10">
                  <a:moveTo>
                    <a:pt x="8" y="4"/>
                  </a:moveTo>
                  <a:lnTo>
                    <a:pt x="4" y="10"/>
                  </a:lnTo>
                  <a:lnTo>
                    <a:pt x="518" y="10"/>
                  </a:lnTo>
                  <a:lnTo>
                    <a:pt x="51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15"/>
            <p:cNvSpPr>
              <a:spLocks/>
            </p:cNvSpPr>
            <p:nvPr/>
          </p:nvSpPr>
          <p:spPr bwMode="auto">
            <a:xfrm>
              <a:off x="2688" y="2351"/>
              <a:ext cx="8" cy="420"/>
            </a:xfrm>
            <a:custGeom>
              <a:avLst/>
              <a:gdLst>
                <a:gd name="T0" fmla="*/ 4 w 8"/>
                <a:gd name="T1" fmla="*/ 414 h 420"/>
                <a:gd name="T2" fmla="*/ 8 w 8"/>
                <a:gd name="T3" fmla="*/ 417 h 420"/>
                <a:gd name="T4" fmla="*/ 8 w 8"/>
                <a:gd name="T5" fmla="*/ 0 h 420"/>
                <a:gd name="T6" fmla="*/ 0 w 8"/>
                <a:gd name="T7" fmla="*/ 0 h 420"/>
                <a:gd name="T8" fmla="*/ 0 w 8"/>
                <a:gd name="T9" fmla="*/ 417 h 420"/>
                <a:gd name="T10" fmla="*/ 4 w 8"/>
                <a:gd name="T11" fmla="*/ 420 h 420"/>
                <a:gd name="T12" fmla="*/ 0 w 8"/>
                <a:gd name="T13" fmla="*/ 417 h 420"/>
                <a:gd name="T14" fmla="*/ 0 w 8"/>
                <a:gd name="T15" fmla="*/ 420 h 420"/>
                <a:gd name="T16" fmla="*/ 4 w 8"/>
                <a:gd name="T17" fmla="*/ 420 h 420"/>
                <a:gd name="T18" fmla="*/ 4 w 8"/>
                <a:gd name="T19" fmla="*/ 414 h 4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20"/>
                <a:gd name="T32" fmla="*/ 8 w 8"/>
                <a:gd name="T33" fmla="*/ 420 h 4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20">
                  <a:moveTo>
                    <a:pt x="4" y="414"/>
                  </a:moveTo>
                  <a:lnTo>
                    <a:pt x="8" y="41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17"/>
                  </a:lnTo>
                  <a:lnTo>
                    <a:pt x="4" y="420"/>
                  </a:lnTo>
                  <a:lnTo>
                    <a:pt x="0" y="417"/>
                  </a:lnTo>
                  <a:lnTo>
                    <a:pt x="0" y="420"/>
                  </a:lnTo>
                  <a:lnTo>
                    <a:pt x="4" y="420"/>
                  </a:lnTo>
                  <a:lnTo>
                    <a:pt x="4" y="4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16"/>
            <p:cNvSpPr>
              <a:spLocks/>
            </p:cNvSpPr>
            <p:nvPr/>
          </p:nvSpPr>
          <p:spPr bwMode="auto">
            <a:xfrm>
              <a:off x="2692" y="2765"/>
              <a:ext cx="518" cy="6"/>
            </a:xfrm>
            <a:custGeom>
              <a:avLst/>
              <a:gdLst>
                <a:gd name="T0" fmla="*/ 510 w 518"/>
                <a:gd name="T1" fmla="*/ 3 h 6"/>
                <a:gd name="T2" fmla="*/ 514 w 518"/>
                <a:gd name="T3" fmla="*/ 0 h 6"/>
                <a:gd name="T4" fmla="*/ 0 w 518"/>
                <a:gd name="T5" fmla="*/ 0 h 6"/>
                <a:gd name="T6" fmla="*/ 0 w 518"/>
                <a:gd name="T7" fmla="*/ 6 h 6"/>
                <a:gd name="T8" fmla="*/ 514 w 518"/>
                <a:gd name="T9" fmla="*/ 6 h 6"/>
                <a:gd name="T10" fmla="*/ 518 w 518"/>
                <a:gd name="T11" fmla="*/ 3 h 6"/>
                <a:gd name="T12" fmla="*/ 514 w 518"/>
                <a:gd name="T13" fmla="*/ 6 h 6"/>
                <a:gd name="T14" fmla="*/ 518 w 518"/>
                <a:gd name="T15" fmla="*/ 6 h 6"/>
                <a:gd name="T16" fmla="*/ 518 w 518"/>
                <a:gd name="T17" fmla="*/ 3 h 6"/>
                <a:gd name="T18" fmla="*/ 510 w 518"/>
                <a:gd name="T19" fmla="*/ 3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8"/>
                <a:gd name="T31" fmla="*/ 0 h 6"/>
                <a:gd name="T32" fmla="*/ 518 w 51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8" h="6">
                  <a:moveTo>
                    <a:pt x="510" y="3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514" y="6"/>
                  </a:lnTo>
                  <a:lnTo>
                    <a:pt x="518" y="3"/>
                  </a:lnTo>
                  <a:lnTo>
                    <a:pt x="514" y="6"/>
                  </a:lnTo>
                  <a:lnTo>
                    <a:pt x="518" y="6"/>
                  </a:lnTo>
                  <a:lnTo>
                    <a:pt x="518" y="3"/>
                  </a:lnTo>
                  <a:lnTo>
                    <a:pt x="5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17"/>
            <p:cNvSpPr>
              <a:spLocks/>
            </p:cNvSpPr>
            <p:nvPr/>
          </p:nvSpPr>
          <p:spPr bwMode="auto">
            <a:xfrm>
              <a:off x="2562" y="2296"/>
              <a:ext cx="26" cy="557"/>
            </a:xfrm>
            <a:custGeom>
              <a:avLst/>
              <a:gdLst>
                <a:gd name="T0" fmla="*/ 26 w 26"/>
                <a:gd name="T1" fmla="*/ 557 h 557"/>
                <a:gd name="T2" fmla="*/ 26 w 26"/>
                <a:gd name="T3" fmla="*/ 0 h 557"/>
                <a:gd name="T4" fmla="*/ 0 w 26"/>
                <a:gd name="T5" fmla="*/ 10 h 557"/>
                <a:gd name="T6" fmla="*/ 0 w 26"/>
                <a:gd name="T7" fmla="*/ 543 h 557"/>
                <a:gd name="T8" fmla="*/ 26 w 26"/>
                <a:gd name="T9" fmla="*/ 557 h 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57"/>
                <a:gd name="T17" fmla="*/ 26 w 26"/>
                <a:gd name="T18" fmla="*/ 557 h 5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57">
                  <a:moveTo>
                    <a:pt x="26" y="557"/>
                  </a:moveTo>
                  <a:lnTo>
                    <a:pt x="26" y="0"/>
                  </a:lnTo>
                  <a:lnTo>
                    <a:pt x="0" y="10"/>
                  </a:lnTo>
                  <a:lnTo>
                    <a:pt x="0" y="543"/>
                  </a:lnTo>
                  <a:lnTo>
                    <a:pt x="26" y="557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18"/>
            <p:cNvSpPr>
              <a:spLocks/>
            </p:cNvSpPr>
            <p:nvPr/>
          </p:nvSpPr>
          <p:spPr bwMode="auto">
            <a:xfrm>
              <a:off x="2584" y="2293"/>
              <a:ext cx="7" cy="560"/>
            </a:xfrm>
            <a:custGeom>
              <a:avLst/>
              <a:gdLst>
                <a:gd name="T0" fmla="*/ 4 w 7"/>
                <a:gd name="T1" fmla="*/ 7 h 560"/>
                <a:gd name="T2" fmla="*/ 0 w 7"/>
                <a:gd name="T3" fmla="*/ 3 h 560"/>
                <a:gd name="T4" fmla="*/ 0 w 7"/>
                <a:gd name="T5" fmla="*/ 560 h 560"/>
                <a:gd name="T6" fmla="*/ 7 w 7"/>
                <a:gd name="T7" fmla="*/ 560 h 560"/>
                <a:gd name="T8" fmla="*/ 7 w 7"/>
                <a:gd name="T9" fmla="*/ 3 h 560"/>
                <a:gd name="T10" fmla="*/ 4 w 7"/>
                <a:gd name="T11" fmla="*/ 0 h 560"/>
                <a:gd name="T12" fmla="*/ 7 w 7"/>
                <a:gd name="T13" fmla="*/ 3 h 560"/>
                <a:gd name="T14" fmla="*/ 7 w 7"/>
                <a:gd name="T15" fmla="*/ 0 h 560"/>
                <a:gd name="T16" fmla="*/ 0 w 7"/>
                <a:gd name="T17" fmla="*/ 0 h 560"/>
                <a:gd name="T18" fmla="*/ 0 w 7"/>
                <a:gd name="T19" fmla="*/ 3 h 560"/>
                <a:gd name="T20" fmla="*/ 4 w 7"/>
                <a:gd name="T21" fmla="*/ 7 h 5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560"/>
                <a:gd name="T35" fmla="*/ 7 w 7"/>
                <a:gd name="T36" fmla="*/ 560 h 5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560">
                  <a:moveTo>
                    <a:pt x="4" y="7"/>
                  </a:moveTo>
                  <a:lnTo>
                    <a:pt x="0" y="3"/>
                  </a:lnTo>
                  <a:lnTo>
                    <a:pt x="0" y="560"/>
                  </a:lnTo>
                  <a:lnTo>
                    <a:pt x="7" y="560"/>
                  </a:lnTo>
                  <a:lnTo>
                    <a:pt x="7" y="3"/>
                  </a:lnTo>
                  <a:lnTo>
                    <a:pt x="4" y="0"/>
                  </a:lnTo>
                  <a:lnTo>
                    <a:pt x="7" y="3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Freeform 19"/>
            <p:cNvSpPr>
              <a:spLocks/>
            </p:cNvSpPr>
            <p:nvPr/>
          </p:nvSpPr>
          <p:spPr bwMode="auto">
            <a:xfrm>
              <a:off x="2554" y="2293"/>
              <a:ext cx="34" cy="17"/>
            </a:xfrm>
            <a:custGeom>
              <a:avLst/>
              <a:gdLst>
                <a:gd name="T0" fmla="*/ 11 w 34"/>
                <a:gd name="T1" fmla="*/ 13 h 17"/>
                <a:gd name="T2" fmla="*/ 8 w 34"/>
                <a:gd name="T3" fmla="*/ 17 h 17"/>
                <a:gd name="T4" fmla="*/ 34 w 34"/>
                <a:gd name="T5" fmla="*/ 7 h 17"/>
                <a:gd name="T6" fmla="*/ 34 w 34"/>
                <a:gd name="T7" fmla="*/ 0 h 17"/>
                <a:gd name="T8" fmla="*/ 4 w 34"/>
                <a:gd name="T9" fmla="*/ 7 h 17"/>
                <a:gd name="T10" fmla="*/ 0 w 34"/>
                <a:gd name="T11" fmla="*/ 13 h 17"/>
                <a:gd name="T12" fmla="*/ 4 w 34"/>
                <a:gd name="T13" fmla="*/ 7 h 17"/>
                <a:gd name="T14" fmla="*/ 0 w 34"/>
                <a:gd name="T15" fmla="*/ 10 h 17"/>
                <a:gd name="T16" fmla="*/ 0 w 34"/>
                <a:gd name="T17" fmla="*/ 13 h 17"/>
                <a:gd name="T18" fmla="*/ 4 w 34"/>
                <a:gd name="T19" fmla="*/ 17 h 17"/>
                <a:gd name="T20" fmla="*/ 8 w 34"/>
                <a:gd name="T21" fmla="*/ 17 h 17"/>
                <a:gd name="T22" fmla="*/ 11 w 34"/>
                <a:gd name="T23" fmla="*/ 13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17"/>
                <a:gd name="T38" fmla="*/ 34 w 34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17">
                  <a:moveTo>
                    <a:pt x="11" y="13"/>
                  </a:moveTo>
                  <a:lnTo>
                    <a:pt x="8" y="17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4" y="7"/>
                  </a:lnTo>
                  <a:lnTo>
                    <a:pt x="0" y="13"/>
                  </a:lnTo>
                  <a:lnTo>
                    <a:pt x="4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8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Freeform 20"/>
            <p:cNvSpPr>
              <a:spLocks/>
            </p:cNvSpPr>
            <p:nvPr/>
          </p:nvSpPr>
          <p:spPr bwMode="auto">
            <a:xfrm>
              <a:off x="2554" y="2306"/>
              <a:ext cx="11" cy="537"/>
            </a:xfrm>
            <a:custGeom>
              <a:avLst/>
              <a:gdLst>
                <a:gd name="T0" fmla="*/ 8 w 11"/>
                <a:gd name="T1" fmla="*/ 530 h 537"/>
                <a:gd name="T2" fmla="*/ 11 w 11"/>
                <a:gd name="T3" fmla="*/ 533 h 537"/>
                <a:gd name="T4" fmla="*/ 11 w 11"/>
                <a:gd name="T5" fmla="*/ 0 h 537"/>
                <a:gd name="T6" fmla="*/ 0 w 11"/>
                <a:gd name="T7" fmla="*/ 0 h 537"/>
                <a:gd name="T8" fmla="*/ 0 w 11"/>
                <a:gd name="T9" fmla="*/ 533 h 537"/>
                <a:gd name="T10" fmla="*/ 4 w 11"/>
                <a:gd name="T11" fmla="*/ 537 h 537"/>
                <a:gd name="T12" fmla="*/ 0 w 11"/>
                <a:gd name="T13" fmla="*/ 533 h 537"/>
                <a:gd name="T14" fmla="*/ 4 w 11"/>
                <a:gd name="T15" fmla="*/ 537 h 537"/>
                <a:gd name="T16" fmla="*/ 8 w 11"/>
                <a:gd name="T17" fmla="*/ 537 h 537"/>
                <a:gd name="T18" fmla="*/ 11 w 11"/>
                <a:gd name="T19" fmla="*/ 533 h 537"/>
                <a:gd name="T20" fmla="*/ 8 w 11"/>
                <a:gd name="T21" fmla="*/ 530 h 5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537"/>
                <a:gd name="T35" fmla="*/ 11 w 11"/>
                <a:gd name="T36" fmla="*/ 537 h 5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537">
                  <a:moveTo>
                    <a:pt x="8" y="530"/>
                  </a:moveTo>
                  <a:lnTo>
                    <a:pt x="11" y="533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533"/>
                  </a:lnTo>
                  <a:lnTo>
                    <a:pt x="4" y="537"/>
                  </a:lnTo>
                  <a:lnTo>
                    <a:pt x="0" y="533"/>
                  </a:lnTo>
                  <a:lnTo>
                    <a:pt x="4" y="537"/>
                  </a:lnTo>
                  <a:lnTo>
                    <a:pt x="8" y="537"/>
                  </a:lnTo>
                  <a:lnTo>
                    <a:pt x="11" y="533"/>
                  </a:lnTo>
                  <a:lnTo>
                    <a:pt x="8" y="5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21"/>
            <p:cNvSpPr>
              <a:spLocks/>
            </p:cNvSpPr>
            <p:nvPr/>
          </p:nvSpPr>
          <p:spPr bwMode="auto">
            <a:xfrm>
              <a:off x="2558" y="2836"/>
              <a:ext cx="33" cy="20"/>
            </a:xfrm>
            <a:custGeom>
              <a:avLst/>
              <a:gdLst>
                <a:gd name="T0" fmla="*/ 26 w 33"/>
                <a:gd name="T1" fmla="*/ 17 h 20"/>
                <a:gd name="T2" fmla="*/ 33 w 33"/>
                <a:gd name="T3" fmla="*/ 13 h 20"/>
                <a:gd name="T4" fmla="*/ 4 w 33"/>
                <a:gd name="T5" fmla="*/ 0 h 20"/>
                <a:gd name="T6" fmla="*/ 0 w 33"/>
                <a:gd name="T7" fmla="*/ 7 h 20"/>
                <a:gd name="T8" fmla="*/ 30 w 33"/>
                <a:gd name="T9" fmla="*/ 20 h 20"/>
                <a:gd name="T10" fmla="*/ 33 w 33"/>
                <a:gd name="T11" fmla="*/ 17 h 20"/>
                <a:gd name="T12" fmla="*/ 30 w 33"/>
                <a:gd name="T13" fmla="*/ 20 h 20"/>
                <a:gd name="T14" fmla="*/ 33 w 33"/>
                <a:gd name="T15" fmla="*/ 20 h 20"/>
                <a:gd name="T16" fmla="*/ 33 w 33"/>
                <a:gd name="T17" fmla="*/ 13 h 20"/>
                <a:gd name="T18" fmla="*/ 26 w 33"/>
                <a:gd name="T19" fmla="*/ 17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20"/>
                <a:gd name="T32" fmla="*/ 33 w 33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20">
                  <a:moveTo>
                    <a:pt x="26" y="17"/>
                  </a:moveTo>
                  <a:lnTo>
                    <a:pt x="33" y="13"/>
                  </a:lnTo>
                  <a:lnTo>
                    <a:pt x="4" y="0"/>
                  </a:lnTo>
                  <a:lnTo>
                    <a:pt x="0" y="7"/>
                  </a:lnTo>
                  <a:lnTo>
                    <a:pt x="30" y="20"/>
                  </a:lnTo>
                  <a:lnTo>
                    <a:pt x="33" y="17"/>
                  </a:lnTo>
                  <a:lnTo>
                    <a:pt x="30" y="20"/>
                  </a:lnTo>
                  <a:lnTo>
                    <a:pt x="33" y="20"/>
                  </a:lnTo>
                  <a:lnTo>
                    <a:pt x="33" y="13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22"/>
            <p:cNvSpPr>
              <a:spLocks/>
            </p:cNvSpPr>
            <p:nvPr/>
          </p:nvSpPr>
          <p:spPr bwMode="auto">
            <a:xfrm>
              <a:off x="2480" y="2381"/>
              <a:ext cx="82" cy="438"/>
            </a:xfrm>
            <a:custGeom>
              <a:avLst/>
              <a:gdLst>
                <a:gd name="T0" fmla="*/ 82 w 82"/>
                <a:gd name="T1" fmla="*/ 438 h 438"/>
                <a:gd name="T2" fmla="*/ 82 w 82"/>
                <a:gd name="T3" fmla="*/ 0 h 438"/>
                <a:gd name="T4" fmla="*/ 0 w 82"/>
                <a:gd name="T5" fmla="*/ 20 h 438"/>
                <a:gd name="T6" fmla="*/ 0 w 82"/>
                <a:gd name="T7" fmla="*/ 387 h 438"/>
                <a:gd name="T8" fmla="*/ 82 w 82"/>
                <a:gd name="T9" fmla="*/ 438 h 4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438"/>
                <a:gd name="T17" fmla="*/ 82 w 82"/>
                <a:gd name="T18" fmla="*/ 438 h 4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438">
                  <a:moveTo>
                    <a:pt x="82" y="438"/>
                  </a:moveTo>
                  <a:lnTo>
                    <a:pt x="82" y="0"/>
                  </a:lnTo>
                  <a:lnTo>
                    <a:pt x="0" y="20"/>
                  </a:lnTo>
                  <a:lnTo>
                    <a:pt x="0" y="387"/>
                  </a:lnTo>
                  <a:lnTo>
                    <a:pt x="82" y="43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Freeform 23"/>
            <p:cNvSpPr>
              <a:spLocks/>
            </p:cNvSpPr>
            <p:nvPr/>
          </p:nvSpPr>
          <p:spPr bwMode="auto">
            <a:xfrm>
              <a:off x="2554" y="2374"/>
              <a:ext cx="11" cy="445"/>
            </a:xfrm>
            <a:custGeom>
              <a:avLst/>
              <a:gdLst>
                <a:gd name="T0" fmla="*/ 8 w 11"/>
                <a:gd name="T1" fmla="*/ 10 h 445"/>
                <a:gd name="T2" fmla="*/ 0 w 11"/>
                <a:gd name="T3" fmla="*/ 7 h 445"/>
                <a:gd name="T4" fmla="*/ 0 w 11"/>
                <a:gd name="T5" fmla="*/ 445 h 445"/>
                <a:gd name="T6" fmla="*/ 11 w 11"/>
                <a:gd name="T7" fmla="*/ 445 h 445"/>
                <a:gd name="T8" fmla="*/ 11 w 11"/>
                <a:gd name="T9" fmla="*/ 7 h 445"/>
                <a:gd name="T10" fmla="*/ 4 w 11"/>
                <a:gd name="T11" fmla="*/ 0 h 445"/>
                <a:gd name="T12" fmla="*/ 11 w 11"/>
                <a:gd name="T13" fmla="*/ 7 h 445"/>
                <a:gd name="T14" fmla="*/ 11 w 11"/>
                <a:gd name="T15" fmla="*/ 4 h 445"/>
                <a:gd name="T16" fmla="*/ 8 w 11"/>
                <a:gd name="T17" fmla="*/ 0 h 445"/>
                <a:gd name="T18" fmla="*/ 0 w 11"/>
                <a:gd name="T19" fmla="*/ 7 h 445"/>
                <a:gd name="T20" fmla="*/ 8 w 11"/>
                <a:gd name="T21" fmla="*/ 10 h 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445"/>
                <a:gd name="T35" fmla="*/ 11 w 11"/>
                <a:gd name="T36" fmla="*/ 445 h 4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445">
                  <a:moveTo>
                    <a:pt x="8" y="10"/>
                  </a:moveTo>
                  <a:lnTo>
                    <a:pt x="0" y="7"/>
                  </a:lnTo>
                  <a:lnTo>
                    <a:pt x="0" y="445"/>
                  </a:lnTo>
                  <a:lnTo>
                    <a:pt x="11" y="445"/>
                  </a:lnTo>
                  <a:lnTo>
                    <a:pt x="11" y="7"/>
                  </a:lnTo>
                  <a:lnTo>
                    <a:pt x="4" y="0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8" y="0"/>
                  </a:lnTo>
                  <a:lnTo>
                    <a:pt x="0" y="7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Freeform 24"/>
            <p:cNvSpPr>
              <a:spLocks/>
            </p:cNvSpPr>
            <p:nvPr/>
          </p:nvSpPr>
          <p:spPr bwMode="auto">
            <a:xfrm>
              <a:off x="2476" y="2374"/>
              <a:ext cx="86" cy="31"/>
            </a:xfrm>
            <a:custGeom>
              <a:avLst/>
              <a:gdLst>
                <a:gd name="T0" fmla="*/ 8 w 86"/>
                <a:gd name="T1" fmla="*/ 27 h 31"/>
                <a:gd name="T2" fmla="*/ 8 w 86"/>
                <a:gd name="T3" fmla="*/ 31 h 31"/>
                <a:gd name="T4" fmla="*/ 86 w 86"/>
                <a:gd name="T5" fmla="*/ 10 h 31"/>
                <a:gd name="T6" fmla="*/ 82 w 86"/>
                <a:gd name="T7" fmla="*/ 0 h 31"/>
                <a:gd name="T8" fmla="*/ 4 w 86"/>
                <a:gd name="T9" fmla="*/ 24 h 31"/>
                <a:gd name="T10" fmla="*/ 0 w 86"/>
                <a:gd name="T11" fmla="*/ 27 h 31"/>
                <a:gd name="T12" fmla="*/ 4 w 86"/>
                <a:gd name="T13" fmla="*/ 24 h 31"/>
                <a:gd name="T14" fmla="*/ 0 w 86"/>
                <a:gd name="T15" fmla="*/ 24 h 31"/>
                <a:gd name="T16" fmla="*/ 0 w 86"/>
                <a:gd name="T17" fmla="*/ 27 h 31"/>
                <a:gd name="T18" fmla="*/ 4 w 86"/>
                <a:gd name="T19" fmla="*/ 31 h 31"/>
                <a:gd name="T20" fmla="*/ 8 w 86"/>
                <a:gd name="T21" fmla="*/ 31 h 31"/>
                <a:gd name="T22" fmla="*/ 8 w 86"/>
                <a:gd name="T23" fmla="*/ 2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"/>
                <a:gd name="T37" fmla="*/ 0 h 31"/>
                <a:gd name="T38" fmla="*/ 86 w 86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" h="31">
                  <a:moveTo>
                    <a:pt x="8" y="27"/>
                  </a:moveTo>
                  <a:lnTo>
                    <a:pt x="8" y="31"/>
                  </a:lnTo>
                  <a:lnTo>
                    <a:pt x="86" y="10"/>
                  </a:lnTo>
                  <a:lnTo>
                    <a:pt x="82" y="0"/>
                  </a:lnTo>
                  <a:lnTo>
                    <a:pt x="4" y="24"/>
                  </a:lnTo>
                  <a:lnTo>
                    <a:pt x="0" y="27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4" y="31"/>
                  </a:lnTo>
                  <a:lnTo>
                    <a:pt x="8" y="31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Freeform 25"/>
            <p:cNvSpPr>
              <a:spLocks/>
            </p:cNvSpPr>
            <p:nvPr/>
          </p:nvSpPr>
          <p:spPr bwMode="auto">
            <a:xfrm>
              <a:off x="2476" y="2401"/>
              <a:ext cx="8" cy="370"/>
            </a:xfrm>
            <a:custGeom>
              <a:avLst/>
              <a:gdLst>
                <a:gd name="T0" fmla="*/ 8 w 8"/>
                <a:gd name="T1" fmla="*/ 364 h 370"/>
                <a:gd name="T2" fmla="*/ 8 w 8"/>
                <a:gd name="T3" fmla="*/ 367 h 370"/>
                <a:gd name="T4" fmla="*/ 8 w 8"/>
                <a:gd name="T5" fmla="*/ 0 h 370"/>
                <a:gd name="T6" fmla="*/ 0 w 8"/>
                <a:gd name="T7" fmla="*/ 0 h 370"/>
                <a:gd name="T8" fmla="*/ 0 w 8"/>
                <a:gd name="T9" fmla="*/ 370 h 370"/>
                <a:gd name="T10" fmla="*/ 0 w 8"/>
                <a:gd name="T11" fmla="*/ 367 h 370"/>
                <a:gd name="T12" fmla="*/ 4 w 8"/>
                <a:gd name="T13" fmla="*/ 370 h 370"/>
                <a:gd name="T14" fmla="*/ 8 w 8"/>
                <a:gd name="T15" fmla="*/ 367 h 370"/>
                <a:gd name="T16" fmla="*/ 8 w 8"/>
                <a:gd name="T17" fmla="*/ 364 h 3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370"/>
                <a:gd name="T29" fmla="*/ 8 w 8"/>
                <a:gd name="T30" fmla="*/ 370 h 3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370">
                  <a:moveTo>
                    <a:pt x="8" y="364"/>
                  </a:moveTo>
                  <a:lnTo>
                    <a:pt x="8" y="36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70"/>
                  </a:lnTo>
                  <a:lnTo>
                    <a:pt x="0" y="367"/>
                  </a:lnTo>
                  <a:lnTo>
                    <a:pt x="4" y="370"/>
                  </a:lnTo>
                  <a:lnTo>
                    <a:pt x="8" y="367"/>
                  </a:lnTo>
                  <a:lnTo>
                    <a:pt x="8" y="3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Freeform 26"/>
            <p:cNvSpPr>
              <a:spLocks/>
            </p:cNvSpPr>
            <p:nvPr/>
          </p:nvSpPr>
          <p:spPr bwMode="auto">
            <a:xfrm>
              <a:off x="2476" y="2765"/>
              <a:ext cx="89" cy="57"/>
            </a:xfrm>
            <a:custGeom>
              <a:avLst/>
              <a:gdLst>
                <a:gd name="T0" fmla="*/ 78 w 89"/>
                <a:gd name="T1" fmla="*/ 54 h 57"/>
                <a:gd name="T2" fmla="*/ 86 w 89"/>
                <a:gd name="T3" fmla="*/ 50 h 57"/>
                <a:gd name="T4" fmla="*/ 8 w 89"/>
                <a:gd name="T5" fmla="*/ 0 h 57"/>
                <a:gd name="T6" fmla="*/ 0 w 89"/>
                <a:gd name="T7" fmla="*/ 6 h 57"/>
                <a:gd name="T8" fmla="*/ 82 w 89"/>
                <a:gd name="T9" fmla="*/ 57 h 57"/>
                <a:gd name="T10" fmla="*/ 89 w 89"/>
                <a:gd name="T11" fmla="*/ 54 h 57"/>
                <a:gd name="T12" fmla="*/ 82 w 89"/>
                <a:gd name="T13" fmla="*/ 57 h 57"/>
                <a:gd name="T14" fmla="*/ 86 w 89"/>
                <a:gd name="T15" fmla="*/ 57 h 57"/>
                <a:gd name="T16" fmla="*/ 89 w 89"/>
                <a:gd name="T17" fmla="*/ 54 h 57"/>
                <a:gd name="T18" fmla="*/ 89 w 89"/>
                <a:gd name="T19" fmla="*/ 50 h 57"/>
                <a:gd name="T20" fmla="*/ 86 w 89"/>
                <a:gd name="T21" fmla="*/ 50 h 57"/>
                <a:gd name="T22" fmla="*/ 78 w 89"/>
                <a:gd name="T23" fmla="*/ 54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9"/>
                <a:gd name="T37" fmla="*/ 0 h 57"/>
                <a:gd name="T38" fmla="*/ 89 w 89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9" h="57">
                  <a:moveTo>
                    <a:pt x="78" y="54"/>
                  </a:moveTo>
                  <a:lnTo>
                    <a:pt x="86" y="50"/>
                  </a:lnTo>
                  <a:lnTo>
                    <a:pt x="8" y="0"/>
                  </a:lnTo>
                  <a:lnTo>
                    <a:pt x="0" y="6"/>
                  </a:lnTo>
                  <a:lnTo>
                    <a:pt x="82" y="57"/>
                  </a:lnTo>
                  <a:lnTo>
                    <a:pt x="89" y="54"/>
                  </a:lnTo>
                  <a:lnTo>
                    <a:pt x="82" y="57"/>
                  </a:lnTo>
                  <a:lnTo>
                    <a:pt x="86" y="57"/>
                  </a:lnTo>
                  <a:lnTo>
                    <a:pt x="89" y="54"/>
                  </a:lnTo>
                  <a:lnTo>
                    <a:pt x="89" y="50"/>
                  </a:lnTo>
                  <a:lnTo>
                    <a:pt x="86" y="50"/>
                  </a:lnTo>
                  <a:lnTo>
                    <a:pt x="7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Rectangle 27"/>
            <p:cNvSpPr>
              <a:spLocks noChangeArrowheads="1"/>
            </p:cNvSpPr>
            <p:nvPr/>
          </p:nvSpPr>
          <p:spPr bwMode="auto">
            <a:xfrm>
              <a:off x="2632" y="2972"/>
              <a:ext cx="682" cy="169"/>
            </a:xfrm>
            <a:prstGeom prst="rect">
              <a:avLst/>
            </a:prstGeom>
            <a:solidFill>
              <a:srgbClr val="E5CC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Freeform 28"/>
            <p:cNvSpPr>
              <a:spLocks/>
            </p:cNvSpPr>
            <p:nvPr/>
          </p:nvSpPr>
          <p:spPr bwMode="auto">
            <a:xfrm>
              <a:off x="3310" y="2965"/>
              <a:ext cx="7" cy="176"/>
            </a:xfrm>
            <a:custGeom>
              <a:avLst/>
              <a:gdLst>
                <a:gd name="T0" fmla="*/ 4 w 7"/>
                <a:gd name="T1" fmla="*/ 10 h 176"/>
                <a:gd name="T2" fmla="*/ 0 w 7"/>
                <a:gd name="T3" fmla="*/ 7 h 176"/>
                <a:gd name="T4" fmla="*/ 0 w 7"/>
                <a:gd name="T5" fmla="*/ 176 h 176"/>
                <a:gd name="T6" fmla="*/ 7 w 7"/>
                <a:gd name="T7" fmla="*/ 176 h 176"/>
                <a:gd name="T8" fmla="*/ 7 w 7"/>
                <a:gd name="T9" fmla="*/ 7 h 176"/>
                <a:gd name="T10" fmla="*/ 4 w 7"/>
                <a:gd name="T11" fmla="*/ 0 h 176"/>
                <a:gd name="T12" fmla="*/ 7 w 7"/>
                <a:gd name="T13" fmla="*/ 7 h 176"/>
                <a:gd name="T14" fmla="*/ 7 w 7"/>
                <a:gd name="T15" fmla="*/ 0 h 176"/>
                <a:gd name="T16" fmla="*/ 4 w 7"/>
                <a:gd name="T17" fmla="*/ 0 h 176"/>
                <a:gd name="T18" fmla="*/ 4 w 7"/>
                <a:gd name="T19" fmla="*/ 10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76"/>
                <a:gd name="T32" fmla="*/ 7 w 7"/>
                <a:gd name="T33" fmla="*/ 176 h 1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76">
                  <a:moveTo>
                    <a:pt x="4" y="10"/>
                  </a:moveTo>
                  <a:lnTo>
                    <a:pt x="0" y="7"/>
                  </a:lnTo>
                  <a:lnTo>
                    <a:pt x="0" y="176"/>
                  </a:lnTo>
                  <a:lnTo>
                    <a:pt x="7" y="176"/>
                  </a:lnTo>
                  <a:lnTo>
                    <a:pt x="7" y="7"/>
                  </a:lnTo>
                  <a:lnTo>
                    <a:pt x="4" y="0"/>
                  </a:lnTo>
                  <a:lnTo>
                    <a:pt x="7" y="7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Freeform 29"/>
            <p:cNvSpPr>
              <a:spLocks/>
            </p:cNvSpPr>
            <p:nvPr/>
          </p:nvSpPr>
          <p:spPr bwMode="auto">
            <a:xfrm>
              <a:off x="2629" y="2965"/>
              <a:ext cx="685" cy="10"/>
            </a:xfrm>
            <a:custGeom>
              <a:avLst/>
              <a:gdLst>
                <a:gd name="T0" fmla="*/ 7 w 685"/>
                <a:gd name="T1" fmla="*/ 7 h 10"/>
                <a:gd name="T2" fmla="*/ 3 w 685"/>
                <a:gd name="T3" fmla="*/ 10 h 10"/>
                <a:gd name="T4" fmla="*/ 685 w 685"/>
                <a:gd name="T5" fmla="*/ 10 h 10"/>
                <a:gd name="T6" fmla="*/ 685 w 685"/>
                <a:gd name="T7" fmla="*/ 0 h 10"/>
                <a:gd name="T8" fmla="*/ 3 w 685"/>
                <a:gd name="T9" fmla="*/ 0 h 10"/>
                <a:gd name="T10" fmla="*/ 0 w 685"/>
                <a:gd name="T11" fmla="*/ 7 h 10"/>
                <a:gd name="T12" fmla="*/ 3 w 685"/>
                <a:gd name="T13" fmla="*/ 0 h 10"/>
                <a:gd name="T14" fmla="*/ 0 w 685"/>
                <a:gd name="T15" fmla="*/ 0 h 10"/>
                <a:gd name="T16" fmla="*/ 0 w 685"/>
                <a:gd name="T17" fmla="*/ 7 h 10"/>
                <a:gd name="T18" fmla="*/ 7 w 685"/>
                <a:gd name="T19" fmla="*/ 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5"/>
                <a:gd name="T31" fmla="*/ 0 h 10"/>
                <a:gd name="T32" fmla="*/ 685 w 685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5" h="10">
                  <a:moveTo>
                    <a:pt x="7" y="7"/>
                  </a:moveTo>
                  <a:lnTo>
                    <a:pt x="3" y="10"/>
                  </a:lnTo>
                  <a:lnTo>
                    <a:pt x="685" y="10"/>
                  </a:lnTo>
                  <a:lnTo>
                    <a:pt x="685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Freeform 30"/>
            <p:cNvSpPr>
              <a:spLocks/>
            </p:cNvSpPr>
            <p:nvPr/>
          </p:nvSpPr>
          <p:spPr bwMode="auto">
            <a:xfrm>
              <a:off x="2629" y="2972"/>
              <a:ext cx="7" cy="173"/>
            </a:xfrm>
            <a:custGeom>
              <a:avLst/>
              <a:gdLst>
                <a:gd name="T0" fmla="*/ 3 w 7"/>
                <a:gd name="T1" fmla="*/ 166 h 173"/>
                <a:gd name="T2" fmla="*/ 7 w 7"/>
                <a:gd name="T3" fmla="*/ 169 h 173"/>
                <a:gd name="T4" fmla="*/ 7 w 7"/>
                <a:gd name="T5" fmla="*/ 0 h 173"/>
                <a:gd name="T6" fmla="*/ 0 w 7"/>
                <a:gd name="T7" fmla="*/ 0 h 173"/>
                <a:gd name="T8" fmla="*/ 0 w 7"/>
                <a:gd name="T9" fmla="*/ 169 h 173"/>
                <a:gd name="T10" fmla="*/ 3 w 7"/>
                <a:gd name="T11" fmla="*/ 173 h 173"/>
                <a:gd name="T12" fmla="*/ 0 w 7"/>
                <a:gd name="T13" fmla="*/ 169 h 173"/>
                <a:gd name="T14" fmla="*/ 0 w 7"/>
                <a:gd name="T15" fmla="*/ 173 h 173"/>
                <a:gd name="T16" fmla="*/ 3 w 7"/>
                <a:gd name="T17" fmla="*/ 173 h 173"/>
                <a:gd name="T18" fmla="*/ 3 w 7"/>
                <a:gd name="T19" fmla="*/ 166 h 1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73"/>
                <a:gd name="T32" fmla="*/ 7 w 7"/>
                <a:gd name="T33" fmla="*/ 173 h 1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73">
                  <a:moveTo>
                    <a:pt x="3" y="166"/>
                  </a:moveTo>
                  <a:lnTo>
                    <a:pt x="7" y="16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3" y="173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3" y="173"/>
                  </a:lnTo>
                  <a:lnTo>
                    <a:pt x="3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Freeform 31"/>
            <p:cNvSpPr>
              <a:spLocks/>
            </p:cNvSpPr>
            <p:nvPr/>
          </p:nvSpPr>
          <p:spPr bwMode="auto">
            <a:xfrm>
              <a:off x="2632" y="3138"/>
              <a:ext cx="685" cy="7"/>
            </a:xfrm>
            <a:custGeom>
              <a:avLst/>
              <a:gdLst>
                <a:gd name="T0" fmla="*/ 678 w 685"/>
                <a:gd name="T1" fmla="*/ 3 h 7"/>
                <a:gd name="T2" fmla="*/ 682 w 685"/>
                <a:gd name="T3" fmla="*/ 0 h 7"/>
                <a:gd name="T4" fmla="*/ 0 w 685"/>
                <a:gd name="T5" fmla="*/ 0 h 7"/>
                <a:gd name="T6" fmla="*/ 0 w 685"/>
                <a:gd name="T7" fmla="*/ 7 h 7"/>
                <a:gd name="T8" fmla="*/ 682 w 685"/>
                <a:gd name="T9" fmla="*/ 7 h 7"/>
                <a:gd name="T10" fmla="*/ 685 w 685"/>
                <a:gd name="T11" fmla="*/ 3 h 7"/>
                <a:gd name="T12" fmla="*/ 682 w 685"/>
                <a:gd name="T13" fmla="*/ 7 h 7"/>
                <a:gd name="T14" fmla="*/ 685 w 685"/>
                <a:gd name="T15" fmla="*/ 7 h 7"/>
                <a:gd name="T16" fmla="*/ 685 w 685"/>
                <a:gd name="T17" fmla="*/ 3 h 7"/>
                <a:gd name="T18" fmla="*/ 678 w 685"/>
                <a:gd name="T19" fmla="*/ 3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5"/>
                <a:gd name="T31" fmla="*/ 0 h 7"/>
                <a:gd name="T32" fmla="*/ 685 w 68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5" h="7">
                  <a:moveTo>
                    <a:pt x="678" y="3"/>
                  </a:moveTo>
                  <a:lnTo>
                    <a:pt x="68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682" y="7"/>
                  </a:lnTo>
                  <a:lnTo>
                    <a:pt x="685" y="3"/>
                  </a:lnTo>
                  <a:lnTo>
                    <a:pt x="682" y="7"/>
                  </a:lnTo>
                  <a:lnTo>
                    <a:pt x="685" y="7"/>
                  </a:lnTo>
                  <a:lnTo>
                    <a:pt x="685" y="3"/>
                  </a:lnTo>
                  <a:lnTo>
                    <a:pt x="67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Freeform 32"/>
            <p:cNvSpPr>
              <a:spLocks/>
            </p:cNvSpPr>
            <p:nvPr/>
          </p:nvSpPr>
          <p:spPr bwMode="auto">
            <a:xfrm>
              <a:off x="2357" y="2904"/>
              <a:ext cx="957" cy="68"/>
            </a:xfrm>
            <a:custGeom>
              <a:avLst/>
              <a:gdLst>
                <a:gd name="T0" fmla="*/ 681 w 957"/>
                <a:gd name="T1" fmla="*/ 0 h 68"/>
                <a:gd name="T2" fmla="*/ 957 w 957"/>
                <a:gd name="T3" fmla="*/ 68 h 68"/>
                <a:gd name="T4" fmla="*/ 275 w 957"/>
                <a:gd name="T5" fmla="*/ 68 h 68"/>
                <a:gd name="T6" fmla="*/ 0 w 957"/>
                <a:gd name="T7" fmla="*/ 0 h 68"/>
                <a:gd name="T8" fmla="*/ 681 w 957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7"/>
                <a:gd name="T16" fmla="*/ 0 h 68"/>
                <a:gd name="T17" fmla="*/ 957 w 957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7" h="68">
                  <a:moveTo>
                    <a:pt x="681" y="0"/>
                  </a:moveTo>
                  <a:lnTo>
                    <a:pt x="957" y="68"/>
                  </a:lnTo>
                  <a:lnTo>
                    <a:pt x="275" y="68"/>
                  </a:lnTo>
                  <a:lnTo>
                    <a:pt x="0" y="0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E5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Freeform 33"/>
            <p:cNvSpPr>
              <a:spLocks/>
            </p:cNvSpPr>
            <p:nvPr/>
          </p:nvSpPr>
          <p:spPr bwMode="auto">
            <a:xfrm>
              <a:off x="3038" y="2900"/>
              <a:ext cx="279" cy="75"/>
            </a:xfrm>
            <a:custGeom>
              <a:avLst/>
              <a:gdLst>
                <a:gd name="T0" fmla="*/ 276 w 279"/>
                <a:gd name="T1" fmla="*/ 75 h 75"/>
                <a:gd name="T2" fmla="*/ 279 w 279"/>
                <a:gd name="T3" fmla="*/ 68 h 75"/>
                <a:gd name="T4" fmla="*/ 0 w 279"/>
                <a:gd name="T5" fmla="*/ 0 h 75"/>
                <a:gd name="T6" fmla="*/ 0 w 279"/>
                <a:gd name="T7" fmla="*/ 10 h 75"/>
                <a:gd name="T8" fmla="*/ 276 w 279"/>
                <a:gd name="T9" fmla="*/ 75 h 75"/>
                <a:gd name="T10" fmla="*/ 276 w 279"/>
                <a:gd name="T11" fmla="*/ 65 h 75"/>
                <a:gd name="T12" fmla="*/ 276 w 279"/>
                <a:gd name="T13" fmla="*/ 75 h 75"/>
                <a:gd name="T14" fmla="*/ 279 w 279"/>
                <a:gd name="T15" fmla="*/ 75 h 75"/>
                <a:gd name="T16" fmla="*/ 279 w 279"/>
                <a:gd name="T17" fmla="*/ 68 h 75"/>
                <a:gd name="T18" fmla="*/ 276 w 279"/>
                <a:gd name="T19" fmla="*/ 75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9"/>
                <a:gd name="T31" fmla="*/ 0 h 75"/>
                <a:gd name="T32" fmla="*/ 279 w 279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9" h="75">
                  <a:moveTo>
                    <a:pt x="276" y="75"/>
                  </a:moveTo>
                  <a:lnTo>
                    <a:pt x="279" y="68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76" y="75"/>
                  </a:lnTo>
                  <a:lnTo>
                    <a:pt x="276" y="65"/>
                  </a:lnTo>
                  <a:lnTo>
                    <a:pt x="276" y="75"/>
                  </a:lnTo>
                  <a:lnTo>
                    <a:pt x="279" y="75"/>
                  </a:lnTo>
                  <a:lnTo>
                    <a:pt x="279" y="68"/>
                  </a:lnTo>
                  <a:lnTo>
                    <a:pt x="276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Freeform 34"/>
            <p:cNvSpPr>
              <a:spLocks/>
            </p:cNvSpPr>
            <p:nvPr/>
          </p:nvSpPr>
          <p:spPr bwMode="auto">
            <a:xfrm>
              <a:off x="2629" y="2965"/>
              <a:ext cx="685" cy="10"/>
            </a:xfrm>
            <a:custGeom>
              <a:avLst/>
              <a:gdLst>
                <a:gd name="T0" fmla="*/ 0 w 685"/>
                <a:gd name="T1" fmla="*/ 10 h 10"/>
                <a:gd name="T2" fmla="*/ 685 w 685"/>
                <a:gd name="T3" fmla="*/ 10 h 10"/>
                <a:gd name="T4" fmla="*/ 685 w 685"/>
                <a:gd name="T5" fmla="*/ 0 h 10"/>
                <a:gd name="T6" fmla="*/ 3 w 685"/>
                <a:gd name="T7" fmla="*/ 0 h 10"/>
                <a:gd name="T8" fmla="*/ 3 w 685"/>
                <a:gd name="T9" fmla="*/ 3 h 10"/>
                <a:gd name="T10" fmla="*/ 3 w 685"/>
                <a:gd name="T11" fmla="*/ 0 h 10"/>
                <a:gd name="T12" fmla="*/ 0 w 685"/>
                <a:gd name="T13" fmla="*/ 3 h 10"/>
                <a:gd name="T14" fmla="*/ 0 w 685"/>
                <a:gd name="T15" fmla="*/ 10 h 10"/>
                <a:gd name="T16" fmla="*/ 3 w 685"/>
                <a:gd name="T17" fmla="*/ 10 h 10"/>
                <a:gd name="T18" fmla="*/ 0 w 685"/>
                <a:gd name="T19" fmla="*/ 1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5"/>
                <a:gd name="T31" fmla="*/ 0 h 10"/>
                <a:gd name="T32" fmla="*/ 685 w 685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5" h="10">
                  <a:moveTo>
                    <a:pt x="0" y="10"/>
                  </a:moveTo>
                  <a:lnTo>
                    <a:pt x="685" y="10"/>
                  </a:lnTo>
                  <a:lnTo>
                    <a:pt x="685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Freeform 35"/>
            <p:cNvSpPr>
              <a:spLocks/>
            </p:cNvSpPr>
            <p:nvPr/>
          </p:nvSpPr>
          <p:spPr bwMode="auto">
            <a:xfrm>
              <a:off x="2353" y="2900"/>
              <a:ext cx="279" cy="75"/>
            </a:xfrm>
            <a:custGeom>
              <a:avLst/>
              <a:gdLst>
                <a:gd name="T0" fmla="*/ 4 w 279"/>
                <a:gd name="T1" fmla="*/ 0 h 75"/>
                <a:gd name="T2" fmla="*/ 0 w 279"/>
                <a:gd name="T3" fmla="*/ 10 h 75"/>
                <a:gd name="T4" fmla="*/ 276 w 279"/>
                <a:gd name="T5" fmla="*/ 75 h 75"/>
                <a:gd name="T6" fmla="*/ 279 w 279"/>
                <a:gd name="T7" fmla="*/ 68 h 75"/>
                <a:gd name="T8" fmla="*/ 4 w 279"/>
                <a:gd name="T9" fmla="*/ 0 h 75"/>
                <a:gd name="T10" fmla="*/ 4 w 279"/>
                <a:gd name="T11" fmla="*/ 10 h 75"/>
                <a:gd name="T12" fmla="*/ 4 w 279"/>
                <a:gd name="T13" fmla="*/ 0 h 75"/>
                <a:gd name="T14" fmla="*/ 0 w 279"/>
                <a:gd name="T15" fmla="*/ 0 h 75"/>
                <a:gd name="T16" fmla="*/ 0 w 279"/>
                <a:gd name="T17" fmla="*/ 10 h 75"/>
                <a:gd name="T18" fmla="*/ 4 w 279"/>
                <a:gd name="T19" fmla="*/ 0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9"/>
                <a:gd name="T31" fmla="*/ 0 h 75"/>
                <a:gd name="T32" fmla="*/ 279 w 279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9" h="75">
                  <a:moveTo>
                    <a:pt x="4" y="0"/>
                  </a:moveTo>
                  <a:lnTo>
                    <a:pt x="0" y="10"/>
                  </a:lnTo>
                  <a:lnTo>
                    <a:pt x="276" y="75"/>
                  </a:lnTo>
                  <a:lnTo>
                    <a:pt x="279" y="68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Freeform 36"/>
            <p:cNvSpPr>
              <a:spLocks/>
            </p:cNvSpPr>
            <p:nvPr/>
          </p:nvSpPr>
          <p:spPr bwMode="auto">
            <a:xfrm>
              <a:off x="2357" y="2900"/>
              <a:ext cx="685" cy="10"/>
            </a:xfrm>
            <a:custGeom>
              <a:avLst/>
              <a:gdLst>
                <a:gd name="T0" fmla="*/ 681 w 685"/>
                <a:gd name="T1" fmla="*/ 0 h 10"/>
                <a:gd name="T2" fmla="*/ 0 w 685"/>
                <a:gd name="T3" fmla="*/ 0 h 10"/>
                <a:gd name="T4" fmla="*/ 0 w 685"/>
                <a:gd name="T5" fmla="*/ 10 h 10"/>
                <a:gd name="T6" fmla="*/ 681 w 685"/>
                <a:gd name="T7" fmla="*/ 10 h 10"/>
                <a:gd name="T8" fmla="*/ 685 w 685"/>
                <a:gd name="T9" fmla="*/ 7 h 10"/>
                <a:gd name="T10" fmla="*/ 685 w 685"/>
                <a:gd name="T11" fmla="*/ 4 h 10"/>
                <a:gd name="T12" fmla="*/ 681 w 685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5"/>
                <a:gd name="T22" fmla="*/ 0 h 10"/>
                <a:gd name="T23" fmla="*/ 685 w 685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5" h="10">
                  <a:moveTo>
                    <a:pt x="681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81" y="10"/>
                  </a:lnTo>
                  <a:lnTo>
                    <a:pt x="685" y="7"/>
                  </a:lnTo>
                  <a:lnTo>
                    <a:pt x="685" y="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Freeform 37"/>
            <p:cNvSpPr>
              <a:spLocks/>
            </p:cNvSpPr>
            <p:nvPr/>
          </p:nvSpPr>
          <p:spPr bwMode="auto">
            <a:xfrm>
              <a:off x="2349" y="2904"/>
              <a:ext cx="283" cy="237"/>
            </a:xfrm>
            <a:custGeom>
              <a:avLst/>
              <a:gdLst>
                <a:gd name="T0" fmla="*/ 0 w 283"/>
                <a:gd name="T1" fmla="*/ 149 h 237"/>
                <a:gd name="T2" fmla="*/ 0 w 283"/>
                <a:gd name="T3" fmla="*/ 0 h 237"/>
                <a:gd name="T4" fmla="*/ 283 w 283"/>
                <a:gd name="T5" fmla="*/ 68 h 237"/>
                <a:gd name="T6" fmla="*/ 283 w 283"/>
                <a:gd name="T7" fmla="*/ 237 h 237"/>
                <a:gd name="T8" fmla="*/ 0 w 283"/>
                <a:gd name="T9" fmla="*/ 149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3"/>
                <a:gd name="T16" fmla="*/ 0 h 237"/>
                <a:gd name="T17" fmla="*/ 283 w 283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3" h="237">
                  <a:moveTo>
                    <a:pt x="0" y="149"/>
                  </a:moveTo>
                  <a:lnTo>
                    <a:pt x="0" y="0"/>
                  </a:lnTo>
                  <a:lnTo>
                    <a:pt x="283" y="68"/>
                  </a:lnTo>
                  <a:lnTo>
                    <a:pt x="283" y="237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Freeform 38"/>
            <p:cNvSpPr>
              <a:spLocks/>
            </p:cNvSpPr>
            <p:nvPr/>
          </p:nvSpPr>
          <p:spPr bwMode="auto">
            <a:xfrm>
              <a:off x="2342" y="2900"/>
              <a:ext cx="11" cy="153"/>
            </a:xfrm>
            <a:custGeom>
              <a:avLst/>
              <a:gdLst>
                <a:gd name="T0" fmla="*/ 7 w 11"/>
                <a:gd name="T1" fmla="*/ 0 h 153"/>
                <a:gd name="T2" fmla="*/ 0 w 11"/>
                <a:gd name="T3" fmla="*/ 4 h 153"/>
                <a:gd name="T4" fmla="*/ 0 w 11"/>
                <a:gd name="T5" fmla="*/ 153 h 153"/>
                <a:gd name="T6" fmla="*/ 11 w 11"/>
                <a:gd name="T7" fmla="*/ 153 h 153"/>
                <a:gd name="T8" fmla="*/ 11 w 11"/>
                <a:gd name="T9" fmla="*/ 4 h 153"/>
                <a:gd name="T10" fmla="*/ 4 w 11"/>
                <a:gd name="T11" fmla="*/ 10 h 153"/>
                <a:gd name="T12" fmla="*/ 11 w 11"/>
                <a:gd name="T13" fmla="*/ 4 h 153"/>
                <a:gd name="T14" fmla="*/ 7 w 11"/>
                <a:gd name="T15" fmla="*/ 0 h 153"/>
                <a:gd name="T16" fmla="*/ 4 w 11"/>
                <a:gd name="T17" fmla="*/ 4 h 153"/>
                <a:gd name="T18" fmla="*/ 0 w 11"/>
                <a:gd name="T19" fmla="*/ 4 h 153"/>
                <a:gd name="T20" fmla="*/ 7 w 11"/>
                <a:gd name="T21" fmla="*/ 0 h 1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53"/>
                <a:gd name="T35" fmla="*/ 11 w 11"/>
                <a:gd name="T36" fmla="*/ 153 h 1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53">
                  <a:moveTo>
                    <a:pt x="7" y="0"/>
                  </a:moveTo>
                  <a:lnTo>
                    <a:pt x="0" y="4"/>
                  </a:lnTo>
                  <a:lnTo>
                    <a:pt x="0" y="153"/>
                  </a:lnTo>
                  <a:lnTo>
                    <a:pt x="11" y="153"/>
                  </a:lnTo>
                  <a:lnTo>
                    <a:pt x="11" y="4"/>
                  </a:lnTo>
                  <a:lnTo>
                    <a:pt x="4" y="10"/>
                  </a:lnTo>
                  <a:lnTo>
                    <a:pt x="11" y="4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Freeform 39"/>
            <p:cNvSpPr>
              <a:spLocks/>
            </p:cNvSpPr>
            <p:nvPr/>
          </p:nvSpPr>
          <p:spPr bwMode="auto">
            <a:xfrm>
              <a:off x="2346" y="2900"/>
              <a:ext cx="290" cy="75"/>
            </a:xfrm>
            <a:custGeom>
              <a:avLst/>
              <a:gdLst>
                <a:gd name="T0" fmla="*/ 290 w 290"/>
                <a:gd name="T1" fmla="*/ 72 h 75"/>
                <a:gd name="T2" fmla="*/ 286 w 290"/>
                <a:gd name="T3" fmla="*/ 68 h 75"/>
                <a:gd name="T4" fmla="*/ 3 w 290"/>
                <a:gd name="T5" fmla="*/ 0 h 75"/>
                <a:gd name="T6" fmla="*/ 0 w 290"/>
                <a:gd name="T7" fmla="*/ 10 h 75"/>
                <a:gd name="T8" fmla="*/ 283 w 290"/>
                <a:gd name="T9" fmla="*/ 75 h 75"/>
                <a:gd name="T10" fmla="*/ 283 w 290"/>
                <a:gd name="T11" fmla="*/ 72 h 75"/>
                <a:gd name="T12" fmla="*/ 283 w 290"/>
                <a:gd name="T13" fmla="*/ 75 h 75"/>
                <a:gd name="T14" fmla="*/ 286 w 290"/>
                <a:gd name="T15" fmla="*/ 75 h 75"/>
                <a:gd name="T16" fmla="*/ 290 w 290"/>
                <a:gd name="T17" fmla="*/ 72 h 75"/>
                <a:gd name="T18" fmla="*/ 290 w 290"/>
                <a:gd name="T19" fmla="*/ 68 h 75"/>
                <a:gd name="T20" fmla="*/ 286 w 290"/>
                <a:gd name="T21" fmla="*/ 68 h 75"/>
                <a:gd name="T22" fmla="*/ 290 w 290"/>
                <a:gd name="T23" fmla="*/ 72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0"/>
                <a:gd name="T37" fmla="*/ 0 h 75"/>
                <a:gd name="T38" fmla="*/ 290 w 290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0" h="75">
                  <a:moveTo>
                    <a:pt x="290" y="72"/>
                  </a:moveTo>
                  <a:lnTo>
                    <a:pt x="286" y="68"/>
                  </a:lnTo>
                  <a:lnTo>
                    <a:pt x="3" y="0"/>
                  </a:lnTo>
                  <a:lnTo>
                    <a:pt x="0" y="10"/>
                  </a:lnTo>
                  <a:lnTo>
                    <a:pt x="283" y="75"/>
                  </a:lnTo>
                  <a:lnTo>
                    <a:pt x="283" y="72"/>
                  </a:lnTo>
                  <a:lnTo>
                    <a:pt x="283" y="75"/>
                  </a:lnTo>
                  <a:lnTo>
                    <a:pt x="286" y="75"/>
                  </a:lnTo>
                  <a:lnTo>
                    <a:pt x="290" y="72"/>
                  </a:lnTo>
                  <a:lnTo>
                    <a:pt x="290" y="68"/>
                  </a:lnTo>
                  <a:lnTo>
                    <a:pt x="286" y="68"/>
                  </a:lnTo>
                  <a:lnTo>
                    <a:pt x="29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Freeform 40"/>
            <p:cNvSpPr>
              <a:spLocks/>
            </p:cNvSpPr>
            <p:nvPr/>
          </p:nvSpPr>
          <p:spPr bwMode="auto">
            <a:xfrm>
              <a:off x="2629" y="2972"/>
              <a:ext cx="7" cy="173"/>
            </a:xfrm>
            <a:custGeom>
              <a:avLst/>
              <a:gdLst>
                <a:gd name="T0" fmla="*/ 0 w 7"/>
                <a:gd name="T1" fmla="*/ 173 h 173"/>
                <a:gd name="T2" fmla="*/ 7 w 7"/>
                <a:gd name="T3" fmla="*/ 169 h 173"/>
                <a:gd name="T4" fmla="*/ 7 w 7"/>
                <a:gd name="T5" fmla="*/ 0 h 173"/>
                <a:gd name="T6" fmla="*/ 0 w 7"/>
                <a:gd name="T7" fmla="*/ 0 h 173"/>
                <a:gd name="T8" fmla="*/ 0 w 7"/>
                <a:gd name="T9" fmla="*/ 169 h 173"/>
                <a:gd name="T10" fmla="*/ 3 w 7"/>
                <a:gd name="T11" fmla="*/ 166 h 173"/>
                <a:gd name="T12" fmla="*/ 0 w 7"/>
                <a:gd name="T13" fmla="*/ 169 h 173"/>
                <a:gd name="T14" fmla="*/ 0 w 7"/>
                <a:gd name="T15" fmla="*/ 173 h 173"/>
                <a:gd name="T16" fmla="*/ 7 w 7"/>
                <a:gd name="T17" fmla="*/ 173 h 173"/>
                <a:gd name="T18" fmla="*/ 7 w 7"/>
                <a:gd name="T19" fmla="*/ 169 h 173"/>
                <a:gd name="T20" fmla="*/ 0 w 7"/>
                <a:gd name="T21" fmla="*/ 173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73"/>
                <a:gd name="T35" fmla="*/ 7 w 7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73">
                  <a:moveTo>
                    <a:pt x="0" y="173"/>
                  </a:moveTo>
                  <a:lnTo>
                    <a:pt x="7" y="16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3" y="166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7" y="173"/>
                  </a:lnTo>
                  <a:lnTo>
                    <a:pt x="7" y="16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" name="Freeform 41"/>
            <p:cNvSpPr>
              <a:spLocks/>
            </p:cNvSpPr>
            <p:nvPr/>
          </p:nvSpPr>
          <p:spPr bwMode="auto">
            <a:xfrm>
              <a:off x="2342" y="3050"/>
              <a:ext cx="290" cy="95"/>
            </a:xfrm>
            <a:custGeom>
              <a:avLst/>
              <a:gdLst>
                <a:gd name="T0" fmla="*/ 0 w 290"/>
                <a:gd name="T1" fmla="*/ 3 h 95"/>
                <a:gd name="T2" fmla="*/ 4 w 290"/>
                <a:gd name="T3" fmla="*/ 10 h 95"/>
                <a:gd name="T4" fmla="*/ 287 w 290"/>
                <a:gd name="T5" fmla="*/ 95 h 95"/>
                <a:gd name="T6" fmla="*/ 290 w 290"/>
                <a:gd name="T7" fmla="*/ 88 h 95"/>
                <a:gd name="T8" fmla="*/ 7 w 290"/>
                <a:gd name="T9" fmla="*/ 0 h 95"/>
                <a:gd name="T10" fmla="*/ 11 w 290"/>
                <a:gd name="T11" fmla="*/ 3 h 95"/>
                <a:gd name="T12" fmla="*/ 7 w 290"/>
                <a:gd name="T13" fmla="*/ 0 h 95"/>
                <a:gd name="T14" fmla="*/ 4 w 290"/>
                <a:gd name="T15" fmla="*/ 0 h 95"/>
                <a:gd name="T16" fmla="*/ 0 w 290"/>
                <a:gd name="T17" fmla="*/ 3 h 95"/>
                <a:gd name="T18" fmla="*/ 4 w 290"/>
                <a:gd name="T19" fmla="*/ 6 h 95"/>
                <a:gd name="T20" fmla="*/ 4 w 290"/>
                <a:gd name="T21" fmla="*/ 10 h 95"/>
                <a:gd name="T22" fmla="*/ 0 w 290"/>
                <a:gd name="T23" fmla="*/ 3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0"/>
                <a:gd name="T37" fmla="*/ 0 h 95"/>
                <a:gd name="T38" fmla="*/ 290 w 290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0" h="95">
                  <a:moveTo>
                    <a:pt x="0" y="3"/>
                  </a:moveTo>
                  <a:lnTo>
                    <a:pt x="4" y="10"/>
                  </a:lnTo>
                  <a:lnTo>
                    <a:pt x="287" y="95"/>
                  </a:lnTo>
                  <a:lnTo>
                    <a:pt x="290" y="88"/>
                  </a:lnTo>
                  <a:lnTo>
                    <a:pt x="7" y="0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4" y="1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Freeform 42"/>
            <p:cNvSpPr>
              <a:spLocks/>
            </p:cNvSpPr>
            <p:nvPr/>
          </p:nvSpPr>
          <p:spPr bwMode="auto">
            <a:xfrm>
              <a:off x="3154" y="2934"/>
              <a:ext cx="11" cy="14"/>
            </a:xfrm>
            <a:custGeom>
              <a:avLst/>
              <a:gdLst>
                <a:gd name="T0" fmla="*/ 3 w 11"/>
                <a:gd name="T1" fmla="*/ 7 h 14"/>
                <a:gd name="T2" fmla="*/ 0 w 11"/>
                <a:gd name="T3" fmla="*/ 4 h 14"/>
                <a:gd name="T4" fmla="*/ 0 w 11"/>
                <a:gd name="T5" fmla="*/ 14 h 14"/>
                <a:gd name="T6" fmla="*/ 11 w 11"/>
                <a:gd name="T7" fmla="*/ 14 h 14"/>
                <a:gd name="T8" fmla="*/ 11 w 11"/>
                <a:gd name="T9" fmla="*/ 4 h 14"/>
                <a:gd name="T10" fmla="*/ 3 w 11"/>
                <a:gd name="T11" fmla="*/ 0 h 14"/>
                <a:gd name="T12" fmla="*/ 11 w 11"/>
                <a:gd name="T13" fmla="*/ 4 h 14"/>
                <a:gd name="T14" fmla="*/ 11 w 11"/>
                <a:gd name="T15" fmla="*/ 0 h 14"/>
                <a:gd name="T16" fmla="*/ 3 w 11"/>
                <a:gd name="T17" fmla="*/ 0 h 14"/>
                <a:gd name="T18" fmla="*/ 3 w 11"/>
                <a:gd name="T19" fmla="*/ 7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4"/>
                <a:gd name="T32" fmla="*/ 11 w 11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4">
                  <a:moveTo>
                    <a:pt x="3" y="7"/>
                  </a:moveTo>
                  <a:lnTo>
                    <a:pt x="0" y="4"/>
                  </a:lnTo>
                  <a:lnTo>
                    <a:pt x="0" y="14"/>
                  </a:lnTo>
                  <a:lnTo>
                    <a:pt x="11" y="14"/>
                  </a:lnTo>
                  <a:lnTo>
                    <a:pt x="11" y="4"/>
                  </a:lnTo>
                  <a:lnTo>
                    <a:pt x="3" y="0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3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Freeform 43"/>
            <p:cNvSpPr>
              <a:spLocks/>
            </p:cNvSpPr>
            <p:nvPr/>
          </p:nvSpPr>
          <p:spPr bwMode="auto">
            <a:xfrm>
              <a:off x="2733" y="2934"/>
              <a:ext cx="424" cy="7"/>
            </a:xfrm>
            <a:custGeom>
              <a:avLst/>
              <a:gdLst>
                <a:gd name="T0" fmla="*/ 11 w 424"/>
                <a:gd name="T1" fmla="*/ 4 h 7"/>
                <a:gd name="T2" fmla="*/ 7 w 424"/>
                <a:gd name="T3" fmla="*/ 7 h 7"/>
                <a:gd name="T4" fmla="*/ 424 w 424"/>
                <a:gd name="T5" fmla="*/ 7 h 7"/>
                <a:gd name="T6" fmla="*/ 424 w 424"/>
                <a:gd name="T7" fmla="*/ 0 h 7"/>
                <a:gd name="T8" fmla="*/ 7 w 424"/>
                <a:gd name="T9" fmla="*/ 0 h 7"/>
                <a:gd name="T10" fmla="*/ 0 w 424"/>
                <a:gd name="T11" fmla="*/ 4 h 7"/>
                <a:gd name="T12" fmla="*/ 7 w 424"/>
                <a:gd name="T13" fmla="*/ 0 h 7"/>
                <a:gd name="T14" fmla="*/ 0 w 424"/>
                <a:gd name="T15" fmla="*/ 0 h 7"/>
                <a:gd name="T16" fmla="*/ 0 w 424"/>
                <a:gd name="T17" fmla="*/ 4 h 7"/>
                <a:gd name="T18" fmla="*/ 11 w 424"/>
                <a:gd name="T19" fmla="*/ 4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4"/>
                <a:gd name="T31" fmla="*/ 0 h 7"/>
                <a:gd name="T32" fmla="*/ 424 w 42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4" h="7">
                  <a:moveTo>
                    <a:pt x="11" y="4"/>
                  </a:moveTo>
                  <a:lnTo>
                    <a:pt x="7" y="7"/>
                  </a:lnTo>
                  <a:lnTo>
                    <a:pt x="424" y="7"/>
                  </a:lnTo>
                  <a:lnTo>
                    <a:pt x="424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" name="Freeform 44"/>
            <p:cNvSpPr>
              <a:spLocks/>
            </p:cNvSpPr>
            <p:nvPr/>
          </p:nvSpPr>
          <p:spPr bwMode="auto">
            <a:xfrm>
              <a:off x="2733" y="2938"/>
              <a:ext cx="11" cy="13"/>
            </a:xfrm>
            <a:custGeom>
              <a:avLst/>
              <a:gdLst>
                <a:gd name="T0" fmla="*/ 7 w 11"/>
                <a:gd name="T1" fmla="*/ 6 h 13"/>
                <a:gd name="T2" fmla="*/ 11 w 11"/>
                <a:gd name="T3" fmla="*/ 10 h 13"/>
                <a:gd name="T4" fmla="*/ 11 w 11"/>
                <a:gd name="T5" fmla="*/ 0 h 13"/>
                <a:gd name="T6" fmla="*/ 0 w 11"/>
                <a:gd name="T7" fmla="*/ 0 h 13"/>
                <a:gd name="T8" fmla="*/ 0 w 11"/>
                <a:gd name="T9" fmla="*/ 10 h 13"/>
                <a:gd name="T10" fmla="*/ 7 w 11"/>
                <a:gd name="T11" fmla="*/ 13 h 13"/>
                <a:gd name="T12" fmla="*/ 0 w 11"/>
                <a:gd name="T13" fmla="*/ 10 h 13"/>
                <a:gd name="T14" fmla="*/ 0 w 11"/>
                <a:gd name="T15" fmla="*/ 13 h 13"/>
                <a:gd name="T16" fmla="*/ 7 w 11"/>
                <a:gd name="T17" fmla="*/ 13 h 13"/>
                <a:gd name="T18" fmla="*/ 7 w 11"/>
                <a:gd name="T19" fmla="*/ 6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3"/>
                <a:gd name="T32" fmla="*/ 11 w 11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3">
                  <a:moveTo>
                    <a:pt x="7" y="6"/>
                  </a:moveTo>
                  <a:lnTo>
                    <a:pt x="11" y="1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Freeform 45"/>
            <p:cNvSpPr>
              <a:spLocks/>
            </p:cNvSpPr>
            <p:nvPr/>
          </p:nvSpPr>
          <p:spPr bwMode="auto">
            <a:xfrm>
              <a:off x="2740" y="2944"/>
              <a:ext cx="425" cy="7"/>
            </a:xfrm>
            <a:custGeom>
              <a:avLst/>
              <a:gdLst>
                <a:gd name="T0" fmla="*/ 414 w 425"/>
                <a:gd name="T1" fmla="*/ 4 h 7"/>
                <a:gd name="T2" fmla="*/ 417 w 425"/>
                <a:gd name="T3" fmla="*/ 0 h 7"/>
                <a:gd name="T4" fmla="*/ 0 w 425"/>
                <a:gd name="T5" fmla="*/ 0 h 7"/>
                <a:gd name="T6" fmla="*/ 0 w 425"/>
                <a:gd name="T7" fmla="*/ 7 h 7"/>
                <a:gd name="T8" fmla="*/ 417 w 425"/>
                <a:gd name="T9" fmla="*/ 7 h 7"/>
                <a:gd name="T10" fmla="*/ 425 w 425"/>
                <a:gd name="T11" fmla="*/ 4 h 7"/>
                <a:gd name="T12" fmla="*/ 417 w 425"/>
                <a:gd name="T13" fmla="*/ 7 h 7"/>
                <a:gd name="T14" fmla="*/ 425 w 425"/>
                <a:gd name="T15" fmla="*/ 7 h 7"/>
                <a:gd name="T16" fmla="*/ 425 w 425"/>
                <a:gd name="T17" fmla="*/ 4 h 7"/>
                <a:gd name="T18" fmla="*/ 414 w 425"/>
                <a:gd name="T19" fmla="*/ 4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5"/>
                <a:gd name="T31" fmla="*/ 0 h 7"/>
                <a:gd name="T32" fmla="*/ 425 w 42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5" h="7">
                  <a:moveTo>
                    <a:pt x="414" y="4"/>
                  </a:moveTo>
                  <a:lnTo>
                    <a:pt x="4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17" y="7"/>
                  </a:lnTo>
                  <a:lnTo>
                    <a:pt x="425" y="4"/>
                  </a:lnTo>
                  <a:lnTo>
                    <a:pt x="417" y="7"/>
                  </a:lnTo>
                  <a:lnTo>
                    <a:pt x="425" y="7"/>
                  </a:lnTo>
                  <a:lnTo>
                    <a:pt x="425" y="4"/>
                  </a:lnTo>
                  <a:lnTo>
                    <a:pt x="41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Freeform 46"/>
            <p:cNvSpPr>
              <a:spLocks/>
            </p:cNvSpPr>
            <p:nvPr/>
          </p:nvSpPr>
          <p:spPr bwMode="auto">
            <a:xfrm>
              <a:off x="2547" y="2900"/>
              <a:ext cx="610" cy="38"/>
            </a:xfrm>
            <a:custGeom>
              <a:avLst/>
              <a:gdLst>
                <a:gd name="T0" fmla="*/ 421 w 610"/>
                <a:gd name="T1" fmla="*/ 0 h 38"/>
                <a:gd name="T2" fmla="*/ 610 w 610"/>
                <a:gd name="T3" fmla="*/ 38 h 38"/>
                <a:gd name="T4" fmla="*/ 193 w 610"/>
                <a:gd name="T5" fmla="*/ 38 h 38"/>
                <a:gd name="T6" fmla="*/ 0 w 610"/>
                <a:gd name="T7" fmla="*/ 0 h 38"/>
                <a:gd name="T8" fmla="*/ 421 w 610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0"/>
                <a:gd name="T16" fmla="*/ 0 h 38"/>
                <a:gd name="T17" fmla="*/ 610 w 61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0" h="38">
                  <a:moveTo>
                    <a:pt x="421" y="0"/>
                  </a:moveTo>
                  <a:lnTo>
                    <a:pt x="610" y="38"/>
                  </a:lnTo>
                  <a:lnTo>
                    <a:pt x="193" y="38"/>
                  </a:lnTo>
                  <a:lnTo>
                    <a:pt x="0" y="0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Freeform 47"/>
            <p:cNvSpPr>
              <a:spLocks/>
            </p:cNvSpPr>
            <p:nvPr/>
          </p:nvSpPr>
          <p:spPr bwMode="auto">
            <a:xfrm>
              <a:off x="2968" y="2897"/>
              <a:ext cx="193" cy="44"/>
            </a:xfrm>
            <a:custGeom>
              <a:avLst/>
              <a:gdLst>
                <a:gd name="T0" fmla="*/ 189 w 193"/>
                <a:gd name="T1" fmla="*/ 44 h 44"/>
                <a:gd name="T2" fmla="*/ 193 w 193"/>
                <a:gd name="T3" fmla="*/ 37 h 44"/>
                <a:gd name="T4" fmla="*/ 0 w 193"/>
                <a:gd name="T5" fmla="*/ 0 h 44"/>
                <a:gd name="T6" fmla="*/ 0 w 193"/>
                <a:gd name="T7" fmla="*/ 7 h 44"/>
                <a:gd name="T8" fmla="*/ 189 w 193"/>
                <a:gd name="T9" fmla="*/ 44 h 44"/>
                <a:gd name="T10" fmla="*/ 189 w 193"/>
                <a:gd name="T11" fmla="*/ 37 h 44"/>
                <a:gd name="T12" fmla="*/ 189 w 193"/>
                <a:gd name="T13" fmla="*/ 44 h 44"/>
                <a:gd name="T14" fmla="*/ 193 w 193"/>
                <a:gd name="T15" fmla="*/ 44 h 44"/>
                <a:gd name="T16" fmla="*/ 193 w 193"/>
                <a:gd name="T17" fmla="*/ 37 h 44"/>
                <a:gd name="T18" fmla="*/ 189 w 193"/>
                <a:gd name="T19" fmla="*/ 44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3"/>
                <a:gd name="T31" fmla="*/ 0 h 44"/>
                <a:gd name="T32" fmla="*/ 193 w 193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3" h="44">
                  <a:moveTo>
                    <a:pt x="189" y="44"/>
                  </a:moveTo>
                  <a:lnTo>
                    <a:pt x="193" y="37"/>
                  </a:lnTo>
                  <a:lnTo>
                    <a:pt x="0" y="0"/>
                  </a:lnTo>
                  <a:lnTo>
                    <a:pt x="0" y="7"/>
                  </a:lnTo>
                  <a:lnTo>
                    <a:pt x="189" y="44"/>
                  </a:lnTo>
                  <a:lnTo>
                    <a:pt x="189" y="37"/>
                  </a:lnTo>
                  <a:lnTo>
                    <a:pt x="189" y="44"/>
                  </a:lnTo>
                  <a:lnTo>
                    <a:pt x="193" y="44"/>
                  </a:lnTo>
                  <a:lnTo>
                    <a:pt x="193" y="37"/>
                  </a:lnTo>
                  <a:lnTo>
                    <a:pt x="189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Freeform 48"/>
            <p:cNvSpPr>
              <a:spLocks/>
            </p:cNvSpPr>
            <p:nvPr/>
          </p:nvSpPr>
          <p:spPr bwMode="auto">
            <a:xfrm>
              <a:off x="2733" y="2934"/>
              <a:ext cx="424" cy="7"/>
            </a:xfrm>
            <a:custGeom>
              <a:avLst/>
              <a:gdLst>
                <a:gd name="T0" fmla="*/ 4 w 424"/>
                <a:gd name="T1" fmla="*/ 7 h 7"/>
                <a:gd name="T2" fmla="*/ 424 w 424"/>
                <a:gd name="T3" fmla="*/ 7 h 7"/>
                <a:gd name="T4" fmla="*/ 424 w 424"/>
                <a:gd name="T5" fmla="*/ 0 h 7"/>
                <a:gd name="T6" fmla="*/ 4 w 424"/>
                <a:gd name="T7" fmla="*/ 0 h 7"/>
                <a:gd name="T8" fmla="*/ 0 w 424"/>
                <a:gd name="T9" fmla="*/ 4 h 7"/>
                <a:gd name="T10" fmla="*/ 4 w 424"/>
                <a:gd name="T11" fmla="*/ 7 h 7"/>
                <a:gd name="T12" fmla="*/ 7 w 424"/>
                <a:gd name="T13" fmla="*/ 7 h 7"/>
                <a:gd name="T14" fmla="*/ 4 w 424"/>
                <a:gd name="T15" fmla="*/ 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4"/>
                <a:gd name="T25" fmla="*/ 0 h 7"/>
                <a:gd name="T26" fmla="*/ 424 w 424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4" h="7">
                  <a:moveTo>
                    <a:pt x="4" y="7"/>
                  </a:moveTo>
                  <a:lnTo>
                    <a:pt x="424" y="7"/>
                  </a:lnTo>
                  <a:lnTo>
                    <a:pt x="42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7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" name="Freeform 49"/>
            <p:cNvSpPr>
              <a:spLocks/>
            </p:cNvSpPr>
            <p:nvPr/>
          </p:nvSpPr>
          <p:spPr bwMode="auto">
            <a:xfrm>
              <a:off x="2543" y="2897"/>
              <a:ext cx="197" cy="44"/>
            </a:xfrm>
            <a:custGeom>
              <a:avLst/>
              <a:gdLst>
                <a:gd name="T0" fmla="*/ 4 w 197"/>
                <a:gd name="T1" fmla="*/ 0 h 44"/>
                <a:gd name="T2" fmla="*/ 4 w 197"/>
                <a:gd name="T3" fmla="*/ 7 h 44"/>
                <a:gd name="T4" fmla="*/ 194 w 197"/>
                <a:gd name="T5" fmla="*/ 44 h 44"/>
                <a:gd name="T6" fmla="*/ 197 w 197"/>
                <a:gd name="T7" fmla="*/ 37 h 44"/>
                <a:gd name="T8" fmla="*/ 4 w 197"/>
                <a:gd name="T9" fmla="*/ 0 h 44"/>
                <a:gd name="T10" fmla="*/ 4 w 197"/>
                <a:gd name="T11" fmla="*/ 7 h 44"/>
                <a:gd name="T12" fmla="*/ 4 w 197"/>
                <a:gd name="T13" fmla="*/ 0 h 44"/>
                <a:gd name="T14" fmla="*/ 0 w 197"/>
                <a:gd name="T15" fmla="*/ 3 h 44"/>
                <a:gd name="T16" fmla="*/ 0 w 197"/>
                <a:gd name="T17" fmla="*/ 7 h 44"/>
                <a:gd name="T18" fmla="*/ 4 w 197"/>
                <a:gd name="T19" fmla="*/ 7 h 44"/>
                <a:gd name="T20" fmla="*/ 4 w 197"/>
                <a:gd name="T21" fmla="*/ 0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7"/>
                <a:gd name="T34" fmla="*/ 0 h 44"/>
                <a:gd name="T35" fmla="*/ 197 w 197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7" h="44">
                  <a:moveTo>
                    <a:pt x="4" y="0"/>
                  </a:moveTo>
                  <a:lnTo>
                    <a:pt x="4" y="7"/>
                  </a:lnTo>
                  <a:lnTo>
                    <a:pt x="194" y="44"/>
                  </a:lnTo>
                  <a:lnTo>
                    <a:pt x="197" y="37"/>
                  </a:lnTo>
                  <a:lnTo>
                    <a:pt x="4" y="0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Freeform 50"/>
            <p:cNvSpPr>
              <a:spLocks/>
            </p:cNvSpPr>
            <p:nvPr/>
          </p:nvSpPr>
          <p:spPr bwMode="auto">
            <a:xfrm>
              <a:off x="2547" y="2897"/>
              <a:ext cx="424" cy="7"/>
            </a:xfrm>
            <a:custGeom>
              <a:avLst/>
              <a:gdLst>
                <a:gd name="T0" fmla="*/ 421 w 424"/>
                <a:gd name="T1" fmla="*/ 0 h 7"/>
                <a:gd name="T2" fmla="*/ 0 w 424"/>
                <a:gd name="T3" fmla="*/ 0 h 7"/>
                <a:gd name="T4" fmla="*/ 0 w 424"/>
                <a:gd name="T5" fmla="*/ 7 h 7"/>
                <a:gd name="T6" fmla="*/ 424 w 424"/>
                <a:gd name="T7" fmla="*/ 7 h 7"/>
                <a:gd name="T8" fmla="*/ 424 w 424"/>
                <a:gd name="T9" fmla="*/ 0 h 7"/>
                <a:gd name="T10" fmla="*/ 421 w 424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4"/>
                <a:gd name="T19" fmla="*/ 0 h 7"/>
                <a:gd name="T20" fmla="*/ 424 w 42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4" h="7">
                  <a:moveTo>
                    <a:pt x="421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24" y="7"/>
                  </a:lnTo>
                  <a:lnTo>
                    <a:pt x="424" y="0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Freeform 51"/>
            <p:cNvSpPr>
              <a:spLocks/>
            </p:cNvSpPr>
            <p:nvPr/>
          </p:nvSpPr>
          <p:spPr bwMode="auto">
            <a:xfrm>
              <a:off x="2547" y="2904"/>
              <a:ext cx="193" cy="44"/>
            </a:xfrm>
            <a:custGeom>
              <a:avLst/>
              <a:gdLst>
                <a:gd name="T0" fmla="*/ 0 w 193"/>
                <a:gd name="T1" fmla="*/ 13 h 44"/>
                <a:gd name="T2" fmla="*/ 0 w 193"/>
                <a:gd name="T3" fmla="*/ 0 h 44"/>
                <a:gd name="T4" fmla="*/ 193 w 193"/>
                <a:gd name="T5" fmla="*/ 34 h 44"/>
                <a:gd name="T6" fmla="*/ 193 w 193"/>
                <a:gd name="T7" fmla="*/ 44 h 44"/>
                <a:gd name="T8" fmla="*/ 0 w 193"/>
                <a:gd name="T9" fmla="*/ 1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44"/>
                <a:gd name="T17" fmla="*/ 193 w 193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44">
                  <a:moveTo>
                    <a:pt x="0" y="13"/>
                  </a:moveTo>
                  <a:lnTo>
                    <a:pt x="0" y="0"/>
                  </a:lnTo>
                  <a:lnTo>
                    <a:pt x="193" y="34"/>
                  </a:lnTo>
                  <a:lnTo>
                    <a:pt x="193" y="4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Freeform 52"/>
            <p:cNvSpPr>
              <a:spLocks/>
            </p:cNvSpPr>
            <p:nvPr/>
          </p:nvSpPr>
          <p:spPr bwMode="auto">
            <a:xfrm>
              <a:off x="2543" y="2900"/>
              <a:ext cx="11" cy="17"/>
            </a:xfrm>
            <a:custGeom>
              <a:avLst/>
              <a:gdLst>
                <a:gd name="T0" fmla="*/ 4 w 11"/>
                <a:gd name="T1" fmla="*/ 0 h 17"/>
                <a:gd name="T2" fmla="*/ 0 w 11"/>
                <a:gd name="T3" fmla="*/ 4 h 17"/>
                <a:gd name="T4" fmla="*/ 0 w 11"/>
                <a:gd name="T5" fmla="*/ 17 h 17"/>
                <a:gd name="T6" fmla="*/ 11 w 11"/>
                <a:gd name="T7" fmla="*/ 17 h 17"/>
                <a:gd name="T8" fmla="*/ 11 w 11"/>
                <a:gd name="T9" fmla="*/ 4 h 17"/>
                <a:gd name="T10" fmla="*/ 4 w 11"/>
                <a:gd name="T11" fmla="*/ 10 h 17"/>
                <a:gd name="T12" fmla="*/ 11 w 11"/>
                <a:gd name="T13" fmla="*/ 4 h 17"/>
                <a:gd name="T14" fmla="*/ 8 w 11"/>
                <a:gd name="T15" fmla="*/ 4 h 17"/>
                <a:gd name="T16" fmla="*/ 4 w 11"/>
                <a:gd name="T17" fmla="*/ 0 h 17"/>
                <a:gd name="T18" fmla="*/ 0 w 11"/>
                <a:gd name="T19" fmla="*/ 4 h 17"/>
                <a:gd name="T20" fmla="*/ 4 w 11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7"/>
                <a:gd name="T35" fmla="*/ 11 w 11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7">
                  <a:moveTo>
                    <a:pt x="4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11" y="17"/>
                  </a:lnTo>
                  <a:lnTo>
                    <a:pt x="11" y="4"/>
                  </a:lnTo>
                  <a:lnTo>
                    <a:pt x="4" y="1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Freeform 53"/>
            <p:cNvSpPr>
              <a:spLocks/>
            </p:cNvSpPr>
            <p:nvPr/>
          </p:nvSpPr>
          <p:spPr bwMode="auto">
            <a:xfrm>
              <a:off x="2547" y="2900"/>
              <a:ext cx="197" cy="41"/>
            </a:xfrm>
            <a:custGeom>
              <a:avLst/>
              <a:gdLst>
                <a:gd name="T0" fmla="*/ 197 w 197"/>
                <a:gd name="T1" fmla="*/ 38 h 41"/>
                <a:gd name="T2" fmla="*/ 193 w 197"/>
                <a:gd name="T3" fmla="*/ 34 h 41"/>
                <a:gd name="T4" fmla="*/ 0 w 197"/>
                <a:gd name="T5" fmla="*/ 0 h 41"/>
                <a:gd name="T6" fmla="*/ 0 w 197"/>
                <a:gd name="T7" fmla="*/ 10 h 41"/>
                <a:gd name="T8" fmla="*/ 190 w 197"/>
                <a:gd name="T9" fmla="*/ 41 h 41"/>
                <a:gd name="T10" fmla="*/ 186 w 197"/>
                <a:gd name="T11" fmla="*/ 38 h 41"/>
                <a:gd name="T12" fmla="*/ 190 w 197"/>
                <a:gd name="T13" fmla="*/ 41 h 41"/>
                <a:gd name="T14" fmla="*/ 193 w 197"/>
                <a:gd name="T15" fmla="*/ 41 h 41"/>
                <a:gd name="T16" fmla="*/ 197 w 197"/>
                <a:gd name="T17" fmla="*/ 38 h 41"/>
                <a:gd name="T18" fmla="*/ 197 w 197"/>
                <a:gd name="T19" fmla="*/ 34 h 41"/>
                <a:gd name="T20" fmla="*/ 193 w 197"/>
                <a:gd name="T21" fmla="*/ 34 h 41"/>
                <a:gd name="T22" fmla="*/ 197 w 197"/>
                <a:gd name="T23" fmla="*/ 38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7"/>
                <a:gd name="T37" fmla="*/ 0 h 41"/>
                <a:gd name="T38" fmla="*/ 197 w 197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7" h="41">
                  <a:moveTo>
                    <a:pt x="197" y="38"/>
                  </a:moveTo>
                  <a:lnTo>
                    <a:pt x="193" y="34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90" y="41"/>
                  </a:lnTo>
                  <a:lnTo>
                    <a:pt x="186" y="38"/>
                  </a:lnTo>
                  <a:lnTo>
                    <a:pt x="190" y="41"/>
                  </a:lnTo>
                  <a:lnTo>
                    <a:pt x="193" y="41"/>
                  </a:lnTo>
                  <a:lnTo>
                    <a:pt x="197" y="38"/>
                  </a:lnTo>
                  <a:lnTo>
                    <a:pt x="197" y="34"/>
                  </a:lnTo>
                  <a:lnTo>
                    <a:pt x="193" y="34"/>
                  </a:lnTo>
                  <a:lnTo>
                    <a:pt x="197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Freeform 54"/>
            <p:cNvSpPr>
              <a:spLocks/>
            </p:cNvSpPr>
            <p:nvPr/>
          </p:nvSpPr>
          <p:spPr bwMode="auto">
            <a:xfrm>
              <a:off x="2733" y="2938"/>
              <a:ext cx="11" cy="13"/>
            </a:xfrm>
            <a:custGeom>
              <a:avLst/>
              <a:gdLst>
                <a:gd name="T0" fmla="*/ 4 w 11"/>
                <a:gd name="T1" fmla="*/ 13 h 13"/>
                <a:gd name="T2" fmla="*/ 11 w 11"/>
                <a:gd name="T3" fmla="*/ 10 h 13"/>
                <a:gd name="T4" fmla="*/ 11 w 11"/>
                <a:gd name="T5" fmla="*/ 0 h 13"/>
                <a:gd name="T6" fmla="*/ 0 w 11"/>
                <a:gd name="T7" fmla="*/ 0 h 13"/>
                <a:gd name="T8" fmla="*/ 0 w 11"/>
                <a:gd name="T9" fmla="*/ 10 h 13"/>
                <a:gd name="T10" fmla="*/ 7 w 11"/>
                <a:gd name="T11" fmla="*/ 6 h 13"/>
                <a:gd name="T12" fmla="*/ 0 w 11"/>
                <a:gd name="T13" fmla="*/ 10 h 13"/>
                <a:gd name="T14" fmla="*/ 4 w 11"/>
                <a:gd name="T15" fmla="*/ 13 h 13"/>
                <a:gd name="T16" fmla="*/ 11 w 11"/>
                <a:gd name="T17" fmla="*/ 13 h 13"/>
                <a:gd name="T18" fmla="*/ 11 w 11"/>
                <a:gd name="T19" fmla="*/ 10 h 13"/>
                <a:gd name="T20" fmla="*/ 4 w 11"/>
                <a:gd name="T21" fmla="*/ 13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3"/>
                <a:gd name="T35" fmla="*/ 11 w 11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3">
                  <a:moveTo>
                    <a:pt x="4" y="13"/>
                  </a:moveTo>
                  <a:lnTo>
                    <a:pt x="11" y="1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7" y="6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11" y="13"/>
                  </a:lnTo>
                  <a:lnTo>
                    <a:pt x="11" y="10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Freeform 55"/>
            <p:cNvSpPr>
              <a:spLocks/>
            </p:cNvSpPr>
            <p:nvPr/>
          </p:nvSpPr>
          <p:spPr bwMode="auto">
            <a:xfrm>
              <a:off x="2543" y="2914"/>
              <a:ext cx="197" cy="37"/>
            </a:xfrm>
            <a:custGeom>
              <a:avLst/>
              <a:gdLst>
                <a:gd name="T0" fmla="*/ 0 w 197"/>
                <a:gd name="T1" fmla="*/ 3 h 37"/>
                <a:gd name="T2" fmla="*/ 4 w 197"/>
                <a:gd name="T3" fmla="*/ 7 h 37"/>
                <a:gd name="T4" fmla="*/ 194 w 197"/>
                <a:gd name="T5" fmla="*/ 37 h 37"/>
                <a:gd name="T6" fmla="*/ 197 w 197"/>
                <a:gd name="T7" fmla="*/ 30 h 37"/>
                <a:gd name="T8" fmla="*/ 4 w 197"/>
                <a:gd name="T9" fmla="*/ 0 h 37"/>
                <a:gd name="T10" fmla="*/ 11 w 197"/>
                <a:gd name="T11" fmla="*/ 3 h 37"/>
                <a:gd name="T12" fmla="*/ 4 w 197"/>
                <a:gd name="T13" fmla="*/ 0 h 37"/>
                <a:gd name="T14" fmla="*/ 0 w 197"/>
                <a:gd name="T15" fmla="*/ 0 h 37"/>
                <a:gd name="T16" fmla="*/ 0 w 197"/>
                <a:gd name="T17" fmla="*/ 3 h 37"/>
                <a:gd name="T18" fmla="*/ 4 w 197"/>
                <a:gd name="T19" fmla="*/ 7 h 37"/>
                <a:gd name="T20" fmla="*/ 0 w 197"/>
                <a:gd name="T21" fmla="*/ 3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7"/>
                <a:gd name="T34" fmla="*/ 0 h 37"/>
                <a:gd name="T35" fmla="*/ 197 w 197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7" h="37">
                  <a:moveTo>
                    <a:pt x="0" y="3"/>
                  </a:moveTo>
                  <a:lnTo>
                    <a:pt x="4" y="7"/>
                  </a:lnTo>
                  <a:lnTo>
                    <a:pt x="194" y="37"/>
                  </a:lnTo>
                  <a:lnTo>
                    <a:pt x="197" y="30"/>
                  </a:lnTo>
                  <a:lnTo>
                    <a:pt x="4" y="0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Freeform 56"/>
            <p:cNvSpPr>
              <a:spLocks/>
            </p:cNvSpPr>
            <p:nvPr/>
          </p:nvSpPr>
          <p:spPr bwMode="auto">
            <a:xfrm>
              <a:off x="2785" y="3019"/>
              <a:ext cx="19" cy="17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3 h 17"/>
                <a:gd name="T4" fmla="*/ 8 w 19"/>
                <a:gd name="T5" fmla="*/ 7 h 17"/>
                <a:gd name="T6" fmla="*/ 8 w 19"/>
                <a:gd name="T7" fmla="*/ 10 h 17"/>
                <a:gd name="T8" fmla="*/ 0 w 19"/>
                <a:gd name="T9" fmla="*/ 10 h 17"/>
                <a:gd name="T10" fmla="*/ 0 w 19"/>
                <a:gd name="T11" fmla="*/ 17 h 17"/>
                <a:gd name="T12" fmla="*/ 4 w 19"/>
                <a:gd name="T13" fmla="*/ 17 h 17"/>
                <a:gd name="T14" fmla="*/ 15 w 19"/>
                <a:gd name="T15" fmla="*/ 7 h 17"/>
                <a:gd name="T16" fmla="*/ 15 w 19"/>
                <a:gd name="T17" fmla="*/ 3 h 17"/>
                <a:gd name="T18" fmla="*/ 19 w 19"/>
                <a:gd name="T19" fmla="*/ 0 h 17"/>
                <a:gd name="T20" fmla="*/ 11 w 19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17"/>
                <a:gd name="T35" fmla="*/ 19 w 1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17">
                  <a:moveTo>
                    <a:pt x="11" y="0"/>
                  </a:moveTo>
                  <a:lnTo>
                    <a:pt x="11" y="3"/>
                  </a:lnTo>
                  <a:lnTo>
                    <a:pt x="8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15" y="7"/>
                  </a:lnTo>
                  <a:lnTo>
                    <a:pt x="15" y="3"/>
                  </a:lnTo>
                  <a:lnTo>
                    <a:pt x="1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Freeform 57"/>
            <p:cNvSpPr>
              <a:spLocks/>
            </p:cNvSpPr>
            <p:nvPr/>
          </p:nvSpPr>
          <p:spPr bwMode="auto">
            <a:xfrm>
              <a:off x="2796" y="3019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Freeform 58"/>
            <p:cNvSpPr>
              <a:spLocks/>
            </p:cNvSpPr>
            <p:nvPr/>
          </p:nvSpPr>
          <p:spPr bwMode="auto">
            <a:xfrm>
              <a:off x="2785" y="3002"/>
              <a:ext cx="19" cy="17"/>
            </a:xfrm>
            <a:custGeom>
              <a:avLst/>
              <a:gdLst>
                <a:gd name="T0" fmla="*/ 0 w 19"/>
                <a:gd name="T1" fmla="*/ 3 h 17"/>
                <a:gd name="T2" fmla="*/ 4 w 19"/>
                <a:gd name="T3" fmla="*/ 7 h 17"/>
                <a:gd name="T4" fmla="*/ 8 w 19"/>
                <a:gd name="T5" fmla="*/ 7 h 17"/>
                <a:gd name="T6" fmla="*/ 8 w 19"/>
                <a:gd name="T7" fmla="*/ 10 h 17"/>
                <a:gd name="T8" fmla="*/ 11 w 19"/>
                <a:gd name="T9" fmla="*/ 10 h 17"/>
                <a:gd name="T10" fmla="*/ 11 w 19"/>
                <a:gd name="T11" fmla="*/ 17 h 17"/>
                <a:gd name="T12" fmla="*/ 19 w 19"/>
                <a:gd name="T13" fmla="*/ 17 h 17"/>
                <a:gd name="T14" fmla="*/ 15 w 19"/>
                <a:gd name="T15" fmla="*/ 14 h 17"/>
                <a:gd name="T16" fmla="*/ 15 w 19"/>
                <a:gd name="T17" fmla="*/ 7 h 17"/>
                <a:gd name="T18" fmla="*/ 8 w 19"/>
                <a:gd name="T19" fmla="*/ 0 h 17"/>
                <a:gd name="T20" fmla="*/ 0 w 19"/>
                <a:gd name="T21" fmla="*/ 0 h 17"/>
                <a:gd name="T22" fmla="*/ 0 w 19"/>
                <a:gd name="T23" fmla="*/ 3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17"/>
                <a:gd name="T38" fmla="*/ 19 w 19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17">
                  <a:moveTo>
                    <a:pt x="0" y="3"/>
                  </a:moveTo>
                  <a:lnTo>
                    <a:pt x="4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11" y="10"/>
                  </a:lnTo>
                  <a:lnTo>
                    <a:pt x="11" y="17"/>
                  </a:lnTo>
                  <a:lnTo>
                    <a:pt x="19" y="17"/>
                  </a:lnTo>
                  <a:lnTo>
                    <a:pt x="15" y="14"/>
                  </a:lnTo>
                  <a:lnTo>
                    <a:pt x="15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Freeform 59"/>
            <p:cNvSpPr>
              <a:spLocks/>
            </p:cNvSpPr>
            <p:nvPr/>
          </p:nvSpPr>
          <p:spPr bwMode="auto">
            <a:xfrm>
              <a:off x="2662" y="3002"/>
              <a:ext cx="19" cy="17"/>
            </a:xfrm>
            <a:custGeom>
              <a:avLst/>
              <a:gdLst>
                <a:gd name="T0" fmla="*/ 4 w 19"/>
                <a:gd name="T1" fmla="*/ 17 h 17"/>
                <a:gd name="T2" fmla="*/ 4 w 19"/>
                <a:gd name="T3" fmla="*/ 14 h 17"/>
                <a:gd name="T4" fmla="*/ 8 w 19"/>
                <a:gd name="T5" fmla="*/ 10 h 17"/>
                <a:gd name="T6" fmla="*/ 8 w 19"/>
                <a:gd name="T7" fmla="*/ 7 h 17"/>
                <a:gd name="T8" fmla="*/ 11 w 19"/>
                <a:gd name="T9" fmla="*/ 7 h 17"/>
                <a:gd name="T10" fmla="*/ 15 w 19"/>
                <a:gd name="T11" fmla="*/ 3 h 17"/>
                <a:gd name="T12" fmla="*/ 19 w 19"/>
                <a:gd name="T13" fmla="*/ 3 h 17"/>
                <a:gd name="T14" fmla="*/ 19 w 19"/>
                <a:gd name="T15" fmla="*/ 0 h 17"/>
                <a:gd name="T16" fmla="*/ 8 w 19"/>
                <a:gd name="T17" fmla="*/ 0 h 17"/>
                <a:gd name="T18" fmla="*/ 0 w 19"/>
                <a:gd name="T19" fmla="*/ 7 h 17"/>
                <a:gd name="T20" fmla="*/ 0 w 19"/>
                <a:gd name="T21" fmla="*/ 17 h 17"/>
                <a:gd name="T22" fmla="*/ 4 w 19"/>
                <a:gd name="T23" fmla="*/ 17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17"/>
                <a:gd name="T38" fmla="*/ 19 w 19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17">
                  <a:moveTo>
                    <a:pt x="4" y="17"/>
                  </a:moveTo>
                  <a:lnTo>
                    <a:pt x="4" y="14"/>
                  </a:lnTo>
                  <a:lnTo>
                    <a:pt x="8" y="10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17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Freeform 60"/>
            <p:cNvSpPr>
              <a:spLocks/>
            </p:cNvSpPr>
            <p:nvPr/>
          </p:nvSpPr>
          <p:spPr bwMode="auto">
            <a:xfrm>
              <a:off x="2662" y="3019"/>
              <a:ext cx="4" cy="1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0 h 1"/>
                <a:gd name="T4" fmla="*/ 4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Freeform 61"/>
            <p:cNvSpPr>
              <a:spLocks/>
            </p:cNvSpPr>
            <p:nvPr/>
          </p:nvSpPr>
          <p:spPr bwMode="auto">
            <a:xfrm>
              <a:off x="2662" y="3019"/>
              <a:ext cx="19" cy="17"/>
            </a:xfrm>
            <a:custGeom>
              <a:avLst/>
              <a:gdLst>
                <a:gd name="T0" fmla="*/ 19 w 19"/>
                <a:gd name="T1" fmla="*/ 10 h 17"/>
                <a:gd name="T2" fmla="*/ 11 w 19"/>
                <a:gd name="T3" fmla="*/ 10 h 17"/>
                <a:gd name="T4" fmla="*/ 8 w 19"/>
                <a:gd name="T5" fmla="*/ 7 h 17"/>
                <a:gd name="T6" fmla="*/ 8 w 19"/>
                <a:gd name="T7" fmla="*/ 3 h 17"/>
                <a:gd name="T8" fmla="*/ 4 w 19"/>
                <a:gd name="T9" fmla="*/ 0 h 17"/>
                <a:gd name="T10" fmla="*/ 0 w 19"/>
                <a:gd name="T11" fmla="*/ 0 h 17"/>
                <a:gd name="T12" fmla="*/ 0 w 19"/>
                <a:gd name="T13" fmla="*/ 7 h 17"/>
                <a:gd name="T14" fmla="*/ 8 w 19"/>
                <a:gd name="T15" fmla="*/ 14 h 17"/>
                <a:gd name="T16" fmla="*/ 11 w 19"/>
                <a:gd name="T17" fmla="*/ 14 h 17"/>
                <a:gd name="T18" fmla="*/ 15 w 19"/>
                <a:gd name="T19" fmla="*/ 17 h 17"/>
                <a:gd name="T20" fmla="*/ 19 w 19"/>
                <a:gd name="T21" fmla="*/ 17 h 17"/>
                <a:gd name="T22" fmla="*/ 19 w 19"/>
                <a:gd name="T23" fmla="*/ 1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17"/>
                <a:gd name="T38" fmla="*/ 19 w 19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17">
                  <a:moveTo>
                    <a:pt x="19" y="10"/>
                  </a:moveTo>
                  <a:lnTo>
                    <a:pt x="11" y="10"/>
                  </a:lnTo>
                  <a:lnTo>
                    <a:pt x="8" y="7"/>
                  </a:lnTo>
                  <a:lnTo>
                    <a:pt x="8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Rectangle 62"/>
            <p:cNvSpPr>
              <a:spLocks noChangeArrowheads="1"/>
            </p:cNvSpPr>
            <p:nvPr/>
          </p:nvSpPr>
          <p:spPr bwMode="auto">
            <a:xfrm>
              <a:off x="2681" y="3029"/>
              <a:ext cx="104" cy="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Rectangle 63"/>
            <p:cNvSpPr>
              <a:spLocks noChangeArrowheads="1"/>
            </p:cNvSpPr>
            <p:nvPr/>
          </p:nvSpPr>
          <p:spPr bwMode="auto">
            <a:xfrm>
              <a:off x="3105" y="2988"/>
              <a:ext cx="149" cy="1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Freeform 64"/>
            <p:cNvSpPr>
              <a:spLocks/>
            </p:cNvSpPr>
            <p:nvPr/>
          </p:nvSpPr>
          <p:spPr bwMode="auto">
            <a:xfrm>
              <a:off x="3250" y="2985"/>
              <a:ext cx="8" cy="17"/>
            </a:xfrm>
            <a:custGeom>
              <a:avLst/>
              <a:gdLst>
                <a:gd name="T0" fmla="*/ 4 w 8"/>
                <a:gd name="T1" fmla="*/ 7 h 17"/>
                <a:gd name="T2" fmla="*/ 0 w 8"/>
                <a:gd name="T3" fmla="*/ 3 h 17"/>
                <a:gd name="T4" fmla="*/ 0 w 8"/>
                <a:gd name="T5" fmla="*/ 17 h 17"/>
                <a:gd name="T6" fmla="*/ 8 w 8"/>
                <a:gd name="T7" fmla="*/ 17 h 17"/>
                <a:gd name="T8" fmla="*/ 8 w 8"/>
                <a:gd name="T9" fmla="*/ 3 h 17"/>
                <a:gd name="T10" fmla="*/ 4 w 8"/>
                <a:gd name="T11" fmla="*/ 0 h 17"/>
                <a:gd name="T12" fmla="*/ 8 w 8"/>
                <a:gd name="T13" fmla="*/ 3 h 17"/>
                <a:gd name="T14" fmla="*/ 8 w 8"/>
                <a:gd name="T15" fmla="*/ 0 h 17"/>
                <a:gd name="T16" fmla="*/ 4 w 8"/>
                <a:gd name="T17" fmla="*/ 0 h 17"/>
                <a:gd name="T18" fmla="*/ 4 w 8"/>
                <a:gd name="T19" fmla="*/ 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7"/>
                <a:gd name="T32" fmla="*/ 8 w 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7">
                  <a:moveTo>
                    <a:pt x="4" y="7"/>
                  </a:moveTo>
                  <a:lnTo>
                    <a:pt x="0" y="3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8" y="3"/>
                  </a:lnTo>
                  <a:lnTo>
                    <a:pt x="4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Freeform 65"/>
            <p:cNvSpPr>
              <a:spLocks/>
            </p:cNvSpPr>
            <p:nvPr/>
          </p:nvSpPr>
          <p:spPr bwMode="auto">
            <a:xfrm>
              <a:off x="3102" y="2985"/>
              <a:ext cx="152" cy="7"/>
            </a:xfrm>
            <a:custGeom>
              <a:avLst/>
              <a:gdLst>
                <a:gd name="T0" fmla="*/ 7 w 152"/>
                <a:gd name="T1" fmla="*/ 3 h 7"/>
                <a:gd name="T2" fmla="*/ 3 w 152"/>
                <a:gd name="T3" fmla="*/ 7 h 7"/>
                <a:gd name="T4" fmla="*/ 152 w 152"/>
                <a:gd name="T5" fmla="*/ 7 h 7"/>
                <a:gd name="T6" fmla="*/ 152 w 152"/>
                <a:gd name="T7" fmla="*/ 0 h 7"/>
                <a:gd name="T8" fmla="*/ 3 w 152"/>
                <a:gd name="T9" fmla="*/ 0 h 7"/>
                <a:gd name="T10" fmla="*/ 0 w 152"/>
                <a:gd name="T11" fmla="*/ 3 h 7"/>
                <a:gd name="T12" fmla="*/ 3 w 152"/>
                <a:gd name="T13" fmla="*/ 0 h 7"/>
                <a:gd name="T14" fmla="*/ 0 w 152"/>
                <a:gd name="T15" fmla="*/ 0 h 7"/>
                <a:gd name="T16" fmla="*/ 0 w 152"/>
                <a:gd name="T17" fmla="*/ 3 h 7"/>
                <a:gd name="T18" fmla="*/ 7 w 152"/>
                <a:gd name="T19" fmla="*/ 3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"/>
                <a:gd name="T31" fmla="*/ 0 h 7"/>
                <a:gd name="T32" fmla="*/ 152 w 152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" h="7">
                  <a:moveTo>
                    <a:pt x="7" y="3"/>
                  </a:moveTo>
                  <a:lnTo>
                    <a:pt x="3" y="7"/>
                  </a:lnTo>
                  <a:lnTo>
                    <a:pt x="152" y="7"/>
                  </a:lnTo>
                  <a:lnTo>
                    <a:pt x="152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Freeform 66"/>
            <p:cNvSpPr>
              <a:spLocks/>
            </p:cNvSpPr>
            <p:nvPr/>
          </p:nvSpPr>
          <p:spPr bwMode="auto">
            <a:xfrm>
              <a:off x="3102" y="2988"/>
              <a:ext cx="7" cy="17"/>
            </a:xfrm>
            <a:custGeom>
              <a:avLst/>
              <a:gdLst>
                <a:gd name="T0" fmla="*/ 3 w 7"/>
                <a:gd name="T1" fmla="*/ 14 h 17"/>
                <a:gd name="T2" fmla="*/ 7 w 7"/>
                <a:gd name="T3" fmla="*/ 14 h 17"/>
                <a:gd name="T4" fmla="*/ 7 w 7"/>
                <a:gd name="T5" fmla="*/ 0 h 17"/>
                <a:gd name="T6" fmla="*/ 0 w 7"/>
                <a:gd name="T7" fmla="*/ 0 h 17"/>
                <a:gd name="T8" fmla="*/ 0 w 7"/>
                <a:gd name="T9" fmla="*/ 14 h 17"/>
                <a:gd name="T10" fmla="*/ 3 w 7"/>
                <a:gd name="T11" fmla="*/ 17 h 17"/>
                <a:gd name="T12" fmla="*/ 0 w 7"/>
                <a:gd name="T13" fmla="*/ 14 h 17"/>
                <a:gd name="T14" fmla="*/ 0 w 7"/>
                <a:gd name="T15" fmla="*/ 17 h 17"/>
                <a:gd name="T16" fmla="*/ 3 w 7"/>
                <a:gd name="T17" fmla="*/ 17 h 17"/>
                <a:gd name="T18" fmla="*/ 3 w 7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7"/>
                <a:gd name="T32" fmla="*/ 7 w 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7">
                  <a:moveTo>
                    <a:pt x="3" y="14"/>
                  </a:moveTo>
                  <a:lnTo>
                    <a:pt x="7" y="1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5" name="Freeform 67"/>
            <p:cNvSpPr>
              <a:spLocks/>
            </p:cNvSpPr>
            <p:nvPr/>
          </p:nvSpPr>
          <p:spPr bwMode="auto">
            <a:xfrm>
              <a:off x="3105" y="3002"/>
              <a:ext cx="153" cy="3"/>
            </a:xfrm>
            <a:custGeom>
              <a:avLst/>
              <a:gdLst>
                <a:gd name="T0" fmla="*/ 145 w 153"/>
                <a:gd name="T1" fmla="*/ 0 h 3"/>
                <a:gd name="T2" fmla="*/ 149 w 153"/>
                <a:gd name="T3" fmla="*/ 0 h 3"/>
                <a:gd name="T4" fmla="*/ 0 w 153"/>
                <a:gd name="T5" fmla="*/ 0 h 3"/>
                <a:gd name="T6" fmla="*/ 0 w 153"/>
                <a:gd name="T7" fmla="*/ 3 h 3"/>
                <a:gd name="T8" fmla="*/ 149 w 153"/>
                <a:gd name="T9" fmla="*/ 3 h 3"/>
                <a:gd name="T10" fmla="*/ 153 w 153"/>
                <a:gd name="T11" fmla="*/ 0 h 3"/>
                <a:gd name="T12" fmla="*/ 149 w 153"/>
                <a:gd name="T13" fmla="*/ 3 h 3"/>
                <a:gd name="T14" fmla="*/ 153 w 153"/>
                <a:gd name="T15" fmla="*/ 3 h 3"/>
                <a:gd name="T16" fmla="*/ 153 w 153"/>
                <a:gd name="T17" fmla="*/ 0 h 3"/>
                <a:gd name="T18" fmla="*/ 145 w 15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"/>
                <a:gd name="T31" fmla="*/ 0 h 3"/>
                <a:gd name="T32" fmla="*/ 153 w 15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" h="3">
                  <a:moveTo>
                    <a:pt x="145" y="0"/>
                  </a:moveTo>
                  <a:lnTo>
                    <a:pt x="14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49" y="3"/>
                  </a:lnTo>
                  <a:lnTo>
                    <a:pt x="153" y="0"/>
                  </a:lnTo>
                  <a:lnTo>
                    <a:pt x="149" y="3"/>
                  </a:lnTo>
                  <a:lnTo>
                    <a:pt x="153" y="3"/>
                  </a:lnTo>
                  <a:lnTo>
                    <a:pt x="153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6" name="Rectangle 68"/>
            <p:cNvSpPr>
              <a:spLocks noChangeArrowheads="1"/>
            </p:cNvSpPr>
            <p:nvPr/>
          </p:nvSpPr>
          <p:spPr bwMode="auto">
            <a:xfrm>
              <a:off x="3150" y="2988"/>
              <a:ext cx="63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7" name="Freeform 69"/>
            <p:cNvSpPr>
              <a:spLocks/>
            </p:cNvSpPr>
            <p:nvPr/>
          </p:nvSpPr>
          <p:spPr bwMode="auto">
            <a:xfrm>
              <a:off x="3210" y="2985"/>
              <a:ext cx="7" cy="24"/>
            </a:xfrm>
            <a:custGeom>
              <a:avLst/>
              <a:gdLst>
                <a:gd name="T0" fmla="*/ 3 w 7"/>
                <a:gd name="T1" fmla="*/ 7 h 24"/>
                <a:gd name="T2" fmla="*/ 0 w 7"/>
                <a:gd name="T3" fmla="*/ 3 h 24"/>
                <a:gd name="T4" fmla="*/ 0 w 7"/>
                <a:gd name="T5" fmla="*/ 24 h 24"/>
                <a:gd name="T6" fmla="*/ 7 w 7"/>
                <a:gd name="T7" fmla="*/ 24 h 24"/>
                <a:gd name="T8" fmla="*/ 7 w 7"/>
                <a:gd name="T9" fmla="*/ 3 h 24"/>
                <a:gd name="T10" fmla="*/ 3 w 7"/>
                <a:gd name="T11" fmla="*/ 0 h 24"/>
                <a:gd name="T12" fmla="*/ 7 w 7"/>
                <a:gd name="T13" fmla="*/ 3 h 24"/>
                <a:gd name="T14" fmla="*/ 7 w 7"/>
                <a:gd name="T15" fmla="*/ 0 h 24"/>
                <a:gd name="T16" fmla="*/ 3 w 7"/>
                <a:gd name="T17" fmla="*/ 0 h 24"/>
                <a:gd name="T18" fmla="*/ 3 w 7"/>
                <a:gd name="T19" fmla="*/ 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4"/>
                <a:gd name="T32" fmla="*/ 7 w 7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4">
                  <a:moveTo>
                    <a:pt x="3" y="7"/>
                  </a:moveTo>
                  <a:lnTo>
                    <a:pt x="0" y="3"/>
                  </a:lnTo>
                  <a:lnTo>
                    <a:pt x="0" y="24"/>
                  </a:lnTo>
                  <a:lnTo>
                    <a:pt x="7" y="24"/>
                  </a:lnTo>
                  <a:lnTo>
                    <a:pt x="7" y="3"/>
                  </a:lnTo>
                  <a:lnTo>
                    <a:pt x="3" y="0"/>
                  </a:lnTo>
                  <a:lnTo>
                    <a:pt x="7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8" name="Freeform 70"/>
            <p:cNvSpPr>
              <a:spLocks/>
            </p:cNvSpPr>
            <p:nvPr/>
          </p:nvSpPr>
          <p:spPr bwMode="auto">
            <a:xfrm>
              <a:off x="3146" y="2985"/>
              <a:ext cx="67" cy="7"/>
            </a:xfrm>
            <a:custGeom>
              <a:avLst/>
              <a:gdLst>
                <a:gd name="T0" fmla="*/ 8 w 67"/>
                <a:gd name="T1" fmla="*/ 3 h 7"/>
                <a:gd name="T2" fmla="*/ 4 w 67"/>
                <a:gd name="T3" fmla="*/ 7 h 7"/>
                <a:gd name="T4" fmla="*/ 67 w 67"/>
                <a:gd name="T5" fmla="*/ 7 h 7"/>
                <a:gd name="T6" fmla="*/ 67 w 67"/>
                <a:gd name="T7" fmla="*/ 0 h 7"/>
                <a:gd name="T8" fmla="*/ 4 w 67"/>
                <a:gd name="T9" fmla="*/ 0 h 7"/>
                <a:gd name="T10" fmla="*/ 0 w 67"/>
                <a:gd name="T11" fmla="*/ 3 h 7"/>
                <a:gd name="T12" fmla="*/ 4 w 67"/>
                <a:gd name="T13" fmla="*/ 0 h 7"/>
                <a:gd name="T14" fmla="*/ 0 w 67"/>
                <a:gd name="T15" fmla="*/ 0 h 7"/>
                <a:gd name="T16" fmla="*/ 0 w 67"/>
                <a:gd name="T17" fmla="*/ 3 h 7"/>
                <a:gd name="T18" fmla="*/ 8 w 67"/>
                <a:gd name="T19" fmla="*/ 3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7"/>
                <a:gd name="T32" fmla="*/ 67 w 6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7">
                  <a:moveTo>
                    <a:pt x="8" y="3"/>
                  </a:moveTo>
                  <a:lnTo>
                    <a:pt x="4" y="7"/>
                  </a:lnTo>
                  <a:lnTo>
                    <a:pt x="67" y="7"/>
                  </a:lnTo>
                  <a:lnTo>
                    <a:pt x="67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Freeform 71"/>
            <p:cNvSpPr>
              <a:spLocks/>
            </p:cNvSpPr>
            <p:nvPr/>
          </p:nvSpPr>
          <p:spPr bwMode="auto">
            <a:xfrm>
              <a:off x="3146" y="2988"/>
              <a:ext cx="8" cy="24"/>
            </a:xfrm>
            <a:custGeom>
              <a:avLst/>
              <a:gdLst>
                <a:gd name="T0" fmla="*/ 4 w 8"/>
                <a:gd name="T1" fmla="*/ 21 h 24"/>
                <a:gd name="T2" fmla="*/ 8 w 8"/>
                <a:gd name="T3" fmla="*/ 21 h 24"/>
                <a:gd name="T4" fmla="*/ 8 w 8"/>
                <a:gd name="T5" fmla="*/ 0 h 24"/>
                <a:gd name="T6" fmla="*/ 0 w 8"/>
                <a:gd name="T7" fmla="*/ 0 h 24"/>
                <a:gd name="T8" fmla="*/ 0 w 8"/>
                <a:gd name="T9" fmla="*/ 21 h 24"/>
                <a:gd name="T10" fmla="*/ 4 w 8"/>
                <a:gd name="T11" fmla="*/ 24 h 24"/>
                <a:gd name="T12" fmla="*/ 0 w 8"/>
                <a:gd name="T13" fmla="*/ 21 h 24"/>
                <a:gd name="T14" fmla="*/ 0 w 8"/>
                <a:gd name="T15" fmla="*/ 24 h 24"/>
                <a:gd name="T16" fmla="*/ 4 w 8"/>
                <a:gd name="T17" fmla="*/ 24 h 24"/>
                <a:gd name="T18" fmla="*/ 4 w 8"/>
                <a:gd name="T19" fmla="*/ 21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24"/>
                <a:gd name="T32" fmla="*/ 8 w 8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24">
                  <a:moveTo>
                    <a:pt x="4" y="21"/>
                  </a:moveTo>
                  <a:lnTo>
                    <a:pt x="8" y="2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0" name="Freeform 72"/>
            <p:cNvSpPr>
              <a:spLocks/>
            </p:cNvSpPr>
            <p:nvPr/>
          </p:nvSpPr>
          <p:spPr bwMode="auto">
            <a:xfrm>
              <a:off x="3150" y="3009"/>
              <a:ext cx="67" cy="3"/>
            </a:xfrm>
            <a:custGeom>
              <a:avLst/>
              <a:gdLst>
                <a:gd name="T0" fmla="*/ 60 w 67"/>
                <a:gd name="T1" fmla="*/ 0 h 3"/>
                <a:gd name="T2" fmla="*/ 63 w 67"/>
                <a:gd name="T3" fmla="*/ 0 h 3"/>
                <a:gd name="T4" fmla="*/ 0 w 67"/>
                <a:gd name="T5" fmla="*/ 0 h 3"/>
                <a:gd name="T6" fmla="*/ 0 w 67"/>
                <a:gd name="T7" fmla="*/ 3 h 3"/>
                <a:gd name="T8" fmla="*/ 63 w 67"/>
                <a:gd name="T9" fmla="*/ 3 h 3"/>
                <a:gd name="T10" fmla="*/ 67 w 67"/>
                <a:gd name="T11" fmla="*/ 0 h 3"/>
                <a:gd name="T12" fmla="*/ 63 w 67"/>
                <a:gd name="T13" fmla="*/ 3 h 3"/>
                <a:gd name="T14" fmla="*/ 67 w 67"/>
                <a:gd name="T15" fmla="*/ 3 h 3"/>
                <a:gd name="T16" fmla="*/ 67 w 67"/>
                <a:gd name="T17" fmla="*/ 0 h 3"/>
                <a:gd name="T18" fmla="*/ 60 w 67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3"/>
                <a:gd name="T32" fmla="*/ 67 w 67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3">
                  <a:moveTo>
                    <a:pt x="60" y="0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63" y="3"/>
                  </a:lnTo>
                  <a:lnTo>
                    <a:pt x="67" y="0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Freeform 73"/>
            <p:cNvSpPr>
              <a:spLocks/>
            </p:cNvSpPr>
            <p:nvPr/>
          </p:nvSpPr>
          <p:spPr bwMode="auto">
            <a:xfrm>
              <a:off x="3295" y="2985"/>
              <a:ext cx="8" cy="54"/>
            </a:xfrm>
            <a:custGeom>
              <a:avLst/>
              <a:gdLst>
                <a:gd name="T0" fmla="*/ 4 w 8"/>
                <a:gd name="T1" fmla="*/ 7 h 54"/>
                <a:gd name="T2" fmla="*/ 0 w 8"/>
                <a:gd name="T3" fmla="*/ 3 h 54"/>
                <a:gd name="T4" fmla="*/ 0 w 8"/>
                <a:gd name="T5" fmla="*/ 54 h 54"/>
                <a:gd name="T6" fmla="*/ 8 w 8"/>
                <a:gd name="T7" fmla="*/ 54 h 54"/>
                <a:gd name="T8" fmla="*/ 8 w 8"/>
                <a:gd name="T9" fmla="*/ 3 h 54"/>
                <a:gd name="T10" fmla="*/ 4 w 8"/>
                <a:gd name="T11" fmla="*/ 0 h 54"/>
                <a:gd name="T12" fmla="*/ 8 w 8"/>
                <a:gd name="T13" fmla="*/ 3 h 54"/>
                <a:gd name="T14" fmla="*/ 8 w 8"/>
                <a:gd name="T15" fmla="*/ 0 h 54"/>
                <a:gd name="T16" fmla="*/ 4 w 8"/>
                <a:gd name="T17" fmla="*/ 0 h 54"/>
                <a:gd name="T18" fmla="*/ 4 w 8"/>
                <a:gd name="T19" fmla="*/ 7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54"/>
                <a:gd name="T32" fmla="*/ 8 w 8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54">
                  <a:moveTo>
                    <a:pt x="4" y="7"/>
                  </a:moveTo>
                  <a:lnTo>
                    <a:pt x="0" y="3"/>
                  </a:lnTo>
                  <a:lnTo>
                    <a:pt x="0" y="54"/>
                  </a:lnTo>
                  <a:lnTo>
                    <a:pt x="8" y="54"/>
                  </a:lnTo>
                  <a:lnTo>
                    <a:pt x="8" y="3"/>
                  </a:lnTo>
                  <a:lnTo>
                    <a:pt x="4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2" name="Freeform 74"/>
            <p:cNvSpPr>
              <a:spLocks/>
            </p:cNvSpPr>
            <p:nvPr/>
          </p:nvSpPr>
          <p:spPr bwMode="auto">
            <a:xfrm>
              <a:off x="3265" y="2985"/>
              <a:ext cx="34" cy="7"/>
            </a:xfrm>
            <a:custGeom>
              <a:avLst/>
              <a:gdLst>
                <a:gd name="T0" fmla="*/ 8 w 34"/>
                <a:gd name="T1" fmla="*/ 3 h 7"/>
                <a:gd name="T2" fmla="*/ 4 w 34"/>
                <a:gd name="T3" fmla="*/ 7 h 7"/>
                <a:gd name="T4" fmla="*/ 34 w 34"/>
                <a:gd name="T5" fmla="*/ 7 h 7"/>
                <a:gd name="T6" fmla="*/ 34 w 34"/>
                <a:gd name="T7" fmla="*/ 0 h 7"/>
                <a:gd name="T8" fmla="*/ 4 w 34"/>
                <a:gd name="T9" fmla="*/ 0 h 7"/>
                <a:gd name="T10" fmla="*/ 0 w 34"/>
                <a:gd name="T11" fmla="*/ 3 h 7"/>
                <a:gd name="T12" fmla="*/ 4 w 34"/>
                <a:gd name="T13" fmla="*/ 0 h 7"/>
                <a:gd name="T14" fmla="*/ 0 w 34"/>
                <a:gd name="T15" fmla="*/ 0 h 7"/>
                <a:gd name="T16" fmla="*/ 0 w 34"/>
                <a:gd name="T17" fmla="*/ 3 h 7"/>
                <a:gd name="T18" fmla="*/ 8 w 34"/>
                <a:gd name="T19" fmla="*/ 3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7"/>
                <a:gd name="T32" fmla="*/ 34 w 3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7">
                  <a:moveTo>
                    <a:pt x="8" y="3"/>
                  </a:moveTo>
                  <a:lnTo>
                    <a:pt x="4" y="7"/>
                  </a:lnTo>
                  <a:lnTo>
                    <a:pt x="34" y="7"/>
                  </a:lnTo>
                  <a:lnTo>
                    <a:pt x="3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3" name="Freeform 75"/>
            <p:cNvSpPr>
              <a:spLocks/>
            </p:cNvSpPr>
            <p:nvPr/>
          </p:nvSpPr>
          <p:spPr bwMode="auto">
            <a:xfrm>
              <a:off x="3265" y="2988"/>
              <a:ext cx="8" cy="55"/>
            </a:xfrm>
            <a:custGeom>
              <a:avLst/>
              <a:gdLst>
                <a:gd name="T0" fmla="*/ 4 w 8"/>
                <a:gd name="T1" fmla="*/ 48 h 55"/>
                <a:gd name="T2" fmla="*/ 8 w 8"/>
                <a:gd name="T3" fmla="*/ 51 h 55"/>
                <a:gd name="T4" fmla="*/ 8 w 8"/>
                <a:gd name="T5" fmla="*/ 0 h 55"/>
                <a:gd name="T6" fmla="*/ 0 w 8"/>
                <a:gd name="T7" fmla="*/ 0 h 55"/>
                <a:gd name="T8" fmla="*/ 0 w 8"/>
                <a:gd name="T9" fmla="*/ 51 h 55"/>
                <a:gd name="T10" fmla="*/ 4 w 8"/>
                <a:gd name="T11" fmla="*/ 55 h 55"/>
                <a:gd name="T12" fmla="*/ 0 w 8"/>
                <a:gd name="T13" fmla="*/ 51 h 55"/>
                <a:gd name="T14" fmla="*/ 0 w 8"/>
                <a:gd name="T15" fmla="*/ 55 h 55"/>
                <a:gd name="T16" fmla="*/ 4 w 8"/>
                <a:gd name="T17" fmla="*/ 55 h 55"/>
                <a:gd name="T18" fmla="*/ 4 w 8"/>
                <a:gd name="T19" fmla="*/ 48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55"/>
                <a:gd name="T32" fmla="*/ 8 w 8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55">
                  <a:moveTo>
                    <a:pt x="4" y="48"/>
                  </a:moveTo>
                  <a:lnTo>
                    <a:pt x="8" y="5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" y="55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" y="55"/>
                  </a:lnTo>
                  <a:lnTo>
                    <a:pt x="4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4" name="Freeform 76"/>
            <p:cNvSpPr>
              <a:spLocks/>
            </p:cNvSpPr>
            <p:nvPr/>
          </p:nvSpPr>
          <p:spPr bwMode="auto">
            <a:xfrm>
              <a:off x="3269" y="3036"/>
              <a:ext cx="34" cy="7"/>
            </a:xfrm>
            <a:custGeom>
              <a:avLst/>
              <a:gdLst>
                <a:gd name="T0" fmla="*/ 26 w 34"/>
                <a:gd name="T1" fmla="*/ 3 h 7"/>
                <a:gd name="T2" fmla="*/ 30 w 34"/>
                <a:gd name="T3" fmla="*/ 0 h 7"/>
                <a:gd name="T4" fmla="*/ 0 w 34"/>
                <a:gd name="T5" fmla="*/ 0 h 7"/>
                <a:gd name="T6" fmla="*/ 0 w 34"/>
                <a:gd name="T7" fmla="*/ 7 h 7"/>
                <a:gd name="T8" fmla="*/ 30 w 34"/>
                <a:gd name="T9" fmla="*/ 7 h 7"/>
                <a:gd name="T10" fmla="*/ 34 w 34"/>
                <a:gd name="T11" fmla="*/ 3 h 7"/>
                <a:gd name="T12" fmla="*/ 30 w 34"/>
                <a:gd name="T13" fmla="*/ 7 h 7"/>
                <a:gd name="T14" fmla="*/ 34 w 34"/>
                <a:gd name="T15" fmla="*/ 7 h 7"/>
                <a:gd name="T16" fmla="*/ 34 w 34"/>
                <a:gd name="T17" fmla="*/ 3 h 7"/>
                <a:gd name="T18" fmla="*/ 26 w 34"/>
                <a:gd name="T19" fmla="*/ 3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7"/>
                <a:gd name="T32" fmla="*/ 34 w 3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7">
                  <a:moveTo>
                    <a:pt x="26" y="3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4" y="3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5" name="Freeform 77"/>
            <p:cNvSpPr>
              <a:spLocks/>
            </p:cNvSpPr>
            <p:nvPr/>
          </p:nvSpPr>
          <p:spPr bwMode="auto">
            <a:xfrm>
              <a:off x="2632" y="3060"/>
              <a:ext cx="388" cy="7"/>
            </a:xfrm>
            <a:custGeom>
              <a:avLst/>
              <a:gdLst>
                <a:gd name="T0" fmla="*/ 388 w 388"/>
                <a:gd name="T1" fmla="*/ 3 h 7"/>
                <a:gd name="T2" fmla="*/ 388 w 388"/>
                <a:gd name="T3" fmla="*/ 0 h 7"/>
                <a:gd name="T4" fmla="*/ 0 w 388"/>
                <a:gd name="T5" fmla="*/ 0 h 7"/>
                <a:gd name="T6" fmla="*/ 0 w 388"/>
                <a:gd name="T7" fmla="*/ 7 h 7"/>
                <a:gd name="T8" fmla="*/ 388 w 388"/>
                <a:gd name="T9" fmla="*/ 7 h 7"/>
                <a:gd name="T10" fmla="*/ 388 w 388"/>
                <a:gd name="T11" fmla="*/ 3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8"/>
                <a:gd name="T19" fmla="*/ 0 h 7"/>
                <a:gd name="T20" fmla="*/ 388 w 38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8" h="7">
                  <a:moveTo>
                    <a:pt x="388" y="3"/>
                  </a:moveTo>
                  <a:lnTo>
                    <a:pt x="38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88" y="7"/>
                  </a:lnTo>
                  <a:lnTo>
                    <a:pt x="38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6" name="Freeform 78"/>
            <p:cNvSpPr>
              <a:spLocks/>
            </p:cNvSpPr>
            <p:nvPr/>
          </p:nvSpPr>
          <p:spPr bwMode="auto">
            <a:xfrm>
              <a:off x="2632" y="3104"/>
              <a:ext cx="388" cy="7"/>
            </a:xfrm>
            <a:custGeom>
              <a:avLst/>
              <a:gdLst>
                <a:gd name="T0" fmla="*/ 388 w 388"/>
                <a:gd name="T1" fmla="*/ 3 h 7"/>
                <a:gd name="T2" fmla="*/ 388 w 388"/>
                <a:gd name="T3" fmla="*/ 0 h 7"/>
                <a:gd name="T4" fmla="*/ 0 w 388"/>
                <a:gd name="T5" fmla="*/ 0 h 7"/>
                <a:gd name="T6" fmla="*/ 0 w 388"/>
                <a:gd name="T7" fmla="*/ 7 h 7"/>
                <a:gd name="T8" fmla="*/ 388 w 388"/>
                <a:gd name="T9" fmla="*/ 7 h 7"/>
                <a:gd name="T10" fmla="*/ 388 w 388"/>
                <a:gd name="T11" fmla="*/ 3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8"/>
                <a:gd name="T19" fmla="*/ 0 h 7"/>
                <a:gd name="T20" fmla="*/ 388 w 38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8" h="7">
                  <a:moveTo>
                    <a:pt x="388" y="3"/>
                  </a:moveTo>
                  <a:lnTo>
                    <a:pt x="38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88" y="7"/>
                  </a:lnTo>
                  <a:lnTo>
                    <a:pt x="38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7" name="Freeform 79"/>
            <p:cNvSpPr>
              <a:spLocks/>
            </p:cNvSpPr>
            <p:nvPr/>
          </p:nvSpPr>
          <p:spPr bwMode="auto">
            <a:xfrm>
              <a:off x="3284" y="3063"/>
              <a:ext cx="4" cy="34"/>
            </a:xfrm>
            <a:custGeom>
              <a:avLst/>
              <a:gdLst>
                <a:gd name="T0" fmla="*/ 4 w 4"/>
                <a:gd name="T1" fmla="*/ 4 h 34"/>
                <a:gd name="T2" fmla="*/ 0 w 4"/>
                <a:gd name="T3" fmla="*/ 4 h 34"/>
                <a:gd name="T4" fmla="*/ 0 w 4"/>
                <a:gd name="T5" fmla="*/ 34 h 34"/>
                <a:gd name="T6" fmla="*/ 4 w 4"/>
                <a:gd name="T7" fmla="*/ 34 h 34"/>
                <a:gd name="T8" fmla="*/ 4 w 4"/>
                <a:gd name="T9" fmla="*/ 0 h 34"/>
                <a:gd name="T10" fmla="*/ 4 w 4"/>
                <a:gd name="T11" fmla="*/ 4 h 34"/>
                <a:gd name="T12" fmla="*/ 4 w 4"/>
                <a:gd name="T13" fmla="*/ 0 h 34"/>
                <a:gd name="T14" fmla="*/ 4 w 4"/>
                <a:gd name="T15" fmla="*/ 4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4"/>
                <a:gd name="T26" fmla="*/ 4 w 4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4">
                  <a:moveTo>
                    <a:pt x="4" y="4"/>
                  </a:moveTo>
                  <a:lnTo>
                    <a:pt x="0" y="4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8" name="Freeform 80"/>
            <p:cNvSpPr>
              <a:spLocks/>
            </p:cNvSpPr>
            <p:nvPr/>
          </p:nvSpPr>
          <p:spPr bwMode="auto">
            <a:xfrm>
              <a:off x="3049" y="3063"/>
              <a:ext cx="239" cy="4"/>
            </a:xfrm>
            <a:custGeom>
              <a:avLst/>
              <a:gdLst>
                <a:gd name="T0" fmla="*/ 4 w 239"/>
                <a:gd name="T1" fmla="*/ 4 h 4"/>
                <a:gd name="T2" fmla="*/ 0 w 239"/>
                <a:gd name="T3" fmla="*/ 4 h 4"/>
                <a:gd name="T4" fmla="*/ 239 w 239"/>
                <a:gd name="T5" fmla="*/ 4 h 4"/>
                <a:gd name="T6" fmla="*/ 239 w 239"/>
                <a:gd name="T7" fmla="*/ 0 h 4"/>
                <a:gd name="T8" fmla="*/ 0 w 239"/>
                <a:gd name="T9" fmla="*/ 0 h 4"/>
                <a:gd name="T10" fmla="*/ 0 w 239"/>
                <a:gd name="T11" fmla="*/ 4 h 4"/>
                <a:gd name="T12" fmla="*/ 0 w 239"/>
                <a:gd name="T13" fmla="*/ 0 h 4"/>
                <a:gd name="T14" fmla="*/ 0 w 239"/>
                <a:gd name="T15" fmla="*/ 4 h 4"/>
                <a:gd name="T16" fmla="*/ 4 w 239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9"/>
                <a:gd name="T28" fmla="*/ 0 h 4"/>
                <a:gd name="T29" fmla="*/ 239 w 239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9" h="4">
                  <a:moveTo>
                    <a:pt x="4" y="4"/>
                  </a:moveTo>
                  <a:lnTo>
                    <a:pt x="0" y="4"/>
                  </a:lnTo>
                  <a:lnTo>
                    <a:pt x="239" y="4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9" name="Freeform 81"/>
            <p:cNvSpPr>
              <a:spLocks/>
            </p:cNvSpPr>
            <p:nvPr/>
          </p:nvSpPr>
          <p:spPr bwMode="auto">
            <a:xfrm>
              <a:off x="3049" y="3067"/>
              <a:ext cx="4" cy="33"/>
            </a:xfrm>
            <a:custGeom>
              <a:avLst/>
              <a:gdLst>
                <a:gd name="T0" fmla="*/ 0 w 4"/>
                <a:gd name="T1" fmla="*/ 27 h 33"/>
                <a:gd name="T2" fmla="*/ 4 w 4"/>
                <a:gd name="T3" fmla="*/ 30 h 33"/>
                <a:gd name="T4" fmla="*/ 4 w 4"/>
                <a:gd name="T5" fmla="*/ 0 h 33"/>
                <a:gd name="T6" fmla="*/ 0 w 4"/>
                <a:gd name="T7" fmla="*/ 0 h 33"/>
                <a:gd name="T8" fmla="*/ 0 w 4"/>
                <a:gd name="T9" fmla="*/ 33 h 33"/>
                <a:gd name="T10" fmla="*/ 0 w 4"/>
                <a:gd name="T11" fmla="*/ 30 h 33"/>
                <a:gd name="T12" fmla="*/ 0 w 4"/>
                <a:gd name="T13" fmla="*/ 33 h 33"/>
                <a:gd name="T14" fmla="*/ 0 w 4"/>
                <a:gd name="T15" fmla="*/ 27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3"/>
                <a:gd name="T26" fmla="*/ 4 w 4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3">
                  <a:moveTo>
                    <a:pt x="0" y="27"/>
                  </a:moveTo>
                  <a:lnTo>
                    <a:pt x="4" y="3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0" name="Freeform 82"/>
            <p:cNvSpPr>
              <a:spLocks/>
            </p:cNvSpPr>
            <p:nvPr/>
          </p:nvSpPr>
          <p:spPr bwMode="auto">
            <a:xfrm>
              <a:off x="3049" y="3094"/>
              <a:ext cx="239" cy="6"/>
            </a:xfrm>
            <a:custGeom>
              <a:avLst/>
              <a:gdLst>
                <a:gd name="T0" fmla="*/ 235 w 239"/>
                <a:gd name="T1" fmla="*/ 3 h 6"/>
                <a:gd name="T2" fmla="*/ 239 w 239"/>
                <a:gd name="T3" fmla="*/ 0 h 6"/>
                <a:gd name="T4" fmla="*/ 0 w 239"/>
                <a:gd name="T5" fmla="*/ 0 h 6"/>
                <a:gd name="T6" fmla="*/ 0 w 239"/>
                <a:gd name="T7" fmla="*/ 6 h 6"/>
                <a:gd name="T8" fmla="*/ 239 w 239"/>
                <a:gd name="T9" fmla="*/ 6 h 6"/>
                <a:gd name="T10" fmla="*/ 239 w 239"/>
                <a:gd name="T11" fmla="*/ 3 h 6"/>
                <a:gd name="T12" fmla="*/ 239 w 239"/>
                <a:gd name="T13" fmla="*/ 6 h 6"/>
                <a:gd name="T14" fmla="*/ 239 w 239"/>
                <a:gd name="T15" fmla="*/ 3 h 6"/>
                <a:gd name="T16" fmla="*/ 235 w 239"/>
                <a:gd name="T17" fmla="*/ 3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9"/>
                <a:gd name="T28" fmla="*/ 0 h 6"/>
                <a:gd name="T29" fmla="*/ 239 w 23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9" h="6">
                  <a:moveTo>
                    <a:pt x="235" y="3"/>
                  </a:moveTo>
                  <a:lnTo>
                    <a:pt x="239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39" y="6"/>
                  </a:lnTo>
                  <a:lnTo>
                    <a:pt x="239" y="3"/>
                  </a:lnTo>
                  <a:lnTo>
                    <a:pt x="239" y="6"/>
                  </a:lnTo>
                  <a:lnTo>
                    <a:pt x="239" y="3"/>
                  </a:lnTo>
                  <a:lnTo>
                    <a:pt x="23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1" name="Freeform 83"/>
            <p:cNvSpPr>
              <a:spLocks/>
            </p:cNvSpPr>
            <p:nvPr/>
          </p:nvSpPr>
          <p:spPr bwMode="auto">
            <a:xfrm>
              <a:off x="2740" y="3223"/>
              <a:ext cx="875" cy="74"/>
            </a:xfrm>
            <a:custGeom>
              <a:avLst/>
              <a:gdLst>
                <a:gd name="T0" fmla="*/ 875 w 875"/>
                <a:gd name="T1" fmla="*/ 17 h 74"/>
                <a:gd name="T2" fmla="*/ 875 w 875"/>
                <a:gd name="T3" fmla="*/ 0 h 74"/>
                <a:gd name="T4" fmla="*/ 0 w 875"/>
                <a:gd name="T5" fmla="*/ 57 h 74"/>
                <a:gd name="T6" fmla="*/ 0 w 875"/>
                <a:gd name="T7" fmla="*/ 74 h 74"/>
                <a:gd name="T8" fmla="*/ 875 w 875"/>
                <a:gd name="T9" fmla="*/ 17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5"/>
                <a:gd name="T16" fmla="*/ 0 h 74"/>
                <a:gd name="T17" fmla="*/ 875 w 875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5" h="74">
                  <a:moveTo>
                    <a:pt x="875" y="17"/>
                  </a:moveTo>
                  <a:lnTo>
                    <a:pt x="875" y="0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875" y="17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2" name="Freeform 84"/>
            <p:cNvSpPr>
              <a:spLocks/>
            </p:cNvSpPr>
            <p:nvPr/>
          </p:nvSpPr>
          <p:spPr bwMode="auto">
            <a:xfrm>
              <a:off x="2737" y="3219"/>
              <a:ext cx="878" cy="65"/>
            </a:xfrm>
            <a:custGeom>
              <a:avLst/>
              <a:gdLst>
                <a:gd name="T0" fmla="*/ 7 w 878"/>
                <a:gd name="T1" fmla="*/ 61 h 65"/>
                <a:gd name="T2" fmla="*/ 3 w 878"/>
                <a:gd name="T3" fmla="*/ 65 h 65"/>
                <a:gd name="T4" fmla="*/ 878 w 878"/>
                <a:gd name="T5" fmla="*/ 7 h 65"/>
                <a:gd name="T6" fmla="*/ 878 w 878"/>
                <a:gd name="T7" fmla="*/ 0 h 65"/>
                <a:gd name="T8" fmla="*/ 0 w 878"/>
                <a:gd name="T9" fmla="*/ 58 h 65"/>
                <a:gd name="T10" fmla="*/ 0 w 878"/>
                <a:gd name="T11" fmla="*/ 61 h 65"/>
                <a:gd name="T12" fmla="*/ 0 w 878"/>
                <a:gd name="T13" fmla="*/ 58 h 65"/>
                <a:gd name="T14" fmla="*/ 0 w 878"/>
                <a:gd name="T15" fmla="*/ 61 h 65"/>
                <a:gd name="T16" fmla="*/ 7 w 878"/>
                <a:gd name="T17" fmla="*/ 61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8"/>
                <a:gd name="T28" fmla="*/ 0 h 65"/>
                <a:gd name="T29" fmla="*/ 878 w 878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8" h="65">
                  <a:moveTo>
                    <a:pt x="7" y="61"/>
                  </a:moveTo>
                  <a:lnTo>
                    <a:pt x="3" y="65"/>
                  </a:lnTo>
                  <a:lnTo>
                    <a:pt x="878" y="7"/>
                  </a:lnTo>
                  <a:lnTo>
                    <a:pt x="878" y="0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Freeform 85"/>
            <p:cNvSpPr>
              <a:spLocks/>
            </p:cNvSpPr>
            <p:nvPr/>
          </p:nvSpPr>
          <p:spPr bwMode="auto">
            <a:xfrm>
              <a:off x="2584" y="3104"/>
              <a:ext cx="1031" cy="173"/>
            </a:xfrm>
            <a:custGeom>
              <a:avLst/>
              <a:gdLst>
                <a:gd name="T0" fmla="*/ 1031 w 1031"/>
                <a:gd name="T1" fmla="*/ 119 h 173"/>
                <a:gd name="T2" fmla="*/ 737 w 1031"/>
                <a:gd name="T3" fmla="*/ 0 h 173"/>
                <a:gd name="T4" fmla="*/ 0 w 1031"/>
                <a:gd name="T5" fmla="*/ 27 h 173"/>
                <a:gd name="T6" fmla="*/ 156 w 1031"/>
                <a:gd name="T7" fmla="*/ 173 h 173"/>
                <a:gd name="T8" fmla="*/ 1031 w 1031"/>
                <a:gd name="T9" fmla="*/ 119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1"/>
                <a:gd name="T16" fmla="*/ 0 h 173"/>
                <a:gd name="T17" fmla="*/ 1031 w 1031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1" h="173">
                  <a:moveTo>
                    <a:pt x="1031" y="119"/>
                  </a:moveTo>
                  <a:lnTo>
                    <a:pt x="737" y="0"/>
                  </a:lnTo>
                  <a:lnTo>
                    <a:pt x="0" y="27"/>
                  </a:lnTo>
                  <a:lnTo>
                    <a:pt x="156" y="173"/>
                  </a:lnTo>
                  <a:lnTo>
                    <a:pt x="1031" y="119"/>
                  </a:lnTo>
                  <a:close/>
                </a:path>
              </a:pathLst>
            </a:custGeom>
            <a:solidFill>
              <a:srgbClr val="E5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4" name="Freeform 86"/>
            <p:cNvSpPr>
              <a:spLocks/>
            </p:cNvSpPr>
            <p:nvPr/>
          </p:nvSpPr>
          <p:spPr bwMode="auto">
            <a:xfrm>
              <a:off x="3317" y="3100"/>
              <a:ext cx="302" cy="126"/>
            </a:xfrm>
            <a:custGeom>
              <a:avLst/>
              <a:gdLst>
                <a:gd name="T0" fmla="*/ 4 w 302"/>
                <a:gd name="T1" fmla="*/ 7 h 126"/>
                <a:gd name="T2" fmla="*/ 0 w 302"/>
                <a:gd name="T3" fmla="*/ 7 h 126"/>
                <a:gd name="T4" fmla="*/ 298 w 302"/>
                <a:gd name="T5" fmla="*/ 126 h 126"/>
                <a:gd name="T6" fmla="*/ 302 w 302"/>
                <a:gd name="T7" fmla="*/ 119 h 126"/>
                <a:gd name="T8" fmla="*/ 4 w 302"/>
                <a:gd name="T9" fmla="*/ 0 h 126"/>
                <a:gd name="T10" fmla="*/ 0 w 302"/>
                <a:gd name="T11" fmla="*/ 0 h 126"/>
                <a:gd name="T12" fmla="*/ 0 w 302"/>
                <a:gd name="T13" fmla="*/ 7 h 126"/>
                <a:gd name="T14" fmla="*/ 4 w 302"/>
                <a:gd name="T15" fmla="*/ 7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2"/>
                <a:gd name="T25" fmla="*/ 0 h 126"/>
                <a:gd name="T26" fmla="*/ 302 w 302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2" h="126">
                  <a:moveTo>
                    <a:pt x="4" y="7"/>
                  </a:moveTo>
                  <a:lnTo>
                    <a:pt x="0" y="7"/>
                  </a:lnTo>
                  <a:lnTo>
                    <a:pt x="298" y="126"/>
                  </a:lnTo>
                  <a:lnTo>
                    <a:pt x="302" y="11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5" name="Freeform 87"/>
            <p:cNvSpPr>
              <a:spLocks/>
            </p:cNvSpPr>
            <p:nvPr/>
          </p:nvSpPr>
          <p:spPr bwMode="auto">
            <a:xfrm>
              <a:off x="2580" y="3100"/>
              <a:ext cx="741" cy="34"/>
            </a:xfrm>
            <a:custGeom>
              <a:avLst/>
              <a:gdLst>
                <a:gd name="T0" fmla="*/ 8 w 741"/>
                <a:gd name="T1" fmla="*/ 28 h 34"/>
                <a:gd name="T2" fmla="*/ 4 w 741"/>
                <a:gd name="T3" fmla="*/ 34 h 34"/>
                <a:gd name="T4" fmla="*/ 741 w 741"/>
                <a:gd name="T5" fmla="*/ 7 h 34"/>
                <a:gd name="T6" fmla="*/ 741 w 741"/>
                <a:gd name="T7" fmla="*/ 0 h 34"/>
                <a:gd name="T8" fmla="*/ 4 w 741"/>
                <a:gd name="T9" fmla="*/ 28 h 34"/>
                <a:gd name="T10" fmla="*/ 0 w 741"/>
                <a:gd name="T11" fmla="*/ 34 h 34"/>
                <a:gd name="T12" fmla="*/ 4 w 741"/>
                <a:gd name="T13" fmla="*/ 28 h 34"/>
                <a:gd name="T14" fmla="*/ 0 w 741"/>
                <a:gd name="T15" fmla="*/ 28 h 34"/>
                <a:gd name="T16" fmla="*/ 0 w 741"/>
                <a:gd name="T17" fmla="*/ 34 h 34"/>
                <a:gd name="T18" fmla="*/ 4 w 741"/>
                <a:gd name="T19" fmla="*/ 34 h 34"/>
                <a:gd name="T20" fmla="*/ 8 w 741"/>
                <a:gd name="T21" fmla="*/ 28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1"/>
                <a:gd name="T34" fmla="*/ 0 h 34"/>
                <a:gd name="T35" fmla="*/ 741 w 741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1" h="34">
                  <a:moveTo>
                    <a:pt x="8" y="28"/>
                  </a:moveTo>
                  <a:lnTo>
                    <a:pt x="4" y="34"/>
                  </a:lnTo>
                  <a:lnTo>
                    <a:pt x="741" y="7"/>
                  </a:lnTo>
                  <a:lnTo>
                    <a:pt x="741" y="0"/>
                  </a:lnTo>
                  <a:lnTo>
                    <a:pt x="4" y="28"/>
                  </a:lnTo>
                  <a:lnTo>
                    <a:pt x="0" y="34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6" name="Freeform 88"/>
            <p:cNvSpPr>
              <a:spLocks/>
            </p:cNvSpPr>
            <p:nvPr/>
          </p:nvSpPr>
          <p:spPr bwMode="auto">
            <a:xfrm>
              <a:off x="2580" y="3128"/>
              <a:ext cx="164" cy="152"/>
            </a:xfrm>
            <a:custGeom>
              <a:avLst/>
              <a:gdLst>
                <a:gd name="T0" fmla="*/ 157 w 164"/>
                <a:gd name="T1" fmla="*/ 146 h 152"/>
                <a:gd name="T2" fmla="*/ 160 w 164"/>
                <a:gd name="T3" fmla="*/ 149 h 152"/>
                <a:gd name="T4" fmla="*/ 8 w 164"/>
                <a:gd name="T5" fmla="*/ 0 h 152"/>
                <a:gd name="T6" fmla="*/ 0 w 164"/>
                <a:gd name="T7" fmla="*/ 6 h 152"/>
                <a:gd name="T8" fmla="*/ 157 w 164"/>
                <a:gd name="T9" fmla="*/ 152 h 152"/>
                <a:gd name="T10" fmla="*/ 160 w 164"/>
                <a:gd name="T11" fmla="*/ 152 h 152"/>
                <a:gd name="T12" fmla="*/ 157 w 164"/>
                <a:gd name="T13" fmla="*/ 152 h 152"/>
                <a:gd name="T14" fmla="*/ 160 w 164"/>
                <a:gd name="T15" fmla="*/ 152 h 152"/>
                <a:gd name="T16" fmla="*/ 164 w 164"/>
                <a:gd name="T17" fmla="*/ 149 h 152"/>
                <a:gd name="T18" fmla="*/ 160 w 164"/>
                <a:gd name="T19" fmla="*/ 149 h 152"/>
                <a:gd name="T20" fmla="*/ 157 w 164"/>
                <a:gd name="T21" fmla="*/ 146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"/>
                <a:gd name="T34" fmla="*/ 0 h 152"/>
                <a:gd name="T35" fmla="*/ 164 w 164"/>
                <a:gd name="T36" fmla="*/ 152 h 1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" h="152">
                  <a:moveTo>
                    <a:pt x="157" y="146"/>
                  </a:moveTo>
                  <a:lnTo>
                    <a:pt x="160" y="149"/>
                  </a:lnTo>
                  <a:lnTo>
                    <a:pt x="8" y="0"/>
                  </a:lnTo>
                  <a:lnTo>
                    <a:pt x="0" y="6"/>
                  </a:lnTo>
                  <a:lnTo>
                    <a:pt x="157" y="152"/>
                  </a:lnTo>
                  <a:lnTo>
                    <a:pt x="160" y="152"/>
                  </a:lnTo>
                  <a:lnTo>
                    <a:pt x="157" y="152"/>
                  </a:lnTo>
                  <a:lnTo>
                    <a:pt x="160" y="152"/>
                  </a:lnTo>
                  <a:lnTo>
                    <a:pt x="164" y="149"/>
                  </a:lnTo>
                  <a:lnTo>
                    <a:pt x="160" y="149"/>
                  </a:lnTo>
                  <a:lnTo>
                    <a:pt x="157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" name="Freeform 89"/>
            <p:cNvSpPr>
              <a:spLocks/>
            </p:cNvSpPr>
            <p:nvPr/>
          </p:nvSpPr>
          <p:spPr bwMode="auto">
            <a:xfrm>
              <a:off x="2737" y="3219"/>
              <a:ext cx="882" cy="61"/>
            </a:xfrm>
            <a:custGeom>
              <a:avLst/>
              <a:gdLst>
                <a:gd name="T0" fmla="*/ 878 w 882"/>
                <a:gd name="T1" fmla="*/ 7 h 61"/>
                <a:gd name="T2" fmla="*/ 878 w 882"/>
                <a:gd name="T3" fmla="*/ 0 h 61"/>
                <a:gd name="T4" fmla="*/ 0 w 882"/>
                <a:gd name="T5" fmla="*/ 55 h 61"/>
                <a:gd name="T6" fmla="*/ 3 w 882"/>
                <a:gd name="T7" fmla="*/ 61 h 61"/>
                <a:gd name="T8" fmla="*/ 878 w 882"/>
                <a:gd name="T9" fmla="*/ 7 h 61"/>
                <a:gd name="T10" fmla="*/ 882 w 882"/>
                <a:gd name="T11" fmla="*/ 0 h 61"/>
                <a:gd name="T12" fmla="*/ 878 w 882"/>
                <a:gd name="T13" fmla="*/ 7 h 61"/>
                <a:gd name="T14" fmla="*/ 882 w 882"/>
                <a:gd name="T15" fmla="*/ 7 h 61"/>
                <a:gd name="T16" fmla="*/ 882 w 882"/>
                <a:gd name="T17" fmla="*/ 0 h 61"/>
                <a:gd name="T18" fmla="*/ 878 w 882"/>
                <a:gd name="T19" fmla="*/ 0 h 61"/>
                <a:gd name="T20" fmla="*/ 878 w 882"/>
                <a:gd name="T21" fmla="*/ 7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2"/>
                <a:gd name="T34" fmla="*/ 0 h 61"/>
                <a:gd name="T35" fmla="*/ 882 w 882"/>
                <a:gd name="T36" fmla="*/ 61 h 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2" h="61">
                  <a:moveTo>
                    <a:pt x="878" y="7"/>
                  </a:moveTo>
                  <a:lnTo>
                    <a:pt x="878" y="0"/>
                  </a:lnTo>
                  <a:lnTo>
                    <a:pt x="0" y="55"/>
                  </a:lnTo>
                  <a:lnTo>
                    <a:pt x="3" y="61"/>
                  </a:lnTo>
                  <a:lnTo>
                    <a:pt x="878" y="7"/>
                  </a:lnTo>
                  <a:lnTo>
                    <a:pt x="882" y="0"/>
                  </a:lnTo>
                  <a:lnTo>
                    <a:pt x="878" y="7"/>
                  </a:lnTo>
                  <a:lnTo>
                    <a:pt x="882" y="7"/>
                  </a:lnTo>
                  <a:lnTo>
                    <a:pt x="882" y="0"/>
                  </a:lnTo>
                  <a:lnTo>
                    <a:pt x="878" y="0"/>
                  </a:lnTo>
                  <a:lnTo>
                    <a:pt x="87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" name="Freeform 90"/>
            <p:cNvSpPr>
              <a:spLocks/>
            </p:cNvSpPr>
            <p:nvPr/>
          </p:nvSpPr>
          <p:spPr bwMode="auto">
            <a:xfrm>
              <a:off x="2636" y="3145"/>
              <a:ext cx="127" cy="115"/>
            </a:xfrm>
            <a:custGeom>
              <a:avLst/>
              <a:gdLst>
                <a:gd name="T0" fmla="*/ 123 w 127"/>
                <a:gd name="T1" fmla="*/ 108 h 115"/>
                <a:gd name="T2" fmla="*/ 127 w 127"/>
                <a:gd name="T3" fmla="*/ 108 h 115"/>
                <a:gd name="T4" fmla="*/ 4 w 127"/>
                <a:gd name="T5" fmla="*/ 0 h 115"/>
                <a:gd name="T6" fmla="*/ 0 w 127"/>
                <a:gd name="T7" fmla="*/ 6 h 115"/>
                <a:gd name="T8" fmla="*/ 123 w 127"/>
                <a:gd name="T9" fmla="*/ 115 h 115"/>
                <a:gd name="T10" fmla="*/ 123 w 127"/>
                <a:gd name="T11" fmla="*/ 108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7"/>
                <a:gd name="T19" fmla="*/ 0 h 115"/>
                <a:gd name="T20" fmla="*/ 127 w 127"/>
                <a:gd name="T21" fmla="*/ 115 h 1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7" h="115">
                  <a:moveTo>
                    <a:pt x="123" y="108"/>
                  </a:moveTo>
                  <a:lnTo>
                    <a:pt x="127" y="108"/>
                  </a:lnTo>
                  <a:lnTo>
                    <a:pt x="4" y="0"/>
                  </a:lnTo>
                  <a:lnTo>
                    <a:pt x="0" y="6"/>
                  </a:lnTo>
                  <a:lnTo>
                    <a:pt x="123" y="115"/>
                  </a:lnTo>
                  <a:lnTo>
                    <a:pt x="123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" name="Freeform 91"/>
            <p:cNvSpPr>
              <a:spLocks/>
            </p:cNvSpPr>
            <p:nvPr/>
          </p:nvSpPr>
          <p:spPr bwMode="auto">
            <a:xfrm>
              <a:off x="2759" y="3209"/>
              <a:ext cx="789" cy="51"/>
            </a:xfrm>
            <a:custGeom>
              <a:avLst/>
              <a:gdLst>
                <a:gd name="T0" fmla="*/ 774 w 789"/>
                <a:gd name="T1" fmla="*/ 7 h 51"/>
                <a:gd name="T2" fmla="*/ 774 w 789"/>
                <a:gd name="T3" fmla="*/ 0 h 51"/>
                <a:gd name="T4" fmla="*/ 0 w 789"/>
                <a:gd name="T5" fmla="*/ 44 h 51"/>
                <a:gd name="T6" fmla="*/ 0 w 789"/>
                <a:gd name="T7" fmla="*/ 51 h 51"/>
                <a:gd name="T8" fmla="*/ 774 w 789"/>
                <a:gd name="T9" fmla="*/ 7 h 51"/>
                <a:gd name="T10" fmla="*/ 778 w 789"/>
                <a:gd name="T11" fmla="*/ 0 h 51"/>
                <a:gd name="T12" fmla="*/ 774 w 789"/>
                <a:gd name="T13" fmla="*/ 7 h 51"/>
                <a:gd name="T14" fmla="*/ 789 w 789"/>
                <a:gd name="T15" fmla="*/ 7 h 51"/>
                <a:gd name="T16" fmla="*/ 778 w 789"/>
                <a:gd name="T17" fmla="*/ 0 h 51"/>
                <a:gd name="T18" fmla="*/ 774 w 789"/>
                <a:gd name="T19" fmla="*/ 7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9"/>
                <a:gd name="T31" fmla="*/ 0 h 51"/>
                <a:gd name="T32" fmla="*/ 789 w 789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9" h="51">
                  <a:moveTo>
                    <a:pt x="774" y="7"/>
                  </a:moveTo>
                  <a:lnTo>
                    <a:pt x="774" y="0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774" y="7"/>
                  </a:lnTo>
                  <a:lnTo>
                    <a:pt x="778" y="0"/>
                  </a:lnTo>
                  <a:lnTo>
                    <a:pt x="774" y="7"/>
                  </a:lnTo>
                  <a:lnTo>
                    <a:pt x="789" y="7"/>
                  </a:lnTo>
                  <a:lnTo>
                    <a:pt x="778" y="0"/>
                  </a:lnTo>
                  <a:lnTo>
                    <a:pt x="77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" name="Freeform 92"/>
            <p:cNvSpPr>
              <a:spLocks/>
            </p:cNvSpPr>
            <p:nvPr/>
          </p:nvSpPr>
          <p:spPr bwMode="auto">
            <a:xfrm>
              <a:off x="3314" y="3117"/>
              <a:ext cx="223" cy="99"/>
            </a:xfrm>
            <a:custGeom>
              <a:avLst/>
              <a:gdLst>
                <a:gd name="T0" fmla="*/ 0 w 223"/>
                <a:gd name="T1" fmla="*/ 4 h 99"/>
                <a:gd name="T2" fmla="*/ 219 w 223"/>
                <a:gd name="T3" fmla="*/ 99 h 99"/>
                <a:gd name="T4" fmla="*/ 223 w 223"/>
                <a:gd name="T5" fmla="*/ 92 h 99"/>
                <a:gd name="T6" fmla="*/ 3 w 223"/>
                <a:gd name="T7" fmla="*/ 0 h 99"/>
                <a:gd name="T8" fmla="*/ 0 w 223"/>
                <a:gd name="T9" fmla="*/ 0 h 99"/>
                <a:gd name="T10" fmla="*/ 3 w 223"/>
                <a:gd name="T11" fmla="*/ 0 h 99"/>
                <a:gd name="T12" fmla="*/ 0 w 223"/>
                <a:gd name="T13" fmla="*/ 0 h 99"/>
                <a:gd name="T14" fmla="*/ 0 w 223"/>
                <a:gd name="T15" fmla="*/ 4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99"/>
                <a:gd name="T26" fmla="*/ 223 w 223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99">
                  <a:moveTo>
                    <a:pt x="0" y="4"/>
                  </a:moveTo>
                  <a:lnTo>
                    <a:pt x="219" y="99"/>
                  </a:lnTo>
                  <a:lnTo>
                    <a:pt x="223" y="9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" name="Freeform 93"/>
            <p:cNvSpPr>
              <a:spLocks/>
            </p:cNvSpPr>
            <p:nvPr/>
          </p:nvSpPr>
          <p:spPr bwMode="auto">
            <a:xfrm>
              <a:off x="2629" y="3117"/>
              <a:ext cx="685" cy="34"/>
            </a:xfrm>
            <a:custGeom>
              <a:avLst/>
              <a:gdLst>
                <a:gd name="T0" fmla="*/ 11 w 685"/>
                <a:gd name="T1" fmla="*/ 28 h 34"/>
                <a:gd name="T2" fmla="*/ 7 w 685"/>
                <a:gd name="T3" fmla="*/ 34 h 34"/>
                <a:gd name="T4" fmla="*/ 685 w 685"/>
                <a:gd name="T5" fmla="*/ 4 h 34"/>
                <a:gd name="T6" fmla="*/ 685 w 685"/>
                <a:gd name="T7" fmla="*/ 0 h 34"/>
                <a:gd name="T8" fmla="*/ 7 w 685"/>
                <a:gd name="T9" fmla="*/ 28 h 34"/>
                <a:gd name="T10" fmla="*/ 7 w 685"/>
                <a:gd name="T11" fmla="*/ 34 h 34"/>
                <a:gd name="T12" fmla="*/ 7 w 685"/>
                <a:gd name="T13" fmla="*/ 28 h 34"/>
                <a:gd name="T14" fmla="*/ 0 w 685"/>
                <a:gd name="T15" fmla="*/ 28 h 34"/>
                <a:gd name="T16" fmla="*/ 7 w 685"/>
                <a:gd name="T17" fmla="*/ 34 h 34"/>
                <a:gd name="T18" fmla="*/ 11 w 685"/>
                <a:gd name="T19" fmla="*/ 28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5"/>
                <a:gd name="T31" fmla="*/ 0 h 34"/>
                <a:gd name="T32" fmla="*/ 685 w 685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5" h="34">
                  <a:moveTo>
                    <a:pt x="11" y="28"/>
                  </a:moveTo>
                  <a:lnTo>
                    <a:pt x="7" y="34"/>
                  </a:lnTo>
                  <a:lnTo>
                    <a:pt x="685" y="4"/>
                  </a:lnTo>
                  <a:lnTo>
                    <a:pt x="685" y="0"/>
                  </a:lnTo>
                  <a:lnTo>
                    <a:pt x="7" y="28"/>
                  </a:lnTo>
                  <a:lnTo>
                    <a:pt x="7" y="34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7" y="34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" name="Freeform 94"/>
            <p:cNvSpPr>
              <a:spLocks/>
            </p:cNvSpPr>
            <p:nvPr/>
          </p:nvSpPr>
          <p:spPr bwMode="auto">
            <a:xfrm>
              <a:off x="2744" y="3195"/>
              <a:ext cx="748" cy="51"/>
            </a:xfrm>
            <a:custGeom>
              <a:avLst/>
              <a:gdLst>
                <a:gd name="T0" fmla="*/ 748 w 748"/>
                <a:gd name="T1" fmla="*/ 0 h 51"/>
                <a:gd name="T2" fmla="*/ 0 w 748"/>
                <a:gd name="T3" fmla="*/ 45 h 51"/>
                <a:gd name="T4" fmla="*/ 0 w 748"/>
                <a:gd name="T5" fmla="*/ 51 h 51"/>
                <a:gd name="T6" fmla="*/ 748 w 748"/>
                <a:gd name="T7" fmla="*/ 4 h 51"/>
                <a:gd name="T8" fmla="*/ 748 w 748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51"/>
                <a:gd name="T17" fmla="*/ 748 w 748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51">
                  <a:moveTo>
                    <a:pt x="748" y="0"/>
                  </a:moveTo>
                  <a:lnTo>
                    <a:pt x="0" y="45"/>
                  </a:lnTo>
                  <a:lnTo>
                    <a:pt x="0" y="51"/>
                  </a:lnTo>
                  <a:lnTo>
                    <a:pt x="748" y="4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" name="Freeform 95"/>
            <p:cNvSpPr>
              <a:spLocks/>
            </p:cNvSpPr>
            <p:nvPr/>
          </p:nvSpPr>
          <p:spPr bwMode="auto">
            <a:xfrm>
              <a:off x="2729" y="3178"/>
              <a:ext cx="730" cy="48"/>
            </a:xfrm>
            <a:custGeom>
              <a:avLst/>
              <a:gdLst>
                <a:gd name="T0" fmla="*/ 730 w 730"/>
                <a:gd name="T1" fmla="*/ 4 h 48"/>
                <a:gd name="T2" fmla="*/ 730 w 730"/>
                <a:gd name="T3" fmla="*/ 0 h 48"/>
                <a:gd name="T4" fmla="*/ 0 w 730"/>
                <a:gd name="T5" fmla="*/ 45 h 48"/>
                <a:gd name="T6" fmla="*/ 0 w 730"/>
                <a:gd name="T7" fmla="*/ 48 h 48"/>
                <a:gd name="T8" fmla="*/ 730 w 730"/>
                <a:gd name="T9" fmla="*/ 7 h 48"/>
                <a:gd name="T10" fmla="*/ 730 w 730"/>
                <a:gd name="T11" fmla="*/ 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0"/>
                <a:gd name="T19" fmla="*/ 0 h 48"/>
                <a:gd name="T20" fmla="*/ 730 w 730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0" h="48">
                  <a:moveTo>
                    <a:pt x="730" y="4"/>
                  </a:moveTo>
                  <a:lnTo>
                    <a:pt x="730" y="0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730" y="7"/>
                  </a:lnTo>
                  <a:lnTo>
                    <a:pt x="73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" name="Freeform 96"/>
            <p:cNvSpPr>
              <a:spLocks/>
            </p:cNvSpPr>
            <p:nvPr/>
          </p:nvSpPr>
          <p:spPr bwMode="auto">
            <a:xfrm>
              <a:off x="2703" y="3165"/>
              <a:ext cx="719" cy="44"/>
            </a:xfrm>
            <a:custGeom>
              <a:avLst/>
              <a:gdLst>
                <a:gd name="T0" fmla="*/ 719 w 719"/>
                <a:gd name="T1" fmla="*/ 0 h 44"/>
                <a:gd name="T2" fmla="*/ 0 w 719"/>
                <a:gd name="T3" fmla="*/ 37 h 44"/>
                <a:gd name="T4" fmla="*/ 0 w 719"/>
                <a:gd name="T5" fmla="*/ 44 h 44"/>
                <a:gd name="T6" fmla="*/ 719 w 719"/>
                <a:gd name="T7" fmla="*/ 3 h 44"/>
                <a:gd name="T8" fmla="*/ 719 w 719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9"/>
                <a:gd name="T16" fmla="*/ 0 h 44"/>
                <a:gd name="T17" fmla="*/ 719 w 719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9" h="44">
                  <a:moveTo>
                    <a:pt x="719" y="0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719" y="3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5" name="Freeform 97"/>
            <p:cNvSpPr>
              <a:spLocks/>
            </p:cNvSpPr>
            <p:nvPr/>
          </p:nvSpPr>
          <p:spPr bwMode="auto">
            <a:xfrm>
              <a:off x="2681" y="3145"/>
              <a:ext cx="700" cy="44"/>
            </a:xfrm>
            <a:custGeom>
              <a:avLst/>
              <a:gdLst>
                <a:gd name="T0" fmla="*/ 700 w 700"/>
                <a:gd name="T1" fmla="*/ 3 h 44"/>
                <a:gd name="T2" fmla="*/ 700 w 700"/>
                <a:gd name="T3" fmla="*/ 0 h 44"/>
                <a:gd name="T4" fmla="*/ 0 w 700"/>
                <a:gd name="T5" fmla="*/ 37 h 44"/>
                <a:gd name="T6" fmla="*/ 0 w 700"/>
                <a:gd name="T7" fmla="*/ 44 h 44"/>
                <a:gd name="T8" fmla="*/ 700 w 700"/>
                <a:gd name="T9" fmla="*/ 6 h 44"/>
                <a:gd name="T10" fmla="*/ 700 w 700"/>
                <a:gd name="T11" fmla="*/ 3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0"/>
                <a:gd name="T19" fmla="*/ 0 h 44"/>
                <a:gd name="T20" fmla="*/ 700 w 700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0" h="44">
                  <a:moveTo>
                    <a:pt x="700" y="3"/>
                  </a:moveTo>
                  <a:lnTo>
                    <a:pt x="700" y="0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700" y="6"/>
                  </a:lnTo>
                  <a:lnTo>
                    <a:pt x="70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6" name="Freeform 98"/>
            <p:cNvSpPr>
              <a:spLocks/>
            </p:cNvSpPr>
            <p:nvPr/>
          </p:nvSpPr>
          <p:spPr bwMode="auto">
            <a:xfrm>
              <a:off x="2659" y="3131"/>
              <a:ext cx="685" cy="37"/>
            </a:xfrm>
            <a:custGeom>
              <a:avLst/>
              <a:gdLst>
                <a:gd name="T0" fmla="*/ 685 w 685"/>
                <a:gd name="T1" fmla="*/ 0 h 37"/>
                <a:gd name="T2" fmla="*/ 0 w 685"/>
                <a:gd name="T3" fmla="*/ 31 h 37"/>
                <a:gd name="T4" fmla="*/ 0 w 685"/>
                <a:gd name="T5" fmla="*/ 37 h 37"/>
                <a:gd name="T6" fmla="*/ 685 w 685"/>
                <a:gd name="T7" fmla="*/ 3 h 37"/>
                <a:gd name="T8" fmla="*/ 685 w 685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37"/>
                <a:gd name="T17" fmla="*/ 685 w 685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37">
                  <a:moveTo>
                    <a:pt x="685" y="0"/>
                  </a:moveTo>
                  <a:lnTo>
                    <a:pt x="0" y="31"/>
                  </a:lnTo>
                  <a:lnTo>
                    <a:pt x="0" y="37"/>
                  </a:lnTo>
                  <a:lnTo>
                    <a:pt x="685" y="3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7" name="Freeform 99"/>
            <p:cNvSpPr>
              <a:spLocks/>
            </p:cNvSpPr>
            <p:nvPr/>
          </p:nvSpPr>
          <p:spPr bwMode="auto">
            <a:xfrm>
              <a:off x="2785" y="3199"/>
              <a:ext cx="26" cy="24"/>
            </a:xfrm>
            <a:custGeom>
              <a:avLst/>
              <a:gdLst>
                <a:gd name="T0" fmla="*/ 4 w 26"/>
                <a:gd name="T1" fmla="*/ 3 h 24"/>
                <a:gd name="T2" fmla="*/ 0 w 26"/>
                <a:gd name="T3" fmla="*/ 3 h 24"/>
                <a:gd name="T4" fmla="*/ 22 w 26"/>
                <a:gd name="T5" fmla="*/ 24 h 24"/>
                <a:gd name="T6" fmla="*/ 26 w 26"/>
                <a:gd name="T7" fmla="*/ 20 h 24"/>
                <a:gd name="T8" fmla="*/ 4 w 26"/>
                <a:gd name="T9" fmla="*/ 0 h 24"/>
                <a:gd name="T10" fmla="*/ 4 w 26"/>
                <a:gd name="T11" fmla="*/ 3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4"/>
                <a:gd name="T20" fmla="*/ 26 w 2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4">
                  <a:moveTo>
                    <a:pt x="4" y="3"/>
                  </a:moveTo>
                  <a:lnTo>
                    <a:pt x="0" y="3"/>
                  </a:lnTo>
                  <a:lnTo>
                    <a:pt x="22" y="24"/>
                  </a:lnTo>
                  <a:lnTo>
                    <a:pt x="26" y="20"/>
                  </a:lnTo>
                  <a:lnTo>
                    <a:pt x="4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8" name="Freeform 100"/>
            <p:cNvSpPr>
              <a:spLocks/>
            </p:cNvSpPr>
            <p:nvPr/>
          </p:nvSpPr>
          <p:spPr bwMode="auto">
            <a:xfrm>
              <a:off x="2737" y="3158"/>
              <a:ext cx="26" cy="24"/>
            </a:xfrm>
            <a:custGeom>
              <a:avLst/>
              <a:gdLst>
                <a:gd name="T0" fmla="*/ 3 w 26"/>
                <a:gd name="T1" fmla="*/ 4 h 24"/>
                <a:gd name="T2" fmla="*/ 0 w 26"/>
                <a:gd name="T3" fmla="*/ 4 h 24"/>
                <a:gd name="T4" fmla="*/ 26 w 26"/>
                <a:gd name="T5" fmla="*/ 24 h 24"/>
                <a:gd name="T6" fmla="*/ 26 w 26"/>
                <a:gd name="T7" fmla="*/ 20 h 24"/>
                <a:gd name="T8" fmla="*/ 3 w 26"/>
                <a:gd name="T9" fmla="*/ 0 h 24"/>
                <a:gd name="T10" fmla="*/ 3 w 26"/>
                <a:gd name="T11" fmla="*/ 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4"/>
                <a:gd name="T20" fmla="*/ 26 w 2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4">
                  <a:moveTo>
                    <a:pt x="3" y="4"/>
                  </a:moveTo>
                  <a:lnTo>
                    <a:pt x="0" y="4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3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9" name="Freeform 101"/>
            <p:cNvSpPr>
              <a:spLocks/>
            </p:cNvSpPr>
            <p:nvPr/>
          </p:nvSpPr>
          <p:spPr bwMode="auto">
            <a:xfrm>
              <a:off x="2778" y="3219"/>
              <a:ext cx="22" cy="21"/>
            </a:xfrm>
            <a:custGeom>
              <a:avLst/>
              <a:gdLst>
                <a:gd name="T0" fmla="*/ 0 w 22"/>
                <a:gd name="T1" fmla="*/ 4 h 21"/>
                <a:gd name="T2" fmla="*/ 18 w 22"/>
                <a:gd name="T3" fmla="*/ 21 h 21"/>
                <a:gd name="T4" fmla="*/ 22 w 22"/>
                <a:gd name="T5" fmla="*/ 17 h 21"/>
                <a:gd name="T6" fmla="*/ 3 w 22"/>
                <a:gd name="T7" fmla="*/ 0 h 21"/>
                <a:gd name="T8" fmla="*/ 0 w 22"/>
                <a:gd name="T9" fmla="*/ 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4"/>
                  </a:moveTo>
                  <a:lnTo>
                    <a:pt x="18" y="21"/>
                  </a:lnTo>
                  <a:lnTo>
                    <a:pt x="22" y="17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0" name="Freeform 102"/>
            <p:cNvSpPr>
              <a:spLocks/>
            </p:cNvSpPr>
            <p:nvPr/>
          </p:nvSpPr>
          <p:spPr bwMode="auto">
            <a:xfrm>
              <a:off x="2733" y="3182"/>
              <a:ext cx="26" cy="20"/>
            </a:xfrm>
            <a:custGeom>
              <a:avLst/>
              <a:gdLst>
                <a:gd name="T0" fmla="*/ 0 w 26"/>
                <a:gd name="T1" fmla="*/ 0 h 20"/>
                <a:gd name="T2" fmla="*/ 0 w 26"/>
                <a:gd name="T3" fmla="*/ 3 h 20"/>
                <a:gd name="T4" fmla="*/ 22 w 26"/>
                <a:gd name="T5" fmla="*/ 20 h 20"/>
                <a:gd name="T6" fmla="*/ 26 w 26"/>
                <a:gd name="T7" fmla="*/ 20 h 20"/>
                <a:gd name="T8" fmla="*/ 0 w 2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0"/>
                <a:gd name="T17" fmla="*/ 26 w 2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0">
                  <a:moveTo>
                    <a:pt x="0" y="0"/>
                  </a:moveTo>
                  <a:lnTo>
                    <a:pt x="0" y="3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1" name="Freeform 103"/>
            <p:cNvSpPr>
              <a:spLocks/>
            </p:cNvSpPr>
            <p:nvPr/>
          </p:nvSpPr>
          <p:spPr bwMode="auto">
            <a:xfrm>
              <a:off x="2688" y="3141"/>
              <a:ext cx="23" cy="24"/>
            </a:xfrm>
            <a:custGeom>
              <a:avLst/>
              <a:gdLst>
                <a:gd name="T0" fmla="*/ 0 w 23"/>
                <a:gd name="T1" fmla="*/ 4 h 24"/>
                <a:gd name="T2" fmla="*/ 23 w 23"/>
                <a:gd name="T3" fmla="*/ 24 h 24"/>
                <a:gd name="T4" fmla="*/ 23 w 23"/>
                <a:gd name="T5" fmla="*/ 21 h 24"/>
                <a:gd name="T6" fmla="*/ 4 w 23"/>
                <a:gd name="T7" fmla="*/ 0 h 24"/>
                <a:gd name="T8" fmla="*/ 0 w 23"/>
                <a:gd name="T9" fmla="*/ 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4"/>
                <a:gd name="T17" fmla="*/ 23 w 2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4">
                  <a:moveTo>
                    <a:pt x="0" y="4"/>
                  </a:moveTo>
                  <a:lnTo>
                    <a:pt x="23" y="24"/>
                  </a:lnTo>
                  <a:lnTo>
                    <a:pt x="23" y="21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2" name="Freeform 104"/>
            <p:cNvSpPr>
              <a:spLocks/>
            </p:cNvSpPr>
            <p:nvPr/>
          </p:nvSpPr>
          <p:spPr bwMode="auto">
            <a:xfrm>
              <a:off x="2867" y="3195"/>
              <a:ext cx="26" cy="21"/>
            </a:xfrm>
            <a:custGeom>
              <a:avLst/>
              <a:gdLst>
                <a:gd name="T0" fmla="*/ 4 w 26"/>
                <a:gd name="T1" fmla="*/ 4 h 21"/>
                <a:gd name="T2" fmla="*/ 0 w 26"/>
                <a:gd name="T3" fmla="*/ 4 h 21"/>
                <a:gd name="T4" fmla="*/ 22 w 26"/>
                <a:gd name="T5" fmla="*/ 21 h 21"/>
                <a:gd name="T6" fmla="*/ 26 w 26"/>
                <a:gd name="T7" fmla="*/ 21 h 21"/>
                <a:gd name="T8" fmla="*/ 4 w 26"/>
                <a:gd name="T9" fmla="*/ 0 h 21"/>
                <a:gd name="T10" fmla="*/ 4 w 26"/>
                <a:gd name="T11" fmla="*/ 4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1"/>
                <a:gd name="T20" fmla="*/ 26 w 26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1">
                  <a:moveTo>
                    <a:pt x="4" y="4"/>
                  </a:moveTo>
                  <a:lnTo>
                    <a:pt x="0" y="4"/>
                  </a:lnTo>
                  <a:lnTo>
                    <a:pt x="22" y="21"/>
                  </a:lnTo>
                  <a:lnTo>
                    <a:pt x="26" y="21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3" name="Freeform 105"/>
            <p:cNvSpPr>
              <a:spLocks/>
            </p:cNvSpPr>
            <p:nvPr/>
          </p:nvSpPr>
          <p:spPr bwMode="auto">
            <a:xfrm>
              <a:off x="2815" y="3158"/>
              <a:ext cx="22" cy="20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4 h 20"/>
                <a:gd name="T4" fmla="*/ 18 w 22"/>
                <a:gd name="T5" fmla="*/ 20 h 20"/>
                <a:gd name="T6" fmla="*/ 22 w 22"/>
                <a:gd name="T7" fmla="*/ 17 h 20"/>
                <a:gd name="T8" fmla="*/ 0 w 2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0" y="0"/>
                  </a:moveTo>
                  <a:lnTo>
                    <a:pt x="0" y="4"/>
                  </a:lnTo>
                  <a:lnTo>
                    <a:pt x="18" y="20"/>
                  </a:lnTo>
                  <a:lnTo>
                    <a:pt x="2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4" name="Freeform 106"/>
            <p:cNvSpPr>
              <a:spLocks/>
            </p:cNvSpPr>
            <p:nvPr/>
          </p:nvSpPr>
          <p:spPr bwMode="auto">
            <a:xfrm>
              <a:off x="2852" y="3219"/>
              <a:ext cx="19" cy="17"/>
            </a:xfrm>
            <a:custGeom>
              <a:avLst/>
              <a:gdLst>
                <a:gd name="T0" fmla="*/ 0 w 19"/>
                <a:gd name="T1" fmla="*/ 0 h 17"/>
                <a:gd name="T2" fmla="*/ 0 w 19"/>
                <a:gd name="T3" fmla="*/ 4 h 17"/>
                <a:gd name="T4" fmla="*/ 15 w 19"/>
                <a:gd name="T5" fmla="*/ 17 h 17"/>
                <a:gd name="T6" fmla="*/ 19 w 19"/>
                <a:gd name="T7" fmla="*/ 14 h 17"/>
                <a:gd name="T8" fmla="*/ 0 w 1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7"/>
                <a:gd name="T17" fmla="*/ 19 w 1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7">
                  <a:moveTo>
                    <a:pt x="0" y="0"/>
                  </a:moveTo>
                  <a:lnTo>
                    <a:pt x="0" y="4"/>
                  </a:lnTo>
                  <a:lnTo>
                    <a:pt x="15" y="17"/>
                  </a:lnTo>
                  <a:lnTo>
                    <a:pt x="19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5" name="Freeform 107"/>
            <p:cNvSpPr>
              <a:spLocks/>
            </p:cNvSpPr>
            <p:nvPr/>
          </p:nvSpPr>
          <p:spPr bwMode="auto">
            <a:xfrm>
              <a:off x="2807" y="3178"/>
              <a:ext cx="23" cy="21"/>
            </a:xfrm>
            <a:custGeom>
              <a:avLst/>
              <a:gdLst>
                <a:gd name="T0" fmla="*/ 0 w 23"/>
                <a:gd name="T1" fmla="*/ 4 h 21"/>
                <a:gd name="T2" fmla="*/ 23 w 23"/>
                <a:gd name="T3" fmla="*/ 21 h 21"/>
                <a:gd name="T4" fmla="*/ 23 w 23"/>
                <a:gd name="T5" fmla="*/ 17 h 21"/>
                <a:gd name="T6" fmla="*/ 4 w 23"/>
                <a:gd name="T7" fmla="*/ 0 h 21"/>
                <a:gd name="T8" fmla="*/ 0 w 23"/>
                <a:gd name="T9" fmla="*/ 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1"/>
                <a:gd name="T17" fmla="*/ 23 w 2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1">
                  <a:moveTo>
                    <a:pt x="0" y="4"/>
                  </a:moveTo>
                  <a:lnTo>
                    <a:pt x="23" y="21"/>
                  </a:lnTo>
                  <a:lnTo>
                    <a:pt x="23" y="17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6" name="Freeform 108"/>
            <p:cNvSpPr>
              <a:spLocks/>
            </p:cNvSpPr>
            <p:nvPr/>
          </p:nvSpPr>
          <p:spPr bwMode="auto">
            <a:xfrm>
              <a:off x="2763" y="3141"/>
              <a:ext cx="22" cy="21"/>
            </a:xfrm>
            <a:custGeom>
              <a:avLst/>
              <a:gdLst>
                <a:gd name="T0" fmla="*/ 3 w 22"/>
                <a:gd name="T1" fmla="*/ 0 h 21"/>
                <a:gd name="T2" fmla="*/ 0 w 22"/>
                <a:gd name="T3" fmla="*/ 4 h 21"/>
                <a:gd name="T4" fmla="*/ 18 w 22"/>
                <a:gd name="T5" fmla="*/ 21 h 21"/>
                <a:gd name="T6" fmla="*/ 22 w 22"/>
                <a:gd name="T7" fmla="*/ 17 h 21"/>
                <a:gd name="T8" fmla="*/ 3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3" y="0"/>
                  </a:moveTo>
                  <a:lnTo>
                    <a:pt x="0" y="4"/>
                  </a:lnTo>
                  <a:lnTo>
                    <a:pt x="18" y="21"/>
                  </a:lnTo>
                  <a:lnTo>
                    <a:pt x="22" y="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7" name="Freeform 109"/>
            <p:cNvSpPr>
              <a:spLocks/>
            </p:cNvSpPr>
            <p:nvPr/>
          </p:nvSpPr>
          <p:spPr bwMode="auto">
            <a:xfrm>
              <a:off x="2938" y="3192"/>
              <a:ext cx="26" cy="20"/>
            </a:xfrm>
            <a:custGeom>
              <a:avLst/>
              <a:gdLst>
                <a:gd name="T0" fmla="*/ 3 w 26"/>
                <a:gd name="T1" fmla="*/ 0 h 20"/>
                <a:gd name="T2" fmla="*/ 0 w 26"/>
                <a:gd name="T3" fmla="*/ 3 h 20"/>
                <a:gd name="T4" fmla="*/ 22 w 26"/>
                <a:gd name="T5" fmla="*/ 20 h 20"/>
                <a:gd name="T6" fmla="*/ 26 w 26"/>
                <a:gd name="T7" fmla="*/ 17 h 20"/>
                <a:gd name="T8" fmla="*/ 3 w 2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0"/>
                <a:gd name="T17" fmla="*/ 26 w 2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0">
                  <a:moveTo>
                    <a:pt x="3" y="0"/>
                  </a:moveTo>
                  <a:lnTo>
                    <a:pt x="0" y="3"/>
                  </a:lnTo>
                  <a:lnTo>
                    <a:pt x="22" y="20"/>
                  </a:lnTo>
                  <a:lnTo>
                    <a:pt x="26" y="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8" name="Freeform 110"/>
            <p:cNvSpPr>
              <a:spLocks/>
            </p:cNvSpPr>
            <p:nvPr/>
          </p:nvSpPr>
          <p:spPr bwMode="auto">
            <a:xfrm>
              <a:off x="2893" y="3151"/>
              <a:ext cx="22" cy="24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4 h 24"/>
                <a:gd name="T4" fmla="*/ 22 w 22"/>
                <a:gd name="T5" fmla="*/ 24 h 24"/>
                <a:gd name="T6" fmla="*/ 22 w 22"/>
                <a:gd name="T7" fmla="*/ 21 h 24"/>
                <a:gd name="T8" fmla="*/ 0 w 2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4"/>
                <a:gd name="T17" fmla="*/ 22 w 2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4">
                  <a:moveTo>
                    <a:pt x="0" y="0"/>
                  </a:moveTo>
                  <a:lnTo>
                    <a:pt x="0" y="4"/>
                  </a:lnTo>
                  <a:lnTo>
                    <a:pt x="22" y="24"/>
                  </a:lnTo>
                  <a:lnTo>
                    <a:pt x="2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" name="Freeform 111"/>
            <p:cNvSpPr>
              <a:spLocks/>
            </p:cNvSpPr>
            <p:nvPr/>
          </p:nvSpPr>
          <p:spPr bwMode="auto">
            <a:xfrm>
              <a:off x="2930" y="3212"/>
              <a:ext cx="23" cy="21"/>
            </a:xfrm>
            <a:custGeom>
              <a:avLst/>
              <a:gdLst>
                <a:gd name="T0" fmla="*/ 4 w 23"/>
                <a:gd name="T1" fmla="*/ 0 h 21"/>
                <a:gd name="T2" fmla="*/ 0 w 23"/>
                <a:gd name="T3" fmla="*/ 4 h 21"/>
                <a:gd name="T4" fmla="*/ 19 w 23"/>
                <a:gd name="T5" fmla="*/ 21 h 21"/>
                <a:gd name="T6" fmla="*/ 23 w 23"/>
                <a:gd name="T7" fmla="*/ 17 h 21"/>
                <a:gd name="T8" fmla="*/ 4 w 23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1"/>
                <a:gd name="T17" fmla="*/ 23 w 2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1">
                  <a:moveTo>
                    <a:pt x="4" y="0"/>
                  </a:moveTo>
                  <a:lnTo>
                    <a:pt x="0" y="4"/>
                  </a:lnTo>
                  <a:lnTo>
                    <a:pt x="19" y="21"/>
                  </a:lnTo>
                  <a:lnTo>
                    <a:pt x="23" y="1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0" name="Freeform 112"/>
            <p:cNvSpPr>
              <a:spLocks/>
            </p:cNvSpPr>
            <p:nvPr/>
          </p:nvSpPr>
          <p:spPr bwMode="auto">
            <a:xfrm>
              <a:off x="2886" y="3175"/>
              <a:ext cx="26" cy="20"/>
            </a:xfrm>
            <a:custGeom>
              <a:avLst/>
              <a:gdLst>
                <a:gd name="T0" fmla="*/ 0 w 26"/>
                <a:gd name="T1" fmla="*/ 0 h 20"/>
                <a:gd name="T2" fmla="*/ 22 w 26"/>
                <a:gd name="T3" fmla="*/ 20 h 20"/>
                <a:gd name="T4" fmla="*/ 26 w 26"/>
                <a:gd name="T5" fmla="*/ 17 h 20"/>
                <a:gd name="T6" fmla="*/ 3 w 26"/>
                <a:gd name="T7" fmla="*/ 0 h 20"/>
                <a:gd name="T8" fmla="*/ 0 w 2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0"/>
                <a:gd name="T17" fmla="*/ 26 w 2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0">
                  <a:moveTo>
                    <a:pt x="0" y="0"/>
                  </a:moveTo>
                  <a:lnTo>
                    <a:pt x="22" y="20"/>
                  </a:lnTo>
                  <a:lnTo>
                    <a:pt x="26" y="17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1" name="Freeform 113"/>
            <p:cNvSpPr>
              <a:spLocks/>
            </p:cNvSpPr>
            <p:nvPr/>
          </p:nvSpPr>
          <p:spPr bwMode="auto">
            <a:xfrm>
              <a:off x="2845" y="3138"/>
              <a:ext cx="18" cy="17"/>
            </a:xfrm>
            <a:custGeom>
              <a:avLst/>
              <a:gdLst>
                <a:gd name="T0" fmla="*/ 0 w 18"/>
                <a:gd name="T1" fmla="*/ 0 h 17"/>
                <a:gd name="T2" fmla="*/ 0 w 18"/>
                <a:gd name="T3" fmla="*/ 3 h 17"/>
                <a:gd name="T4" fmla="*/ 18 w 18"/>
                <a:gd name="T5" fmla="*/ 17 h 17"/>
                <a:gd name="T6" fmla="*/ 18 w 18"/>
                <a:gd name="T7" fmla="*/ 13 h 17"/>
                <a:gd name="T8" fmla="*/ 3 w 18"/>
                <a:gd name="T9" fmla="*/ 0 h 17"/>
                <a:gd name="T10" fmla="*/ 0 w 18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7"/>
                <a:gd name="T20" fmla="*/ 18 w 18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7">
                  <a:moveTo>
                    <a:pt x="0" y="0"/>
                  </a:moveTo>
                  <a:lnTo>
                    <a:pt x="0" y="3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2" name="Freeform 114"/>
            <p:cNvSpPr>
              <a:spLocks/>
            </p:cNvSpPr>
            <p:nvPr/>
          </p:nvSpPr>
          <p:spPr bwMode="auto">
            <a:xfrm>
              <a:off x="3020" y="3189"/>
              <a:ext cx="22" cy="20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3 h 20"/>
                <a:gd name="T4" fmla="*/ 22 w 22"/>
                <a:gd name="T5" fmla="*/ 20 h 20"/>
                <a:gd name="T6" fmla="*/ 22 w 22"/>
                <a:gd name="T7" fmla="*/ 17 h 20"/>
                <a:gd name="T8" fmla="*/ 0 w 2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0" y="0"/>
                  </a:moveTo>
                  <a:lnTo>
                    <a:pt x="0" y="3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3" name="Freeform 115"/>
            <p:cNvSpPr>
              <a:spLocks/>
            </p:cNvSpPr>
            <p:nvPr/>
          </p:nvSpPr>
          <p:spPr bwMode="auto">
            <a:xfrm>
              <a:off x="2971" y="3148"/>
              <a:ext cx="26" cy="24"/>
            </a:xfrm>
            <a:custGeom>
              <a:avLst/>
              <a:gdLst>
                <a:gd name="T0" fmla="*/ 0 w 26"/>
                <a:gd name="T1" fmla="*/ 3 h 24"/>
                <a:gd name="T2" fmla="*/ 23 w 26"/>
                <a:gd name="T3" fmla="*/ 24 h 24"/>
                <a:gd name="T4" fmla="*/ 26 w 26"/>
                <a:gd name="T5" fmla="*/ 20 h 24"/>
                <a:gd name="T6" fmla="*/ 4 w 26"/>
                <a:gd name="T7" fmla="*/ 0 h 24"/>
                <a:gd name="T8" fmla="*/ 0 w 26"/>
                <a:gd name="T9" fmla="*/ 3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4"/>
                <a:gd name="T17" fmla="*/ 26 w 2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4">
                  <a:moveTo>
                    <a:pt x="0" y="3"/>
                  </a:moveTo>
                  <a:lnTo>
                    <a:pt x="23" y="24"/>
                  </a:lnTo>
                  <a:lnTo>
                    <a:pt x="26" y="20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4" name="Freeform 116"/>
            <p:cNvSpPr>
              <a:spLocks/>
            </p:cNvSpPr>
            <p:nvPr/>
          </p:nvSpPr>
          <p:spPr bwMode="auto">
            <a:xfrm>
              <a:off x="3005" y="3209"/>
              <a:ext cx="22" cy="20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3 h 20"/>
                <a:gd name="T4" fmla="*/ 18 w 22"/>
                <a:gd name="T5" fmla="*/ 20 h 20"/>
                <a:gd name="T6" fmla="*/ 22 w 22"/>
                <a:gd name="T7" fmla="*/ 17 h 20"/>
                <a:gd name="T8" fmla="*/ 0 w 2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0" y="0"/>
                  </a:moveTo>
                  <a:lnTo>
                    <a:pt x="0" y="3"/>
                  </a:lnTo>
                  <a:lnTo>
                    <a:pt x="18" y="20"/>
                  </a:lnTo>
                  <a:lnTo>
                    <a:pt x="2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5" name="Freeform 117"/>
            <p:cNvSpPr>
              <a:spLocks/>
            </p:cNvSpPr>
            <p:nvPr/>
          </p:nvSpPr>
          <p:spPr bwMode="auto">
            <a:xfrm>
              <a:off x="2964" y="3172"/>
              <a:ext cx="22" cy="20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3 h 20"/>
                <a:gd name="T4" fmla="*/ 22 w 22"/>
                <a:gd name="T5" fmla="*/ 20 h 20"/>
                <a:gd name="T6" fmla="*/ 22 w 22"/>
                <a:gd name="T7" fmla="*/ 17 h 20"/>
                <a:gd name="T8" fmla="*/ 4 w 22"/>
                <a:gd name="T9" fmla="*/ 0 h 20"/>
                <a:gd name="T10" fmla="*/ 0 w 22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0"/>
                <a:gd name="T20" fmla="*/ 22 w 22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0">
                  <a:moveTo>
                    <a:pt x="0" y="0"/>
                  </a:moveTo>
                  <a:lnTo>
                    <a:pt x="0" y="3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6" name="Freeform 118"/>
            <p:cNvSpPr>
              <a:spLocks/>
            </p:cNvSpPr>
            <p:nvPr/>
          </p:nvSpPr>
          <p:spPr bwMode="auto">
            <a:xfrm>
              <a:off x="2923" y="3134"/>
              <a:ext cx="18" cy="21"/>
            </a:xfrm>
            <a:custGeom>
              <a:avLst/>
              <a:gdLst>
                <a:gd name="T0" fmla="*/ 0 w 18"/>
                <a:gd name="T1" fmla="*/ 4 h 21"/>
                <a:gd name="T2" fmla="*/ 18 w 18"/>
                <a:gd name="T3" fmla="*/ 21 h 21"/>
                <a:gd name="T4" fmla="*/ 18 w 18"/>
                <a:gd name="T5" fmla="*/ 17 h 21"/>
                <a:gd name="T6" fmla="*/ 4 w 18"/>
                <a:gd name="T7" fmla="*/ 0 h 21"/>
                <a:gd name="T8" fmla="*/ 0 w 18"/>
                <a:gd name="T9" fmla="*/ 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1"/>
                <a:gd name="T17" fmla="*/ 18 w 1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1">
                  <a:moveTo>
                    <a:pt x="0" y="4"/>
                  </a:moveTo>
                  <a:lnTo>
                    <a:pt x="18" y="21"/>
                  </a:lnTo>
                  <a:lnTo>
                    <a:pt x="18" y="17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7" name="Freeform 119"/>
            <p:cNvSpPr>
              <a:spLocks/>
            </p:cNvSpPr>
            <p:nvPr/>
          </p:nvSpPr>
          <p:spPr bwMode="auto">
            <a:xfrm>
              <a:off x="3109" y="3182"/>
              <a:ext cx="22" cy="20"/>
            </a:xfrm>
            <a:custGeom>
              <a:avLst/>
              <a:gdLst>
                <a:gd name="T0" fmla="*/ 0 w 22"/>
                <a:gd name="T1" fmla="*/ 3 h 20"/>
                <a:gd name="T2" fmla="*/ 19 w 22"/>
                <a:gd name="T3" fmla="*/ 20 h 20"/>
                <a:gd name="T4" fmla="*/ 22 w 22"/>
                <a:gd name="T5" fmla="*/ 17 h 20"/>
                <a:gd name="T6" fmla="*/ 0 w 22"/>
                <a:gd name="T7" fmla="*/ 0 h 20"/>
                <a:gd name="T8" fmla="*/ 0 w 22"/>
                <a:gd name="T9" fmla="*/ 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0" y="3"/>
                  </a:moveTo>
                  <a:lnTo>
                    <a:pt x="19" y="20"/>
                  </a:lnTo>
                  <a:lnTo>
                    <a:pt x="22" y="1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Freeform 120"/>
            <p:cNvSpPr>
              <a:spLocks/>
            </p:cNvSpPr>
            <p:nvPr/>
          </p:nvSpPr>
          <p:spPr bwMode="auto">
            <a:xfrm>
              <a:off x="3061" y="3145"/>
              <a:ext cx="26" cy="20"/>
            </a:xfrm>
            <a:custGeom>
              <a:avLst/>
              <a:gdLst>
                <a:gd name="T0" fmla="*/ 3 w 26"/>
                <a:gd name="T1" fmla="*/ 0 h 20"/>
                <a:gd name="T2" fmla="*/ 0 w 26"/>
                <a:gd name="T3" fmla="*/ 3 h 20"/>
                <a:gd name="T4" fmla="*/ 26 w 26"/>
                <a:gd name="T5" fmla="*/ 20 h 20"/>
                <a:gd name="T6" fmla="*/ 26 w 26"/>
                <a:gd name="T7" fmla="*/ 17 h 20"/>
                <a:gd name="T8" fmla="*/ 3 w 2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0"/>
                <a:gd name="T17" fmla="*/ 26 w 2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0">
                  <a:moveTo>
                    <a:pt x="3" y="0"/>
                  </a:moveTo>
                  <a:lnTo>
                    <a:pt x="0" y="3"/>
                  </a:lnTo>
                  <a:lnTo>
                    <a:pt x="26" y="20"/>
                  </a:lnTo>
                  <a:lnTo>
                    <a:pt x="26" y="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Freeform 121"/>
            <p:cNvSpPr>
              <a:spLocks/>
            </p:cNvSpPr>
            <p:nvPr/>
          </p:nvSpPr>
          <p:spPr bwMode="auto">
            <a:xfrm>
              <a:off x="3098" y="3202"/>
              <a:ext cx="22" cy="21"/>
            </a:xfrm>
            <a:custGeom>
              <a:avLst/>
              <a:gdLst>
                <a:gd name="T0" fmla="*/ 4 w 22"/>
                <a:gd name="T1" fmla="*/ 4 h 21"/>
                <a:gd name="T2" fmla="*/ 0 w 22"/>
                <a:gd name="T3" fmla="*/ 4 h 21"/>
                <a:gd name="T4" fmla="*/ 22 w 22"/>
                <a:gd name="T5" fmla="*/ 21 h 21"/>
                <a:gd name="T6" fmla="*/ 22 w 22"/>
                <a:gd name="T7" fmla="*/ 17 h 21"/>
                <a:gd name="T8" fmla="*/ 4 w 22"/>
                <a:gd name="T9" fmla="*/ 0 h 21"/>
                <a:gd name="T10" fmla="*/ 4 w 22"/>
                <a:gd name="T11" fmla="*/ 4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1"/>
                <a:gd name="T20" fmla="*/ 22 w 2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1">
                  <a:moveTo>
                    <a:pt x="4" y="4"/>
                  </a:moveTo>
                  <a:lnTo>
                    <a:pt x="0" y="4"/>
                  </a:lnTo>
                  <a:lnTo>
                    <a:pt x="22" y="21"/>
                  </a:lnTo>
                  <a:lnTo>
                    <a:pt x="22" y="17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Freeform 122"/>
            <p:cNvSpPr>
              <a:spLocks/>
            </p:cNvSpPr>
            <p:nvPr/>
          </p:nvSpPr>
          <p:spPr bwMode="auto">
            <a:xfrm>
              <a:off x="3053" y="3165"/>
              <a:ext cx="22" cy="20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3 h 20"/>
                <a:gd name="T4" fmla="*/ 19 w 22"/>
                <a:gd name="T5" fmla="*/ 20 h 20"/>
                <a:gd name="T6" fmla="*/ 22 w 22"/>
                <a:gd name="T7" fmla="*/ 17 h 20"/>
                <a:gd name="T8" fmla="*/ 0 w 2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0" y="0"/>
                  </a:moveTo>
                  <a:lnTo>
                    <a:pt x="0" y="3"/>
                  </a:lnTo>
                  <a:lnTo>
                    <a:pt x="19" y="20"/>
                  </a:lnTo>
                  <a:lnTo>
                    <a:pt x="2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Freeform 123"/>
            <p:cNvSpPr>
              <a:spLocks/>
            </p:cNvSpPr>
            <p:nvPr/>
          </p:nvSpPr>
          <p:spPr bwMode="auto">
            <a:xfrm>
              <a:off x="3016" y="3131"/>
              <a:ext cx="19" cy="17"/>
            </a:xfrm>
            <a:custGeom>
              <a:avLst/>
              <a:gdLst>
                <a:gd name="T0" fmla="*/ 4 w 19"/>
                <a:gd name="T1" fmla="*/ 0 h 17"/>
                <a:gd name="T2" fmla="*/ 0 w 19"/>
                <a:gd name="T3" fmla="*/ 3 h 17"/>
                <a:gd name="T4" fmla="*/ 15 w 19"/>
                <a:gd name="T5" fmla="*/ 17 h 17"/>
                <a:gd name="T6" fmla="*/ 19 w 19"/>
                <a:gd name="T7" fmla="*/ 14 h 17"/>
                <a:gd name="T8" fmla="*/ 4 w 1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7"/>
                <a:gd name="T17" fmla="*/ 19 w 1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7">
                  <a:moveTo>
                    <a:pt x="4" y="0"/>
                  </a:moveTo>
                  <a:lnTo>
                    <a:pt x="0" y="3"/>
                  </a:lnTo>
                  <a:lnTo>
                    <a:pt x="15" y="17"/>
                  </a:lnTo>
                  <a:lnTo>
                    <a:pt x="19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Freeform 124"/>
            <p:cNvSpPr>
              <a:spLocks/>
            </p:cNvSpPr>
            <p:nvPr/>
          </p:nvSpPr>
          <p:spPr bwMode="auto">
            <a:xfrm>
              <a:off x="3221" y="3212"/>
              <a:ext cx="18" cy="17"/>
            </a:xfrm>
            <a:custGeom>
              <a:avLst/>
              <a:gdLst>
                <a:gd name="T0" fmla="*/ 0 w 18"/>
                <a:gd name="T1" fmla="*/ 0 h 17"/>
                <a:gd name="T2" fmla="*/ 0 w 18"/>
                <a:gd name="T3" fmla="*/ 4 h 17"/>
                <a:gd name="T4" fmla="*/ 15 w 18"/>
                <a:gd name="T5" fmla="*/ 17 h 17"/>
                <a:gd name="T6" fmla="*/ 18 w 18"/>
                <a:gd name="T7" fmla="*/ 14 h 17"/>
                <a:gd name="T8" fmla="*/ 3 w 18"/>
                <a:gd name="T9" fmla="*/ 0 h 17"/>
                <a:gd name="T10" fmla="*/ 0 w 18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7"/>
                <a:gd name="T20" fmla="*/ 18 w 18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7">
                  <a:moveTo>
                    <a:pt x="0" y="0"/>
                  </a:moveTo>
                  <a:lnTo>
                    <a:pt x="0" y="4"/>
                  </a:lnTo>
                  <a:lnTo>
                    <a:pt x="15" y="17"/>
                  </a:lnTo>
                  <a:lnTo>
                    <a:pt x="18" y="1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Freeform 125"/>
            <p:cNvSpPr>
              <a:spLocks/>
            </p:cNvSpPr>
            <p:nvPr/>
          </p:nvSpPr>
          <p:spPr bwMode="auto">
            <a:xfrm>
              <a:off x="3187" y="3178"/>
              <a:ext cx="23" cy="21"/>
            </a:xfrm>
            <a:custGeom>
              <a:avLst/>
              <a:gdLst>
                <a:gd name="T0" fmla="*/ 4 w 23"/>
                <a:gd name="T1" fmla="*/ 0 h 21"/>
                <a:gd name="T2" fmla="*/ 0 w 23"/>
                <a:gd name="T3" fmla="*/ 4 h 21"/>
                <a:gd name="T4" fmla="*/ 19 w 23"/>
                <a:gd name="T5" fmla="*/ 21 h 21"/>
                <a:gd name="T6" fmla="*/ 23 w 23"/>
                <a:gd name="T7" fmla="*/ 17 h 21"/>
                <a:gd name="T8" fmla="*/ 4 w 23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1"/>
                <a:gd name="T17" fmla="*/ 23 w 2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1">
                  <a:moveTo>
                    <a:pt x="4" y="0"/>
                  </a:moveTo>
                  <a:lnTo>
                    <a:pt x="0" y="4"/>
                  </a:lnTo>
                  <a:lnTo>
                    <a:pt x="19" y="21"/>
                  </a:lnTo>
                  <a:lnTo>
                    <a:pt x="23" y="1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Freeform 126"/>
            <p:cNvSpPr>
              <a:spLocks/>
            </p:cNvSpPr>
            <p:nvPr/>
          </p:nvSpPr>
          <p:spPr bwMode="auto">
            <a:xfrm>
              <a:off x="3146" y="3138"/>
              <a:ext cx="26" cy="24"/>
            </a:xfrm>
            <a:custGeom>
              <a:avLst/>
              <a:gdLst>
                <a:gd name="T0" fmla="*/ 0 w 26"/>
                <a:gd name="T1" fmla="*/ 3 h 24"/>
                <a:gd name="T2" fmla="*/ 23 w 26"/>
                <a:gd name="T3" fmla="*/ 24 h 24"/>
                <a:gd name="T4" fmla="*/ 26 w 26"/>
                <a:gd name="T5" fmla="*/ 20 h 24"/>
                <a:gd name="T6" fmla="*/ 4 w 26"/>
                <a:gd name="T7" fmla="*/ 0 h 24"/>
                <a:gd name="T8" fmla="*/ 0 w 26"/>
                <a:gd name="T9" fmla="*/ 3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4"/>
                <a:gd name="T17" fmla="*/ 26 w 2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4">
                  <a:moveTo>
                    <a:pt x="0" y="3"/>
                  </a:moveTo>
                  <a:lnTo>
                    <a:pt x="23" y="24"/>
                  </a:lnTo>
                  <a:lnTo>
                    <a:pt x="26" y="20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5" name="Freeform 127"/>
            <p:cNvSpPr>
              <a:spLocks/>
            </p:cNvSpPr>
            <p:nvPr/>
          </p:nvSpPr>
          <p:spPr bwMode="auto">
            <a:xfrm>
              <a:off x="3183" y="3195"/>
              <a:ext cx="19" cy="21"/>
            </a:xfrm>
            <a:custGeom>
              <a:avLst/>
              <a:gdLst>
                <a:gd name="T0" fmla="*/ 0 w 19"/>
                <a:gd name="T1" fmla="*/ 4 h 21"/>
                <a:gd name="T2" fmla="*/ 19 w 19"/>
                <a:gd name="T3" fmla="*/ 21 h 21"/>
                <a:gd name="T4" fmla="*/ 19 w 19"/>
                <a:gd name="T5" fmla="*/ 17 h 21"/>
                <a:gd name="T6" fmla="*/ 0 w 19"/>
                <a:gd name="T7" fmla="*/ 0 h 21"/>
                <a:gd name="T8" fmla="*/ 0 w 19"/>
                <a:gd name="T9" fmla="*/ 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1"/>
                <a:gd name="T17" fmla="*/ 19 w 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1">
                  <a:moveTo>
                    <a:pt x="0" y="4"/>
                  </a:moveTo>
                  <a:lnTo>
                    <a:pt x="19" y="21"/>
                  </a:lnTo>
                  <a:lnTo>
                    <a:pt x="19" y="17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6" name="Freeform 128"/>
            <p:cNvSpPr>
              <a:spLocks/>
            </p:cNvSpPr>
            <p:nvPr/>
          </p:nvSpPr>
          <p:spPr bwMode="auto">
            <a:xfrm>
              <a:off x="3135" y="3162"/>
              <a:ext cx="22" cy="20"/>
            </a:xfrm>
            <a:custGeom>
              <a:avLst/>
              <a:gdLst>
                <a:gd name="T0" fmla="*/ 4 w 22"/>
                <a:gd name="T1" fmla="*/ 0 h 20"/>
                <a:gd name="T2" fmla="*/ 0 w 22"/>
                <a:gd name="T3" fmla="*/ 3 h 20"/>
                <a:gd name="T4" fmla="*/ 19 w 22"/>
                <a:gd name="T5" fmla="*/ 20 h 20"/>
                <a:gd name="T6" fmla="*/ 22 w 22"/>
                <a:gd name="T7" fmla="*/ 16 h 20"/>
                <a:gd name="T8" fmla="*/ 4 w 2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4" y="0"/>
                  </a:moveTo>
                  <a:lnTo>
                    <a:pt x="0" y="3"/>
                  </a:lnTo>
                  <a:lnTo>
                    <a:pt x="19" y="20"/>
                  </a:lnTo>
                  <a:lnTo>
                    <a:pt x="22" y="1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Freeform 129"/>
            <p:cNvSpPr>
              <a:spLocks/>
            </p:cNvSpPr>
            <p:nvPr/>
          </p:nvSpPr>
          <p:spPr bwMode="auto">
            <a:xfrm>
              <a:off x="3098" y="3128"/>
              <a:ext cx="18" cy="17"/>
            </a:xfrm>
            <a:custGeom>
              <a:avLst/>
              <a:gdLst>
                <a:gd name="T0" fmla="*/ 0 w 18"/>
                <a:gd name="T1" fmla="*/ 0 h 17"/>
                <a:gd name="T2" fmla="*/ 15 w 18"/>
                <a:gd name="T3" fmla="*/ 17 h 17"/>
                <a:gd name="T4" fmla="*/ 18 w 18"/>
                <a:gd name="T5" fmla="*/ 13 h 17"/>
                <a:gd name="T6" fmla="*/ 4 w 18"/>
                <a:gd name="T7" fmla="*/ 0 h 17"/>
                <a:gd name="T8" fmla="*/ 0 w 1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7"/>
                <a:gd name="T17" fmla="*/ 18 w 1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7">
                  <a:moveTo>
                    <a:pt x="0" y="0"/>
                  </a:moveTo>
                  <a:lnTo>
                    <a:pt x="15" y="17"/>
                  </a:lnTo>
                  <a:lnTo>
                    <a:pt x="18" y="13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Freeform 130"/>
            <p:cNvSpPr>
              <a:spLocks/>
            </p:cNvSpPr>
            <p:nvPr/>
          </p:nvSpPr>
          <p:spPr bwMode="auto">
            <a:xfrm>
              <a:off x="3299" y="3209"/>
              <a:ext cx="18" cy="17"/>
            </a:xfrm>
            <a:custGeom>
              <a:avLst/>
              <a:gdLst>
                <a:gd name="T0" fmla="*/ 0 w 18"/>
                <a:gd name="T1" fmla="*/ 0 h 17"/>
                <a:gd name="T2" fmla="*/ 0 w 18"/>
                <a:gd name="T3" fmla="*/ 3 h 17"/>
                <a:gd name="T4" fmla="*/ 15 w 18"/>
                <a:gd name="T5" fmla="*/ 17 h 17"/>
                <a:gd name="T6" fmla="*/ 18 w 18"/>
                <a:gd name="T7" fmla="*/ 14 h 17"/>
                <a:gd name="T8" fmla="*/ 4 w 18"/>
                <a:gd name="T9" fmla="*/ 0 h 17"/>
                <a:gd name="T10" fmla="*/ 0 w 18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7"/>
                <a:gd name="T20" fmla="*/ 18 w 18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7">
                  <a:moveTo>
                    <a:pt x="0" y="0"/>
                  </a:moveTo>
                  <a:lnTo>
                    <a:pt x="0" y="3"/>
                  </a:lnTo>
                  <a:lnTo>
                    <a:pt x="15" y="17"/>
                  </a:lnTo>
                  <a:lnTo>
                    <a:pt x="18" y="1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Freeform 131"/>
            <p:cNvSpPr>
              <a:spLocks/>
            </p:cNvSpPr>
            <p:nvPr/>
          </p:nvSpPr>
          <p:spPr bwMode="auto">
            <a:xfrm>
              <a:off x="3269" y="3175"/>
              <a:ext cx="22" cy="20"/>
            </a:xfrm>
            <a:custGeom>
              <a:avLst/>
              <a:gdLst>
                <a:gd name="T0" fmla="*/ 0 w 22"/>
                <a:gd name="T1" fmla="*/ 3 h 20"/>
                <a:gd name="T2" fmla="*/ 19 w 22"/>
                <a:gd name="T3" fmla="*/ 20 h 20"/>
                <a:gd name="T4" fmla="*/ 22 w 22"/>
                <a:gd name="T5" fmla="*/ 17 h 20"/>
                <a:gd name="T6" fmla="*/ 4 w 22"/>
                <a:gd name="T7" fmla="*/ 0 h 20"/>
                <a:gd name="T8" fmla="*/ 0 w 22"/>
                <a:gd name="T9" fmla="*/ 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0" y="3"/>
                  </a:moveTo>
                  <a:lnTo>
                    <a:pt x="19" y="20"/>
                  </a:lnTo>
                  <a:lnTo>
                    <a:pt x="22" y="17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Freeform 132"/>
            <p:cNvSpPr>
              <a:spLocks/>
            </p:cNvSpPr>
            <p:nvPr/>
          </p:nvSpPr>
          <p:spPr bwMode="auto">
            <a:xfrm>
              <a:off x="3224" y="3138"/>
              <a:ext cx="26" cy="20"/>
            </a:xfrm>
            <a:custGeom>
              <a:avLst/>
              <a:gdLst>
                <a:gd name="T0" fmla="*/ 4 w 26"/>
                <a:gd name="T1" fmla="*/ 0 h 20"/>
                <a:gd name="T2" fmla="*/ 0 w 26"/>
                <a:gd name="T3" fmla="*/ 0 h 20"/>
                <a:gd name="T4" fmla="*/ 23 w 26"/>
                <a:gd name="T5" fmla="*/ 20 h 20"/>
                <a:gd name="T6" fmla="*/ 26 w 26"/>
                <a:gd name="T7" fmla="*/ 17 h 20"/>
                <a:gd name="T8" fmla="*/ 4 w 2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0"/>
                <a:gd name="T17" fmla="*/ 26 w 2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0">
                  <a:moveTo>
                    <a:pt x="4" y="0"/>
                  </a:moveTo>
                  <a:lnTo>
                    <a:pt x="0" y="0"/>
                  </a:lnTo>
                  <a:lnTo>
                    <a:pt x="23" y="20"/>
                  </a:lnTo>
                  <a:lnTo>
                    <a:pt x="26" y="1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Freeform 133"/>
            <p:cNvSpPr>
              <a:spLocks/>
            </p:cNvSpPr>
            <p:nvPr/>
          </p:nvSpPr>
          <p:spPr bwMode="auto">
            <a:xfrm>
              <a:off x="3247" y="3195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18 w 22"/>
                <a:gd name="T3" fmla="*/ 17 h 17"/>
                <a:gd name="T4" fmla="*/ 22 w 22"/>
                <a:gd name="T5" fmla="*/ 14 h 17"/>
                <a:gd name="T6" fmla="*/ 3 w 22"/>
                <a:gd name="T7" fmla="*/ 0 h 17"/>
                <a:gd name="T8" fmla="*/ 0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0" y="0"/>
                  </a:moveTo>
                  <a:lnTo>
                    <a:pt x="18" y="17"/>
                  </a:lnTo>
                  <a:lnTo>
                    <a:pt x="22" y="1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Freeform 134"/>
            <p:cNvSpPr>
              <a:spLocks/>
            </p:cNvSpPr>
            <p:nvPr/>
          </p:nvSpPr>
          <p:spPr bwMode="auto">
            <a:xfrm>
              <a:off x="3310" y="3189"/>
              <a:ext cx="22" cy="20"/>
            </a:xfrm>
            <a:custGeom>
              <a:avLst/>
              <a:gdLst>
                <a:gd name="T0" fmla="*/ 4 w 22"/>
                <a:gd name="T1" fmla="*/ 0 h 20"/>
                <a:gd name="T2" fmla="*/ 0 w 22"/>
                <a:gd name="T3" fmla="*/ 3 h 20"/>
                <a:gd name="T4" fmla="*/ 22 w 22"/>
                <a:gd name="T5" fmla="*/ 20 h 20"/>
                <a:gd name="T6" fmla="*/ 22 w 22"/>
                <a:gd name="T7" fmla="*/ 17 h 20"/>
                <a:gd name="T8" fmla="*/ 4 w 2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4" y="0"/>
                  </a:moveTo>
                  <a:lnTo>
                    <a:pt x="0" y="3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Freeform 135"/>
            <p:cNvSpPr>
              <a:spLocks/>
            </p:cNvSpPr>
            <p:nvPr/>
          </p:nvSpPr>
          <p:spPr bwMode="auto">
            <a:xfrm>
              <a:off x="3381" y="3185"/>
              <a:ext cx="22" cy="21"/>
            </a:xfrm>
            <a:custGeom>
              <a:avLst/>
              <a:gdLst>
                <a:gd name="T0" fmla="*/ 0 w 22"/>
                <a:gd name="T1" fmla="*/ 4 h 21"/>
                <a:gd name="T2" fmla="*/ 18 w 22"/>
                <a:gd name="T3" fmla="*/ 21 h 21"/>
                <a:gd name="T4" fmla="*/ 22 w 22"/>
                <a:gd name="T5" fmla="*/ 17 h 21"/>
                <a:gd name="T6" fmla="*/ 3 w 22"/>
                <a:gd name="T7" fmla="*/ 0 h 21"/>
                <a:gd name="T8" fmla="*/ 0 w 22"/>
                <a:gd name="T9" fmla="*/ 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4"/>
                  </a:moveTo>
                  <a:lnTo>
                    <a:pt x="18" y="21"/>
                  </a:lnTo>
                  <a:lnTo>
                    <a:pt x="22" y="17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Freeform 136"/>
            <p:cNvSpPr>
              <a:spLocks/>
            </p:cNvSpPr>
            <p:nvPr/>
          </p:nvSpPr>
          <p:spPr bwMode="auto">
            <a:xfrm>
              <a:off x="3217" y="3158"/>
              <a:ext cx="19" cy="17"/>
            </a:xfrm>
            <a:custGeom>
              <a:avLst/>
              <a:gdLst>
                <a:gd name="T0" fmla="*/ 0 w 19"/>
                <a:gd name="T1" fmla="*/ 0 h 17"/>
                <a:gd name="T2" fmla="*/ 15 w 19"/>
                <a:gd name="T3" fmla="*/ 17 h 17"/>
                <a:gd name="T4" fmla="*/ 19 w 19"/>
                <a:gd name="T5" fmla="*/ 17 h 17"/>
                <a:gd name="T6" fmla="*/ 4 w 19"/>
                <a:gd name="T7" fmla="*/ 0 h 17"/>
                <a:gd name="T8" fmla="*/ 0 w 1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7"/>
                <a:gd name="T17" fmla="*/ 19 w 1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7">
                  <a:moveTo>
                    <a:pt x="0" y="0"/>
                  </a:moveTo>
                  <a:lnTo>
                    <a:pt x="15" y="17"/>
                  </a:lnTo>
                  <a:lnTo>
                    <a:pt x="19" y="17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Freeform 137"/>
            <p:cNvSpPr>
              <a:spLocks/>
            </p:cNvSpPr>
            <p:nvPr/>
          </p:nvSpPr>
          <p:spPr bwMode="auto">
            <a:xfrm>
              <a:off x="3180" y="3124"/>
              <a:ext cx="18" cy="17"/>
            </a:xfrm>
            <a:custGeom>
              <a:avLst/>
              <a:gdLst>
                <a:gd name="T0" fmla="*/ 0 w 18"/>
                <a:gd name="T1" fmla="*/ 0 h 17"/>
                <a:gd name="T2" fmla="*/ 0 w 18"/>
                <a:gd name="T3" fmla="*/ 4 h 17"/>
                <a:gd name="T4" fmla="*/ 15 w 18"/>
                <a:gd name="T5" fmla="*/ 17 h 17"/>
                <a:gd name="T6" fmla="*/ 18 w 18"/>
                <a:gd name="T7" fmla="*/ 14 h 17"/>
                <a:gd name="T8" fmla="*/ 3 w 18"/>
                <a:gd name="T9" fmla="*/ 0 h 17"/>
                <a:gd name="T10" fmla="*/ 0 w 18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7"/>
                <a:gd name="T20" fmla="*/ 18 w 18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7">
                  <a:moveTo>
                    <a:pt x="0" y="0"/>
                  </a:moveTo>
                  <a:lnTo>
                    <a:pt x="0" y="4"/>
                  </a:lnTo>
                  <a:lnTo>
                    <a:pt x="15" y="17"/>
                  </a:lnTo>
                  <a:lnTo>
                    <a:pt x="18" y="1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Freeform 138"/>
            <p:cNvSpPr>
              <a:spLocks/>
            </p:cNvSpPr>
            <p:nvPr/>
          </p:nvSpPr>
          <p:spPr bwMode="auto">
            <a:xfrm>
              <a:off x="3362" y="3206"/>
              <a:ext cx="19" cy="17"/>
            </a:xfrm>
            <a:custGeom>
              <a:avLst/>
              <a:gdLst>
                <a:gd name="T0" fmla="*/ 4 w 19"/>
                <a:gd name="T1" fmla="*/ 0 h 17"/>
                <a:gd name="T2" fmla="*/ 0 w 19"/>
                <a:gd name="T3" fmla="*/ 0 h 17"/>
                <a:gd name="T4" fmla="*/ 15 w 19"/>
                <a:gd name="T5" fmla="*/ 17 h 17"/>
                <a:gd name="T6" fmla="*/ 19 w 19"/>
                <a:gd name="T7" fmla="*/ 13 h 17"/>
                <a:gd name="T8" fmla="*/ 4 w 1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7"/>
                <a:gd name="T17" fmla="*/ 19 w 1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7">
                  <a:moveTo>
                    <a:pt x="4" y="0"/>
                  </a:moveTo>
                  <a:lnTo>
                    <a:pt x="0" y="0"/>
                  </a:lnTo>
                  <a:lnTo>
                    <a:pt x="15" y="17"/>
                  </a:lnTo>
                  <a:lnTo>
                    <a:pt x="19" y="1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Freeform 139"/>
            <p:cNvSpPr>
              <a:spLocks/>
            </p:cNvSpPr>
            <p:nvPr/>
          </p:nvSpPr>
          <p:spPr bwMode="auto">
            <a:xfrm>
              <a:off x="3411" y="3202"/>
              <a:ext cx="22" cy="17"/>
            </a:xfrm>
            <a:custGeom>
              <a:avLst/>
              <a:gdLst>
                <a:gd name="T0" fmla="*/ 3 w 22"/>
                <a:gd name="T1" fmla="*/ 0 h 17"/>
                <a:gd name="T2" fmla="*/ 0 w 22"/>
                <a:gd name="T3" fmla="*/ 0 h 17"/>
                <a:gd name="T4" fmla="*/ 18 w 22"/>
                <a:gd name="T5" fmla="*/ 17 h 17"/>
                <a:gd name="T6" fmla="*/ 22 w 22"/>
                <a:gd name="T7" fmla="*/ 14 h 17"/>
                <a:gd name="T8" fmla="*/ 3 w 2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7"/>
                <a:gd name="T17" fmla="*/ 22 w 2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7">
                  <a:moveTo>
                    <a:pt x="3" y="0"/>
                  </a:moveTo>
                  <a:lnTo>
                    <a:pt x="0" y="0"/>
                  </a:lnTo>
                  <a:lnTo>
                    <a:pt x="18" y="17"/>
                  </a:lnTo>
                  <a:lnTo>
                    <a:pt x="22" y="1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Freeform 140"/>
            <p:cNvSpPr>
              <a:spLocks/>
            </p:cNvSpPr>
            <p:nvPr/>
          </p:nvSpPr>
          <p:spPr bwMode="auto">
            <a:xfrm>
              <a:off x="3336" y="3168"/>
              <a:ext cx="22" cy="21"/>
            </a:xfrm>
            <a:custGeom>
              <a:avLst/>
              <a:gdLst>
                <a:gd name="T0" fmla="*/ 4 w 22"/>
                <a:gd name="T1" fmla="*/ 4 h 21"/>
                <a:gd name="T2" fmla="*/ 0 w 22"/>
                <a:gd name="T3" fmla="*/ 4 h 21"/>
                <a:gd name="T4" fmla="*/ 19 w 22"/>
                <a:gd name="T5" fmla="*/ 21 h 21"/>
                <a:gd name="T6" fmla="*/ 22 w 22"/>
                <a:gd name="T7" fmla="*/ 21 h 21"/>
                <a:gd name="T8" fmla="*/ 4 w 22"/>
                <a:gd name="T9" fmla="*/ 0 h 21"/>
                <a:gd name="T10" fmla="*/ 4 w 22"/>
                <a:gd name="T11" fmla="*/ 4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1"/>
                <a:gd name="T20" fmla="*/ 22 w 22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1">
                  <a:moveTo>
                    <a:pt x="4" y="4"/>
                  </a:moveTo>
                  <a:lnTo>
                    <a:pt x="0" y="4"/>
                  </a:lnTo>
                  <a:lnTo>
                    <a:pt x="19" y="21"/>
                  </a:lnTo>
                  <a:lnTo>
                    <a:pt x="22" y="21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Freeform 141"/>
            <p:cNvSpPr>
              <a:spLocks/>
            </p:cNvSpPr>
            <p:nvPr/>
          </p:nvSpPr>
          <p:spPr bwMode="auto">
            <a:xfrm>
              <a:off x="3291" y="3134"/>
              <a:ext cx="26" cy="21"/>
            </a:xfrm>
            <a:custGeom>
              <a:avLst/>
              <a:gdLst>
                <a:gd name="T0" fmla="*/ 0 w 26"/>
                <a:gd name="T1" fmla="*/ 0 h 21"/>
                <a:gd name="T2" fmla="*/ 0 w 26"/>
                <a:gd name="T3" fmla="*/ 4 h 21"/>
                <a:gd name="T4" fmla="*/ 23 w 26"/>
                <a:gd name="T5" fmla="*/ 21 h 21"/>
                <a:gd name="T6" fmla="*/ 26 w 26"/>
                <a:gd name="T7" fmla="*/ 17 h 21"/>
                <a:gd name="T8" fmla="*/ 0 w 26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1"/>
                <a:gd name="T17" fmla="*/ 26 w 2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1">
                  <a:moveTo>
                    <a:pt x="0" y="0"/>
                  </a:moveTo>
                  <a:lnTo>
                    <a:pt x="0" y="4"/>
                  </a:lnTo>
                  <a:lnTo>
                    <a:pt x="23" y="21"/>
                  </a:lnTo>
                  <a:lnTo>
                    <a:pt x="26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Freeform 142"/>
            <p:cNvSpPr>
              <a:spLocks/>
            </p:cNvSpPr>
            <p:nvPr/>
          </p:nvSpPr>
          <p:spPr bwMode="auto">
            <a:xfrm>
              <a:off x="3280" y="3151"/>
              <a:ext cx="26" cy="24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4 h 24"/>
                <a:gd name="T4" fmla="*/ 23 w 26"/>
                <a:gd name="T5" fmla="*/ 24 h 24"/>
                <a:gd name="T6" fmla="*/ 26 w 26"/>
                <a:gd name="T7" fmla="*/ 21 h 24"/>
                <a:gd name="T8" fmla="*/ 4 w 26"/>
                <a:gd name="T9" fmla="*/ 0 h 24"/>
                <a:gd name="T10" fmla="*/ 0 w 26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4"/>
                <a:gd name="T20" fmla="*/ 26 w 2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4">
                  <a:moveTo>
                    <a:pt x="0" y="0"/>
                  </a:moveTo>
                  <a:lnTo>
                    <a:pt x="0" y="4"/>
                  </a:lnTo>
                  <a:lnTo>
                    <a:pt x="23" y="24"/>
                  </a:lnTo>
                  <a:lnTo>
                    <a:pt x="26" y="21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1" name="Freeform 143"/>
            <p:cNvSpPr>
              <a:spLocks/>
            </p:cNvSpPr>
            <p:nvPr/>
          </p:nvSpPr>
          <p:spPr bwMode="auto">
            <a:xfrm>
              <a:off x="3250" y="3121"/>
              <a:ext cx="19" cy="17"/>
            </a:xfrm>
            <a:custGeom>
              <a:avLst/>
              <a:gdLst>
                <a:gd name="T0" fmla="*/ 4 w 19"/>
                <a:gd name="T1" fmla="*/ 0 h 17"/>
                <a:gd name="T2" fmla="*/ 0 w 19"/>
                <a:gd name="T3" fmla="*/ 3 h 17"/>
                <a:gd name="T4" fmla="*/ 15 w 19"/>
                <a:gd name="T5" fmla="*/ 17 h 17"/>
                <a:gd name="T6" fmla="*/ 19 w 19"/>
                <a:gd name="T7" fmla="*/ 13 h 17"/>
                <a:gd name="T8" fmla="*/ 4 w 1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7"/>
                <a:gd name="T17" fmla="*/ 19 w 19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7">
                  <a:moveTo>
                    <a:pt x="4" y="0"/>
                  </a:moveTo>
                  <a:lnTo>
                    <a:pt x="0" y="3"/>
                  </a:lnTo>
                  <a:lnTo>
                    <a:pt x="15" y="17"/>
                  </a:lnTo>
                  <a:lnTo>
                    <a:pt x="19" y="1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2" name="Freeform 144"/>
            <p:cNvSpPr>
              <a:spLocks/>
            </p:cNvSpPr>
            <p:nvPr/>
          </p:nvSpPr>
          <p:spPr bwMode="auto">
            <a:xfrm>
              <a:off x="2584" y="3131"/>
              <a:ext cx="153" cy="163"/>
            </a:xfrm>
            <a:custGeom>
              <a:avLst/>
              <a:gdLst>
                <a:gd name="T0" fmla="*/ 0 w 153"/>
                <a:gd name="T1" fmla="*/ 0 h 163"/>
                <a:gd name="T2" fmla="*/ 0 w 153"/>
                <a:gd name="T3" fmla="*/ 47 h 163"/>
                <a:gd name="T4" fmla="*/ 153 w 153"/>
                <a:gd name="T5" fmla="*/ 163 h 163"/>
                <a:gd name="T6" fmla="*/ 153 w 153"/>
                <a:gd name="T7" fmla="*/ 149 h 163"/>
                <a:gd name="T8" fmla="*/ 0 w 153"/>
                <a:gd name="T9" fmla="*/ 0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63"/>
                <a:gd name="T17" fmla="*/ 153 w 153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63">
                  <a:moveTo>
                    <a:pt x="0" y="0"/>
                  </a:moveTo>
                  <a:lnTo>
                    <a:pt x="0" y="47"/>
                  </a:lnTo>
                  <a:lnTo>
                    <a:pt x="153" y="163"/>
                  </a:lnTo>
                  <a:lnTo>
                    <a:pt x="153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3" name="Freeform 145"/>
            <p:cNvSpPr>
              <a:spLocks/>
            </p:cNvSpPr>
            <p:nvPr/>
          </p:nvSpPr>
          <p:spPr bwMode="auto">
            <a:xfrm>
              <a:off x="2580" y="3131"/>
              <a:ext cx="8" cy="51"/>
            </a:xfrm>
            <a:custGeom>
              <a:avLst/>
              <a:gdLst>
                <a:gd name="T0" fmla="*/ 8 w 8"/>
                <a:gd name="T1" fmla="*/ 44 h 51"/>
                <a:gd name="T2" fmla="*/ 8 w 8"/>
                <a:gd name="T3" fmla="*/ 47 h 51"/>
                <a:gd name="T4" fmla="*/ 8 w 8"/>
                <a:gd name="T5" fmla="*/ 0 h 51"/>
                <a:gd name="T6" fmla="*/ 0 w 8"/>
                <a:gd name="T7" fmla="*/ 0 h 51"/>
                <a:gd name="T8" fmla="*/ 0 w 8"/>
                <a:gd name="T9" fmla="*/ 51 h 51"/>
                <a:gd name="T10" fmla="*/ 0 w 8"/>
                <a:gd name="T11" fmla="*/ 47 h 51"/>
                <a:gd name="T12" fmla="*/ 0 w 8"/>
                <a:gd name="T13" fmla="*/ 51 h 51"/>
                <a:gd name="T14" fmla="*/ 8 w 8"/>
                <a:gd name="T15" fmla="*/ 51 h 51"/>
                <a:gd name="T16" fmla="*/ 8 w 8"/>
                <a:gd name="T17" fmla="*/ 44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51"/>
                <a:gd name="T29" fmla="*/ 8 w 8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51">
                  <a:moveTo>
                    <a:pt x="8" y="44"/>
                  </a:moveTo>
                  <a:lnTo>
                    <a:pt x="8" y="4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8" y="51"/>
                  </a:lnTo>
                  <a:lnTo>
                    <a:pt x="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4" name="Freeform 146"/>
            <p:cNvSpPr>
              <a:spLocks/>
            </p:cNvSpPr>
            <p:nvPr/>
          </p:nvSpPr>
          <p:spPr bwMode="auto">
            <a:xfrm>
              <a:off x="2580" y="3175"/>
              <a:ext cx="160" cy="122"/>
            </a:xfrm>
            <a:custGeom>
              <a:avLst/>
              <a:gdLst>
                <a:gd name="T0" fmla="*/ 153 w 160"/>
                <a:gd name="T1" fmla="*/ 119 h 122"/>
                <a:gd name="T2" fmla="*/ 160 w 160"/>
                <a:gd name="T3" fmla="*/ 119 h 122"/>
                <a:gd name="T4" fmla="*/ 8 w 160"/>
                <a:gd name="T5" fmla="*/ 0 h 122"/>
                <a:gd name="T6" fmla="*/ 0 w 160"/>
                <a:gd name="T7" fmla="*/ 7 h 122"/>
                <a:gd name="T8" fmla="*/ 157 w 160"/>
                <a:gd name="T9" fmla="*/ 122 h 122"/>
                <a:gd name="T10" fmla="*/ 160 w 160"/>
                <a:gd name="T11" fmla="*/ 119 h 122"/>
                <a:gd name="T12" fmla="*/ 157 w 160"/>
                <a:gd name="T13" fmla="*/ 122 h 122"/>
                <a:gd name="T14" fmla="*/ 160 w 160"/>
                <a:gd name="T15" fmla="*/ 122 h 122"/>
                <a:gd name="T16" fmla="*/ 160 w 160"/>
                <a:gd name="T17" fmla="*/ 119 h 122"/>
                <a:gd name="T18" fmla="*/ 153 w 160"/>
                <a:gd name="T19" fmla="*/ 119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"/>
                <a:gd name="T31" fmla="*/ 0 h 122"/>
                <a:gd name="T32" fmla="*/ 160 w 160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" h="122">
                  <a:moveTo>
                    <a:pt x="153" y="119"/>
                  </a:moveTo>
                  <a:lnTo>
                    <a:pt x="160" y="119"/>
                  </a:lnTo>
                  <a:lnTo>
                    <a:pt x="8" y="0"/>
                  </a:lnTo>
                  <a:lnTo>
                    <a:pt x="0" y="7"/>
                  </a:lnTo>
                  <a:lnTo>
                    <a:pt x="157" y="122"/>
                  </a:lnTo>
                  <a:lnTo>
                    <a:pt x="160" y="119"/>
                  </a:lnTo>
                  <a:lnTo>
                    <a:pt x="157" y="122"/>
                  </a:lnTo>
                  <a:lnTo>
                    <a:pt x="160" y="122"/>
                  </a:lnTo>
                  <a:lnTo>
                    <a:pt x="160" y="119"/>
                  </a:lnTo>
                  <a:lnTo>
                    <a:pt x="15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5" name="Freeform 147"/>
            <p:cNvSpPr>
              <a:spLocks/>
            </p:cNvSpPr>
            <p:nvPr/>
          </p:nvSpPr>
          <p:spPr bwMode="auto">
            <a:xfrm>
              <a:off x="2580" y="3128"/>
              <a:ext cx="160" cy="156"/>
            </a:xfrm>
            <a:custGeom>
              <a:avLst/>
              <a:gdLst>
                <a:gd name="T0" fmla="*/ 8 w 160"/>
                <a:gd name="T1" fmla="*/ 3 h 156"/>
                <a:gd name="T2" fmla="*/ 0 w 160"/>
                <a:gd name="T3" fmla="*/ 6 h 156"/>
                <a:gd name="T4" fmla="*/ 157 w 160"/>
                <a:gd name="T5" fmla="*/ 156 h 156"/>
                <a:gd name="T6" fmla="*/ 160 w 160"/>
                <a:gd name="T7" fmla="*/ 152 h 156"/>
                <a:gd name="T8" fmla="*/ 8 w 160"/>
                <a:gd name="T9" fmla="*/ 3 h 156"/>
                <a:gd name="T10" fmla="*/ 0 w 160"/>
                <a:gd name="T11" fmla="*/ 3 h 156"/>
                <a:gd name="T12" fmla="*/ 8 w 160"/>
                <a:gd name="T13" fmla="*/ 3 h 156"/>
                <a:gd name="T14" fmla="*/ 4 w 160"/>
                <a:gd name="T15" fmla="*/ 0 h 156"/>
                <a:gd name="T16" fmla="*/ 0 w 160"/>
                <a:gd name="T17" fmla="*/ 3 h 156"/>
                <a:gd name="T18" fmla="*/ 0 w 160"/>
                <a:gd name="T19" fmla="*/ 6 h 156"/>
                <a:gd name="T20" fmla="*/ 8 w 160"/>
                <a:gd name="T21" fmla="*/ 3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0"/>
                <a:gd name="T34" fmla="*/ 0 h 156"/>
                <a:gd name="T35" fmla="*/ 160 w 160"/>
                <a:gd name="T36" fmla="*/ 156 h 1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0" h="156">
                  <a:moveTo>
                    <a:pt x="8" y="3"/>
                  </a:moveTo>
                  <a:lnTo>
                    <a:pt x="0" y="6"/>
                  </a:lnTo>
                  <a:lnTo>
                    <a:pt x="157" y="156"/>
                  </a:lnTo>
                  <a:lnTo>
                    <a:pt x="160" y="152"/>
                  </a:lnTo>
                  <a:lnTo>
                    <a:pt x="8" y="3"/>
                  </a:lnTo>
                  <a:lnTo>
                    <a:pt x="0" y="3"/>
                  </a:lnTo>
                  <a:lnTo>
                    <a:pt x="8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Freeform 148"/>
            <p:cNvSpPr>
              <a:spLocks/>
            </p:cNvSpPr>
            <p:nvPr/>
          </p:nvSpPr>
          <p:spPr bwMode="auto">
            <a:xfrm>
              <a:off x="2424" y="3195"/>
              <a:ext cx="253" cy="62"/>
            </a:xfrm>
            <a:custGeom>
              <a:avLst/>
              <a:gdLst>
                <a:gd name="T0" fmla="*/ 253 w 253"/>
                <a:gd name="T1" fmla="*/ 45 h 62"/>
                <a:gd name="T2" fmla="*/ 249 w 253"/>
                <a:gd name="T3" fmla="*/ 45 h 62"/>
                <a:gd name="T4" fmla="*/ 249 w 253"/>
                <a:gd name="T5" fmla="*/ 41 h 62"/>
                <a:gd name="T6" fmla="*/ 223 w 253"/>
                <a:gd name="T7" fmla="*/ 17 h 62"/>
                <a:gd name="T8" fmla="*/ 212 w 253"/>
                <a:gd name="T9" fmla="*/ 14 h 62"/>
                <a:gd name="T10" fmla="*/ 197 w 253"/>
                <a:gd name="T11" fmla="*/ 7 h 62"/>
                <a:gd name="T12" fmla="*/ 186 w 253"/>
                <a:gd name="T13" fmla="*/ 4 h 62"/>
                <a:gd name="T14" fmla="*/ 179 w 253"/>
                <a:gd name="T15" fmla="*/ 4 h 62"/>
                <a:gd name="T16" fmla="*/ 167 w 253"/>
                <a:gd name="T17" fmla="*/ 0 h 62"/>
                <a:gd name="T18" fmla="*/ 130 w 253"/>
                <a:gd name="T19" fmla="*/ 0 h 62"/>
                <a:gd name="T20" fmla="*/ 119 w 253"/>
                <a:gd name="T21" fmla="*/ 4 h 62"/>
                <a:gd name="T22" fmla="*/ 108 w 253"/>
                <a:gd name="T23" fmla="*/ 4 h 62"/>
                <a:gd name="T24" fmla="*/ 97 w 253"/>
                <a:gd name="T25" fmla="*/ 7 h 62"/>
                <a:gd name="T26" fmla="*/ 86 w 253"/>
                <a:gd name="T27" fmla="*/ 7 h 62"/>
                <a:gd name="T28" fmla="*/ 63 w 253"/>
                <a:gd name="T29" fmla="*/ 14 h 62"/>
                <a:gd name="T30" fmla="*/ 56 w 253"/>
                <a:gd name="T31" fmla="*/ 17 h 62"/>
                <a:gd name="T32" fmla="*/ 45 w 253"/>
                <a:gd name="T33" fmla="*/ 17 h 62"/>
                <a:gd name="T34" fmla="*/ 30 w 253"/>
                <a:gd name="T35" fmla="*/ 24 h 62"/>
                <a:gd name="T36" fmla="*/ 22 w 253"/>
                <a:gd name="T37" fmla="*/ 31 h 62"/>
                <a:gd name="T38" fmla="*/ 15 w 253"/>
                <a:gd name="T39" fmla="*/ 34 h 62"/>
                <a:gd name="T40" fmla="*/ 7 w 253"/>
                <a:gd name="T41" fmla="*/ 41 h 62"/>
                <a:gd name="T42" fmla="*/ 4 w 253"/>
                <a:gd name="T43" fmla="*/ 48 h 62"/>
                <a:gd name="T44" fmla="*/ 0 w 253"/>
                <a:gd name="T45" fmla="*/ 51 h 62"/>
                <a:gd name="T46" fmla="*/ 4 w 253"/>
                <a:gd name="T47" fmla="*/ 55 h 62"/>
                <a:gd name="T48" fmla="*/ 7 w 253"/>
                <a:gd name="T49" fmla="*/ 55 h 62"/>
                <a:gd name="T50" fmla="*/ 11 w 253"/>
                <a:gd name="T51" fmla="*/ 51 h 62"/>
                <a:gd name="T52" fmla="*/ 201 w 253"/>
                <a:gd name="T53" fmla="*/ 62 h 62"/>
                <a:gd name="T54" fmla="*/ 253 w 253"/>
                <a:gd name="T55" fmla="*/ 45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3"/>
                <a:gd name="T85" fmla="*/ 0 h 62"/>
                <a:gd name="T86" fmla="*/ 253 w 253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3" h="62">
                  <a:moveTo>
                    <a:pt x="253" y="45"/>
                  </a:moveTo>
                  <a:lnTo>
                    <a:pt x="249" y="45"/>
                  </a:lnTo>
                  <a:lnTo>
                    <a:pt x="249" y="41"/>
                  </a:lnTo>
                  <a:lnTo>
                    <a:pt x="223" y="17"/>
                  </a:lnTo>
                  <a:lnTo>
                    <a:pt x="212" y="14"/>
                  </a:lnTo>
                  <a:lnTo>
                    <a:pt x="197" y="7"/>
                  </a:lnTo>
                  <a:lnTo>
                    <a:pt x="186" y="4"/>
                  </a:lnTo>
                  <a:lnTo>
                    <a:pt x="179" y="4"/>
                  </a:lnTo>
                  <a:lnTo>
                    <a:pt x="167" y="0"/>
                  </a:lnTo>
                  <a:lnTo>
                    <a:pt x="130" y="0"/>
                  </a:lnTo>
                  <a:lnTo>
                    <a:pt x="119" y="4"/>
                  </a:lnTo>
                  <a:lnTo>
                    <a:pt x="108" y="4"/>
                  </a:lnTo>
                  <a:lnTo>
                    <a:pt x="97" y="7"/>
                  </a:lnTo>
                  <a:lnTo>
                    <a:pt x="86" y="7"/>
                  </a:lnTo>
                  <a:lnTo>
                    <a:pt x="63" y="14"/>
                  </a:lnTo>
                  <a:lnTo>
                    <a:pt x="56" y="17"/>
                  </a:lnTo>
                  <a:lnTo>
                    <a:pt x="45" y="17"/>
                  </a:lnTo>
                  <a:lnTo>
                    <a:pt x="30" y="24"/>
                  </a:lnTo>
                  <a:lnTo>
                    <a:pt x="22" y="31"/>
                  </a:lnTo>
                  <a:lnTo>
                    <a:pt x="15" y="34"/>
                  </a:lnTo>
                  <a:lnTo>
                    <a:pt x="7" y="41"/>
                  </a:lnTo>
                  <a:lnTo>
                    <a:pt x="4" y="48"/>
                  </a:lnTo>
                  <a:lnTo>
                    <a:pt x="0" y="51"/>
                  </a:lnTo>
                  <a:lnTo>
                    <a:pt x="4" y="55"/>
                  </a:lnTo>
                  <a:lnTo>
                    <a:pt x="7" y="55"/>
                  </a:lnTo>
                  <a:lnTo>
                    <a:pt x="11" y="51"/>
                  </a:lnTo>
                  <a:lnTo>
                    <a:pt x="201" y="62"/>
                  </a:lnTo>
                  <a:lnTo>
                    <a:pt x="253" y="45"/>
                  </a:lnTo>
                  <a:close/>
                </a:path>
              </a:pathLst>
            </a:custGeom>
            <a:solidFill>
              <a:srgbClr val="E5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7" name="Freeform 149"/>
            <p:cNvSpPr>
              <a:spLocks/>
            </p:cNvSpPr>
            <p:nvPr/>
          </p:nvSpPr>
          <p:spPr bwMode="auto">
            <a:xfrm>
              <a:off x="2580" y="3192"/>
              <a:ext cx="101" cy="51"/>
            </a:xfrm>
            <a:custGeom>
              <a:avLst/>
              <a:gdLst>
                <a:gd name="T0" fmla="*/ 0 w 101"/>
                <a:gd name="T1" fmla="*/ 7 h 51"/>
                <a:gd name="T2" fmla="*/ 11 w 101"/>
                <a:gd name="T3" fmla="*/ 7 h 51"/>
                <a:gd name="T4" fmla="*/ 23 w 101"/>
                <a:gd name="T5" fmla="*/ 10 h 51"/>
                <a:gd name="T6" fmla="*/ 30 w 101"/>
                <a:gd name="T7" fmla="*/ 10 h 51"/>
                <a:gd name="T8" fmla="*/ 41 w 101"/>
                <a:gd name="T9" fmla="*/ 14 h 51"/>
                <a:gd name="T10" fmla="*/ 64 w 101"/>
                <a:gd name="T11" fmla="*/ 24 h 51"/>
                <a:gd name="T12" fmla="*/ 90 w 101"/>
                <a:gd name="T13" fmla="*/ 48 h 51"/>
                <a:gd name="T14" fmla="*/ 90 w 101"/>
                <a:gd name="T15" fmla="*/ 51 h 51"/>
                <a:gd name="T16" fmla="*/ 101 w 101"/>
                <a:gd name="T17" fmla="*/ 44 h 51"/>
                <a:gd name="T18" fmla="*/ 97 w 101"/>
                <a:gd name="T19" fmla="*/ 44 h 51"/>
                <a:gd name="T20" fmla="*/ 97 w 101"/>
                <a:gd name="T21" fmla="*/ 41 h 51"/>
                <a:gd name="T22" fmla="*/ 82 w 101"/>
                <a:gd name="T23" fmla="*/ 27 h 51"/>
                <a:gd name="T24" fmla="*/ 75 w 101"/>
                <a:gd name="T25" fmla="*/ 24 h 51"/>
                <a:gd name="T26" fmla="*/ 67 w 101"/>
                <a:gd name="T27" fmla="*/ 17 h 51"/>
                <a:gd name="T28" fmla="*/ 45 w 101"/>
                <a:gd name="T29" fmla="*/ 7 h 51"/>
                <a:gd name="T30" fmla="*/ 34 w 101"/>
                <a:gd name="T31" fmla="*/ 3 h 51"/>
                <a:gd name="T32" fmla="*/ 23 w 101"/>
                <a:gd name="T33" fmla="*/ 3 h 51"/>
                <a:gd name="T34" fmla="*/ 11 w 101"/>
                <a:gd name="T35" fmla="*/ 0 h 51"/>
                <a:gd name="T36" fmla="*/ 0 w 101"/>
                <a:gd name="T37" fmla="*/ 0 h 51"/>
                <a:gd name="T38" fmla="*/ 0 w 101"/>
                <a:gd name="T39" fmla="*/ 7 h 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1"/>
                <a:gd name="T61" fmla="*/ 0 h 51"/>
                <a:gd name="T62" fmla="*/ 101 w 101"/>
                <a:gd name="T63" fmla="*/ 51 h 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1" h="51">
                  <a:moveTo>
                    <a:pt x="0" y="7"/>
                  </a:moveTo>
                  <a:lnTo>
                    <a:pt x="11" y="7"/>
                  </a:lnTo>
                  <a:lnTo>
                    <a:pt x="23" y="10"/>
                  </a:lnTo>
                  <a:lnTo>
                    <a:pt x="30" y="10"/>
                  </a:lnTo>
                  <a:lnTo>
                    <a:pt x="41" y="14"/>
                  </a:lnTo>
                  <a:lnTo>
                    <a:pt x="64" y="24"/>
                  </a:lnTo>
                  <a:lnTo>
                    <a:pt x="90" y="48"/>
                  </a:lnTo>
                  <a:lnTo>
                    <a:pt x="90" y="51"/>
                  </a:lnTo>
                  <a:lnTo>
                    <a:pt x="101" y="44"/>
                  </a:lnTo>
                  <a:lnTo>
                    <a:pt x="97" y="44"/>
                  </a:lnTo>
                  <a:lnTo>
                    <a:pt x="97" y="41"/>
                  </a:lnTo>
                  <a:lnTo>
                    <a:pt x="82" y="27"/>
                  </a:lnTo>
                  <a:lnTo>
                    <a:pt x="75" y="24"/>
                  </a:lnTo>
                  <a:lnTo>
                    <a:pt x="67" y="17"/>
                  </a:lnTo>
                  <a:lnTo>
                    <a:pt x="45" y="7"/>
                  </a:lnTo>
                  <a:lnTo>
                    <a:pt x="34" y="3"/>
                  </a:lnTo>
                  <a:lnTo>
                    <a:pt x="23" y="3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8" name="Freeform 150"/>
            <p:cNvSpPr>
              <a:spLocks/>
            </p:cNvSpPr>
            <p:nvPr/>
          </p:nvSpPr>
          <p:spPr bwMode="auto">
            <a:xfrm>
              <a:off x="2428" y="3192"/>
              <a:ext cx="152" cy="48"/>
            </a:xfrm>
            <a:custGeom>
              <a:avLst/>
              <a:gdLst>
                <a:gd name="T0" fmla="*/ 7 w 152"/>
                <a:gd name="T1" fmla="*/ 48 h 48"/>
                <a:gd name="T2" fmla="*/ 15 w 152"/>
                <a:gd name="T3" fmla="*/ 41 h 48"/>
                <a:gd name="T4" fmla="*/ 22 w 152"/>
                <a:gd name="T5" fmla="*/ 37 h 48"/>
                <a:gd name="T6" fmla="*/ 26 w 152"/>
                <a:gd name="T7" fmla="*/ 34 h 48"/>
                <a:gd name="T8" fmla="*/ 33 w 152"/>
                <a:gd name="T9" fmla="*/ 31 h 48"/>
                <a:gd name="T10" fmla="*/ 44 w 152"/>
                <a:gd name="T11" fmla="*/ 27 h 48"/>
                <a:gd name="T12" fmla="*/ 59 w 152"/>
                <a:gd name="T13" fmla="*/ 20 h 48"/>
                <a:gd name="T14" fmla="*/ 82 w 152"/>
                <a:gd name="T15" fmla="*/ 14 h 48"/>
                <a:gd name="T16" fmla="*/ 93 w 152"/>
                <a:gd name="T17" fmla="*/ 14 h 48"/>
                <a:gd name="T18" fmla="*/ 104 w 152"/>
                <a:gd name="T19" fmla="*/ 10 h 48"/>
                <a:gd name="T20" fmla="*/ 126 w 152"/>
                <a:gd name="T21" fmla="*/ 10 h 48"/>
                <a:gd name="T22" fmla="*/ 141 w 152"/>
                <a:gd name="T23" fmla="*/ 7 h 48"/>
                <a:gd name="T24" fmla="*/ 152 w 152"/>
                <a:gd name="T25" fmla="*/ 7 h 48"/>
                <a:gd name="T26" fmla="*/ 152 w 152"/>
                <a:gd name="T27" fmla="*/ 0 h 48"/>
                <a:gd name="T28" fmla="*/ 126 w 152"/>
                <a:gd name="T29" fmla="*/ 0 h 48"/>
                <a:gd name="T30" fmla="*/ 115 w 152"/>
                <a:gd name="T31" fmla="*/ 3 h 48"/>
                <a:gd name="T32" fmla="*/ 93 w 152"/>
                <a:gd name="T33" fmla="*/ 3 h 48"/>
                <a:gd name="T34" fmla="*/ 70 w 152"/>
                <a:gd name="T35" fmla="*/ 10 h 48"/>
                <a:gd name="T36" fmla="*/ 59 w 152"/>
                <a:gd name="T37" fmla="*/ 10 h 48"/>
                <a:gd name="T38" fmla="*/ 48 w 152"/>
                <a:gd name="T39" fmla="*/ 14 h 48"/>
                <a:gd name="T40" fmla="*/ 41 w 152"/>
                <a:gd name="T41" fmla="*/ 17 h 48"/>
                <a:gd name="T42" fmla="*/ 29 w 152"/>
                <a:gd name="T43" fmla="*/ 20 h 48"/>
                <a:gd name="T44" fmla="*/ 15 w 152"/>
                <a:gd name="T45" fmla="*/ 27 h 48"/>
                <a:gd name="T46" fmla="*/ 11 w 152"/>
                <a:gd name="T47" fmla="*/ 34 h 48"/>
                <a:gd name="T48" fmla="*/ 3 w 152"/>
                <a:gd name="T49" fmla="*/ 37 h 48"/>
                <a:gd name="T50" fmla="*/ 0 w 152"/>
                <a:gd name="T51" fmla="*/ 41 h 48"/>
                <a:gd name="T52" fmla="*/ 7 w 152"/>
                <a:gd name="T53" fmla="*/ 48 h 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2"/>
                <a:gd name="T82" fmla="*/ 0 h 48"/>
                <a:gd name="T83" fmla="*/ 152 w 152"/>
                <a:gd name="T84" fmla="*/ 48 h 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2" h="48">
                  <a:moveTo>
                    <a:pt x="7" y="48"/>
                  </a:moveTo>
                  <a:lnTo>
                    <a:pt x="15" y="41"/>
                  </a:lnTo>
                  <a:lnTo>
                    <a:pt x="22" y="37"/>
                  </a:lnTo>
                  <a:lnTo>
                    <a:pt x="26" y="34"/>
                  </a:lnTo>
                  <a:lnTo>
                    <a:pt x="33" y="31"/>
                  </a:lnTo>
                  <a:lnTo>
                    <a:pt x="44" y="27"/>
                  </a:lnTo>
                  <a:lnTo>
                    <a:pt x="59" y="20"/>
                  </a:lnTo>
                  <a:lnTo>
                    <a:pt x="82" y="14"/>
                  </a:lnTo>
                  <a:lnTo>
                    <a:pt x="93" y="14"/>
                  </a:lnTo>
                  <a:lnTo>
                    <a:pt x="104" y="10"/>
                  </a:lnTo>
                  <a:lnTo>
                    <a:pt x="126" y="10"/>
                  </a:lnTo>
                  <a:lnTo>
                    <a:pt x="141" y="7"/>
                  </a:lnTo>
                  <a:lnTo>
                    <a:pt x="152" y="7"/>
                  </a:lnTo>
                  <a:lnTo>
                    <a:pt x="152" y="0"/>
                  </a:lnTo>
                  <a:lnTo>
                    <a:pt x="126" y="0"/>
                  </a:lnTo>
                  <a:lnTo>
                    <a:pt x="115" y="3"/>
                  </a:lnTo>
                  <a:lnTo>
                    <a:pt x="93" y="3"/>
                  </a:lnTo>
                  <a:lnTo>
                    <a:pt x="70" y="10"/>
                  </a:lnTo>
                  <a:lnTo>
                    <a:pt x="59" y="10"/>
                  </a:lnTo>
                  <a:lnTo>
                    <a:pt x="48" y="14"/>
                  </a:lnTo>
                  <a:lnTo>
                    <a:pt x="41" y="17"/>
                  </a:lnTo>
                  <a:lnTo>
                    <a:pt x="29" y="20"/>
                  </a:lnTo>
                  <a:lnTo>
                    <a:pt x="15" y="27"/>
                  </a:lnTo>
                  <a:lnTo>
                    <a:pt x="11" y="34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7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9" name="Freeform 151"/>
            <p:cNvSpPr>
              <a:spLocks/>
            </p:cNvSpPr>
            <p:nvPr/>
          </p:nvSpPr>
          <p:spPr bwMode="auto">
            <a:xfrm>
              <a:off x="2729" y="2843"/>
              <a:ext cx="272" cy="67"/>
            </a:xfrm>
            <a:custGeom>
              <a:avLst/>
              <a:gdLst>
                <a:gd name="T0" fmla="*/ 23 w 272"/>
                <a:gd name="T1" fmla="*/ 67 h 67"/>
                <a:gd name="T2" fmla="*/ 19 w 272"/>
                <a:gd name="T3" fmla="*/ 30 h 67"/>
                <a:gd name="T4" fmla="*/ 0 w 272"/>
                <a:gd name="T5" fmla="*/ 3 h 67"/>
                <a:gd name="T6" fmla="*/ 272 w 272"/>
                <a:gd name="T7" fmla="*/ 0 h 67"/>
                <a:gd name="T8" fmla="*/ 242 w 272"/>
                <a:gd name="T9" fmla="*/ 30 h 67"/>
                <a:gd name="T10" fmla="*/ 242 w 272"/>
                <a:gd name="T11" fmla="*/ 67 h 67"/>
                <a:gd name="T12" fmla="*/ 23 w 272"/>
                <a:gd name="T13" fmla="*/ 67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2"/>
                <a:gd name="T22" fmla="*/ 0 h 67"/>
                <a:gd name="T23" fmla="*/ 272 w 272"/>
                <a:gd name="T24" fmla="*/ 67 h 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2" h="67">
                  <a:moveTo>
                    <a:pt x="23" y="67"/>
                  </a:moveTo>
                  <a:lnTo>
                    <a:pt x="19" y="30"/>
                  </a:lnTo>
                  <a:lnTo>
                    <a:pt x="0" y="3"/>
                  </a:lnTo>
                  <a:lnTo>
                    <a:pt x="272" y="0"/>
                  </a:lnTo>
                  <a:lnTo>
                    <a:pt x="242" y="30"/>
                  </a:lnTo>
                  <a:lnTo>
                    <a:pt x="242" y="67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0" name="Freeform 152"/>
            <p:cNvSpPr>
              <a:spLocks/>
            </p:cNvSpPr>
            <p:nvPr/>
          </p:nvSpPr>
          <p:spPr bwMode="auto">
            <a:xfrm>
              <a:off x="2744" y="2870"/>
              <a:ext cx="11" cy="40"/>
            </a:xfrm>
            <a:custGeom>
              <a:avLst/>
              <a:gdLst>
                <a:gd name="T0" fmla="*/ 0 w 11"/>
                <a:gd name="T1" fmla="*/ 6 h 40"/>
                <a:gd name="T2" fmla="*/ 0 w 11"/>
                <a:gd name="T3" fmla="*/ 3 h 40"/>
                <a:gd name="T4" fmla="*/ 4 w 11"/>
                <a:gd name="T5" fmla="*/ 40 h 40"/>
                <a:gd name="T6" fmla="*/ 11 w 11"/>
                <a:gd name="T7" fmla="*/ 37 h 40"/>
                <a:gd name="T8" fmla="*/ 8 w 11"/>
                <a:gd name="T9" fmla="*/ 3 h 40"/>
                <a:gd name="T10" fmla="*/ 8 w 11"/>
                <a:gd name="T11" fmla="*/ 0 h 40"/>
                <a:gd name="T12" fmla="*/ 8 w 11"/>
                <a:gd name="T13" fmla="*/ 3 h 40"/>
                <a:gd name="T14" fmla="*/ 8 w 11"/>
                <a:gd name="T15" fmla="*/ 0 h 40"/>
                <a:gd name="T16" fmla="*/ 0 w 11"/>
                <a:gd name="T17" fmla="*/ 0 h 40"/>
                <a:gd name="T18" fmla="*/ 0 w 11"/>
                <a:gd name="T19" fmla="*/ 6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40"/>
                <a:gd name="T32" fmla="*/ 11 w 11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40">
                  <a:moveTo>
                    <a:pt x="0" y="6"/>
                  </a:moveTo>
                  <a:lnTo>
                    <a:pt x="0" y="3"/>
                  </a:lnTo>
                  <a:lnTo>
                    <a:pt x="4" y="40"/>
                  </a:lnTo>
                  <a:lnTo>
                    <a:pt x="11" y="37"/>
                  </a:lnTo>
                  <a:lnTo>
                    <a:pt x="8" y="3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1" name="Freeform 153"/>
            <p:cNvSpPr>
              <a:spLocks/>
            </p:cNvSpPr>
            <p:nvPr/>
          </p:nvSpPr>
          <p:spPr bwMode="auto">
            <a:xfrm>
              <a:off x="2722" y="2843"/>
              <a:ext cx="30" cy="33"/>
            </a:xfrm>
            <a:custGeom>
              <a:avLst/>
              <a:gdLst>
                <a:gd name="T0" fmla="*/ 7 w 30"/>
                <a:gd name="T1" fmla="*/ 0 h 33"/>
                <a:gd name="T2" fmla="*/ 4 w 30"/>
                <a:gd name="T3" fmla="*/ 6 h 33"/>
                <a:gd name="T4" fmla="*/ 22 w 30"/>
                <a:gd name="T5" fmla="*/ 33 h 33"/>
                <a:gd name="T6" fmla="*/ 30 w 30"/>
                <a:gd name="T7" fmla="*/ 27 h 33"/>
                <a:gd name="T8" fmla="*/ 11 w 30"/>
                <a:gd name="T9" fmla="*/ 0 h 33"/>
                <a:gd name="T10" fmla="*/ 7 w 30"/>
                <a:gd name="T11" fmla="*/ 6 h 33"/>
                <a:gd name="T12" fmla="*/ 11 w 30"/>
                <a:gd name="T13" fmla="*/ 0 h 33"/>
                <a:gd name="T14" fmla="*/ 4 w 30"/>
                <a:gd name="T15" fmla="*/ 0 h 33"/>
                <a:gd name="T16" fmla="*/ 0 w 30"/>
                <a:gd name="T17" fmla="*/ 3 h 33"/>
                <a:gd name="T18" fmla="*/ 4 w 30"/>
                <a:gd name="T19" fmla="*/ 6 h 33"/>
                <a:gd name="T20" fmla="*/ 7 w 30"/>
                <a:gd name="T21" fmla="*/ 0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33"/>
                <a:gd name="T35" fmla="*/ 30 w 30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33">
                  <a:moveTo>
                    <a:pt x="7" y="0"/>
                  </a:moveTo>
                  <a:lnTo>
                    <a:pt x="4" y="6"/>
                  </a:lnTo>
                  <a:lnTo>
                    <a:pt x="22" y="33"/>
                  </a:lnTo>
                  <a:lnTo>
                    <a:pt x="30" y="27"/>
                  </a:lnTo>
                  <a:lnTo>
                    <a:pt x="11" y="0"/>
                  </a:lnTo>
                  <a:lnTo>
                    <a:pt x="7" y="6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2" name="Freeform 154"/>
            <p:cNvSpPr>
              <a:spLocks/>
            </p:cNvSpPr>
            <p:nvPr/>
          </p:nvSpPr>
          <p:spPr bwMode="auto">
            <a:xfrm>
              <a:off x="2729" y="2839"/>
              <a:ext cx="279" cy="10"/>
            </a:xfrm>
            <a:custGeom>
              <a:avLst/>
              <a:gdLst>
                <a:gd name="T0" fmla="*/ 276 w 279"/>
                <a:gd name="T1" fmla="*/ 7 h 10"/>
                <a:gd name="T2" fmla="*/ 272 w 279"/>
                <a:gd name="T3" fmla="*/ 0 h 10"/>
                <a:gd name="T4" fmla="*/ 0 w 279"/>
                <a:gd name="T5" fmla="*/ 4 h 10"/>
                <a:gd name="T6" fmla="*/ 0 w 279"/>
                <a:gd name="T7" fmla="*/ 10 h 10"/>
                <a:gd name="T8" fmla="*/ 272 w 279"/>
                <a:gd name="T9" fmla="*/ 7 h 10"/>
                <a:gd name="T10" fmla="*/ 272 w 279"/>
                <a:gd name="T11" fmla="*/ 0 h 10"/>
                <a:gd name="T12" fmla="*/ 272 w 279"/>
                <a:gd name="T13" fmla="*/ 7 h 10"/>
                <a:gd name="T14" fmla="*/ 276 w 279"/>
                <a:gd name="T15" fmla="*/ 7 h 10"/>
                <a:gd name="T16" fmla="*/ 279 w 279"/>
                <a:gd name="T17" fmla="*/ 4 h 10"/>
                <a:gd name="T18" fmla="*/ 276 w 279"/>
                <a:gd name="T19" fmla="*/ 0 h 10"/>
                <a:gd name="T20" fmla="*/ 272 w 279"/>
                <a:gd name="T21" fmla="*/ 0 h 10"/>
                <a:gd name="T22" fmla="*/ 276 w 279"/>
                <a:gd name="T23" fmla="*/ 7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9"/>
                <a:gd name="T37" fmla="*/ 0 h 10"/>
                <a:gd name="T38" fmla="*/ 279 w 279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9" h="10">
                  <a:moveTo>
                    <a:pt x="276" y="7"/>
                  </a:moveTo>
                  <a:lnTo>
                    <a:pt x="27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72" y="7"/>
                  </a:lnTo>
                  <a:lnTo>
                    <a:pt x="272" y="0"/>
                  </a:lnTo>
                  <a:lnTo>
                    <a:pt x="272" y="7"/>
                  </a:lnTo>
                  <a:lnTo>
                    <a:pt x="276" y="7"/>
                  </a:lnTo>
                  <a:lnTo>
                    <a:pt x="279" y="4"/>
                  </a:lnTo>
                  <a:lnTo>
                    <a:pt x="276" y="0"/>
                  </a:lnTo>
                  <a:lnTo>
                    <a:pt x="272" y="0"/>
                  </a:lnTo>
                  <a:lnTo>
                    <a:pt x="27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3" name="Freeform 155"/>
            <p:cNvSpPr>
              <a:spLocks/>
            </p:cNvSpPr>
            <p:nvPr/>
          </p:nvSpPr>
          <p:spPr bwMode="auto">
            <a:xfrm>
              <a:off x="2968" y="2839"/>
              <a:ext cx="37" cy="37"/>
            </a:xfrm>
            <a:custGeom>
              <a:avLst/>
              <a:gdLst>
                <a:gd name="T0" fmla="*/ 7 w 37"/>
                <a:gd name="T1" fmla="*/ 34 h 37"/>
                <a:gd name="T2" fmla="*/ 7 w 37"/>
                <a:gd name="T3" fmla="*/ 37 h 37"/>
                <a:gd name="T4" fmla="*/ 37 w 37"/>
                <a:gd name="T5" fmla="*/ 7 h 37"/>
                <a:gd name="T6" fmla="*/ 33 w 37"/>
                <a:gd name="T7" fmla="*/ 0 h 37"/>
                <a:gd name="T8" fmla="*/ 0 w 37"/>
                <a:gd name="T9" fmla="*/ 31 h 37"/>
                <a:gd name="T10" fmla="*/ 0 w 37"/>
                <a:gd name="T11" fmla="*/ 34 h 37"/>
                <a:gd name="T12" fmla="*/ 0 w 37"/>
                <a:gd name="T13" fmla="*/ 31 h 37"/>
                <a:gd name="T14" fmla="*/ 0 w 37"/>
                <a:gd name="T15" fmla="*/ 37 h 37"/>
                <a:gd name="T16" fmla="*/ 7 w 37"/>
                <a:gd name="T17" fmla="*/ 37 h 37"/>
                <a:gd name="T18" fmla="*/ 7 w 37"/>
                <a:gd name="T19" fmla="*/ 34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37"/>
                <a:gd name="T32" fmla="*/ 37 w 37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37">
                  <a:moveTo>
                    <a:pt x="7" y="34"/>
                  </a:moveTo>
                  <a:lnTo>
                    <a:pt x="7" y="37"/>
                  </a:lnTo>
                  <a:lnTo>
                    <a:pt x="37" y="7"/>
                  </a:lnTo>
                  <a:lnTo>
                    <a:pt x="33" y="0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7" y="37"/>
                  </a:lnTo>
                  <a:lnTo>
                    <a:pt x="7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Freeform 156"/>
            <p:cNvSpPr>
              <a:spLocks/>
            </p:cNvSpPr>
            <p:nvPr/>
          </p:nvSpPr>
          <p:spPr bwMode="auto">
            <a:xfrm>
              <a:off x="2968" y="2873"/>
              <a:ext cx="7" cy="41"/>
            </a:xfrm>
            <a:custGeom>
              <a:avLst/>
              <a:gdLst>
                <a:gd name="T0" fmla="*/ 3 w 7"/>
                <a:gd name="T1" fmla="*/ 41 h 41"/>
                <a:gd name="T2" fmla="*/ 7 w 7"/>
                <a:gd name="T3" fmla="*/ 37 h 41"/>
                <a:gd name="T4" fmla="*/ 7 w 7"/>
                <a:gd name="T5" fmla="*/ 0 h 41"/>
                <a:gd name="T6" fmla="*/ 0 w 7"/>
                <a:gd name="T7" fmla="*/ 0 h 41"/>
                <a:gd name="T8" fmla="*/ 0 w 7"/>
                <a:gd name="T9" fmla="*/ 37 h 41"/>
                <a:gd name="T10" fmla="*/ 3 w 7"/>
                <a:gd name="T11" fmla="*/ 31 h 41"/>
                <a:gd name="T12" fmla="*/ 0 w 7"/>
                <a:gd name="T13" fmla="*/ 37 h 41"/>
                <a:gd name="T14" fmla="*/ 3 w 7"/>
                <a:gd name="T15" fmla="*/ 41 h 41"/>
                <a:gd name="T16" fmla="*/ 7 w 7"/>
                <a:gd name="T17" fmla="*/ 37 h 41"/>
                <a:gd name="T18" fmla="*/ 3 w 7"/>
                <a:gd name="T19" fmla="*/ 41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41"/>
                <a:gd name="T32" fmla="*/ 7 w 7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41">
                  <a:moveTo>
                    <a:pt x="3" y="41"/>
                  </a:moveTo>
                  <a:lnTo>
                    <a:pt x="7" y="3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3" y="31"/>
                  </a:lnTo>
                  <a:lnTo>
                    <a:pt x="0" y="37"/>
                  </a:lnTo>
                  <a:lnTo>
                    <a:pt x="3" y="41"/>
                  </a:lnTo>
                  <a:lnTo>
                    <a:pt x="7" y="37"/>
                  </a:lnTo>
                  <a:lnTo>
                    <a:pt x="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Freeform 157"/>
            <p:cNvSpPr>
              <a:spLocks/>
            </p:cNvSpPr>
            <p:nvPr/>
          </p:nvSpPr>
          <p:spPr bwMode="auto">
            <a:xfrm>
              <a:off x="2748" y="2904"/>
              <a:ext cx="223" cy="10"/>
            </a:xfrm>
            <a:custGeom>
              <a:avLst/>
              <a:gdLst>
                <a:gd name="T0" fmla="*/ 0 w 223"/>
                <a:gd name="T1" fmla="*/ 6 h 10"/>
                <a:gd name="T2" fmla="*/ 4 w 223"/>
                <a:gd name="T3" fmla="*/ 10 h 10"/>
                <a:gd name="T4" fmla="*/ 223 w 223"/>
                <a:gd name="T5" fmla="*/ 10 h 10"/>
                <a:gd name="T6" fmla="*/ 223 w 223"/>
                <a:gd name="T7" fmla="*/ 0 h 10"/>
                <a:gd name="T8" fmla="*/ 4 w 223"/>
                <a:gd name="T9" fmla="*/ 0 h 10"/>
                <a:gd name="T10" fmla="*/ 7 w 223"/>
                <a:gd name="T11" fmla="*/ 3 h 10"/>
                <a:gd name="T12" fmla="*/ 4 w 223"/>
                <a:gd name="T13" fmla="*/ 0 h 10"/>
                <a:gd name="T14" fmla="*/ 0 w 223"/>
                <a:gd name="T15" fmla="*/ 3 h 10"/>
                <a:gd name="T16" fmla="*/ 0 w 223"/>
                <a:gd name="T17" fmla="*/ 10 h 10"/>
                <a:gd name="T18" fmla="*/ 4 w 223"/>
                <a:gd name="T19" fmla="*/ 10 h 10"/>
                <a:gd name="T20" fmla="*/ 0 w 223"/>
                <a:gd name="T21" fmla="*/ 6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3"/>
                <a:gd name="T34" fmla="*/ 0 h 10"/>
                <a:gd name="T35" fmla="*/ 223 w 223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3" h="10">
                  <a:moveTo>
                    <a:pt x="0" y="6"/>
                  </a:moveTo>
                  <a:lnTo>
                    <a:pt x="4" y="10"/>
                  </a:lnTo>
                  <a:lnTo>
                    <a:pt x="223" y="10"/>
                  </a:lnTo>
                  <a:lnTo>
                    <a:pt x="223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Freeform 158"/>
            <p:cNvSpPr>
              <a:spLocks/>
            </p:cNvSpPr>
            <p:nvPr/>
          </p:nvSpPr>
          <p:spPr bwMode="auto">
            <a:xfrm>
              <a:off x="2588" y="2289"/>
              <a:ext cx="651" cy="564"/>
            </a:xfrm>
            <a:custGeom>
              <a:avLst/>
              <a:gdLst>
                <a:gd name="T0" fmla="*/ 651 w 651"/>
                <a:gd name="T1" fmla="*/ 530 h 564"/>
                <a:gd name="T2" fmla="*/ 651 w 651"/>
                <a:gd name="T3" fmla="*/ 564 h 564"/>
                <a:gd name="T4" fmla="*/ 0 w 651"/>
                <a:gd name="T5" fmla="*/ 564 h 564"/>
                <a:gd name="T6" fmla="*/ 0 w 651"/>
                <a:gd name="T7" fmla="*/ 0 h 564"/>
                <a:gd name="T8" fmla="*/ 648 w 651"/>
                <a:gd name="T9" fmla="*/ 0 h 564"/>
                <a:gd name="T10" fmla="*/ 651 w 651"/>
                <a:gd name="T11" fmla="*/ 530 h 5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1"/>
                <a:gd name="T19" fmla="*/ 0 h 564"/>
                <a:gd name="T20" fmla="*/ 651 w 651"/>
                <a:gd name="T21" fmla="*/ 564 h 5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1" h="564">
                  <a:moveTo>
                    <a:pt x="651" y="530"/>
                  </a:moveTo>
                  <a:lnTo>
                    <a:pt x="651" y="564"/>
                  </a:lnTo>
                  <a:lnTo>
                    <a:pt x="0" y="564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651" y="530"/>
                  </a:lnTo>
                  <a:close/>
                </a:path>
              </a:pathLst>
            </a:custGeom>
            <a:solidFill>
              <a:srgbClr val="E5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Freeform 159"/>
            <p:cNvSpPr>
              <a:spLocks/>
            </p:cNvSpPr>
            <p:nvPr/>
          </p:nvSpPr>
          <p:spPr bwMode="auto">
            <a:xfrm>
              <a:off x="3236" y="2819"/>
              <a:ext cx="7" cy="41"/>
            </a:xfrm>
            <a:custGeom>
              <a:avLst/>
              <a:gdLst>
                <a:gd name="T0" fmla="*/ 3 w 7"/>
                <a:gd name="T1" fmla="*/ 41 h 41"/>
                <a:gd name="T2" fmla="*/ 7 w 7"/>
                <a:gd name="T3" fmla="*/ 34 h 41"/>
                <a:gd name="T4" fmla="*/ 7 w 7"/>
                <a:gd name="T5" fmla="*/ 0 h 41"/>
                <a:gd name="T6" fmla="*/ 0 w 7"/>
                <a:gd name="T7" fmla="*/ 0 h 41"/>
                <a:gd name="T8" fmla="*/ 0 w 7"/>
                <a:gd name="T9" fmla="*/ 34 h 41"/>
                <a:gd name="T10" fmla="*/ 3 w 7"/>
                <a:gd name="T11" fmla="*/ 30 h 41"/>
                <a:gd name="T12" fmla="*/ 3 w 7"/>
                <a:gd name="T13" fmla="*/ 41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41"/>
                <a:gd name="T23" fmla="*/ 7 w 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41">
                  <a:moveTo>
                    <a:pt x="3" y="41"/>
                  </a:moveTo>
                  <a:lnTo>
                    <a:pt x="7" y="3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3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Freeform 160"/>
            <p:cNvSpPr>
              <a:spLocks/>
            </p:cNvSpPr>
            <p:nvPr/>
          </p:nvSpPr>
          <p:spPr bwMode="auto">
            <a:xfrm>
              <a:off x="2584" y="2849"/>
              <a:ext cx="655" cy="11"/>
            </a:xfrm>
            <a:custGeom>
              <a:avLst/>
              <a:gdLst>
                <a:gd name="T0" fmla="*/ 0 w 655"/>
                <a:gd name="T1" fmla="*/ 4 h 11"/>
                <a:gd name="T2" fmla="*/ 4 w 655"/>
                <a:gd name="T3" fmla="*/ 11 h 11"/>
                <a:gd name="T4" fmla="*/ 655 w 655"/>
                <a:gd name="T5" fmla="*/ 11 h 11"/>
                <a:gd name="T6" fmla="*/ 655 w 655"/>
                <a:gd name="T7" fmla="*/ 0 h 11"/>
                <a:gd name="T8" fmla="*/ 4 w 655"/>
                <a:gd name="T9" fmla="*/ 0 h 11"/>
                <a:gd name="T10" fmla="*/ 7 w 655"/>
                <a:gd name="T11" fmla="*/ 4 h 11"/>
                <a:gd name="T12" fmla="*/ 0 w 655"/>
                <a:gd name="T13" fmla="*/ 4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5"/>
                <a:gd name="T22" fmla="*/ 0 h 11"/>
                <a:gd name="T23" fmla="*/ 655 w 65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5" h="11">
                  <a:moveTo>
                    <a:pt x="0" y="4"/>
                  </a:moveTo>
                  <a:lnTo>
                    <a:pt x="4" y="11"/>
                  </a:lnTo>
                  <a:lnTo>
                    <a:pt x="655" y="11"/>
                  </a:lnTo>
                  <a:lnTo>
                    <a:pt x="655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Freeform 161"/>
            <p:cNvSpPr>
              <a:spLocks/>
            </p:cNvSpPr>
            <p:nvPr/>
          </p:nvSpPr>
          <p:spPr bwMode="auto">
            <a:xfrm>
              <a:off x="2584" y="2286"/>
              <a:ext cx="7" cy="567"/>
            </a:xfrm>
            <a:custGeom>
              <a:avLst/>
              <a:gdLst>
                <a:gd name="T0" fmla="*/ 4 w 7"/>
                <a:gd name="T1" fmla="*/ 0 h 567"/>
                <a:gd name="T2" fmla="*/ 0 w 7"/>
                <a:gd name="T3" fmla="*/ 3 h 567"/>
                <a:gd name="T4" fmla="*/ 0 w 7"/>
                <a:gd name="T5" fmla="*/ 567 h 567"/>
                <a:gd name="T6" fmla="*/ 7 w 7"/>
                <a:gd name="T7" fmla="*/ 567 h 567"/>
                <a:gd name="T8" fmla="*/ 7 w 7"/>
                <a:gd name="T9" fmla="*/ 3 h 567"/>
                <a:gd name="T10" fmla="*/ 4 w 7"/>
                <a:gd name="T11" fmla="*/ 7 h 567"/>
                <a:gd name="T12" fmla="*/ 4 w 7"/>
                <a:gd name="T13" fmla="*/ 0 h 5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567"/>
                <a:gd name="T23" fmla="*/ 7 w 7"/>
                <a:gd name="T24" fmla="*/ 567 h 5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567">
                  <a:moveTo>
                    <a:pt x="4" y="0"/>
                  </a:moveTo>
                  <a:lnTo>
                    <a:pt x="0" y="3"/>
                  </a:lnTo>
                  <a:lnTo>
                    <a:pt x="0" y="567"/>
                  </a:lnTo>
                  <a:lnTo>
                    <a:pt x="7" y="567"/>
                  </a:lnTo>
                  <a:lnTo>
                    <a:pt x="7" y="3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Freeform 162"/>
            <p:cNvSpPr>
              <a:spLocks/>
            </p:cNvSpPr>
            <p:nvPr/>
          </p:nvSpPr>
          <p:spPr bwMode="auto">
            <a:xfrm>
              <a:off x="2588" y="2286"/>
              <a:ext cx="651" cy="7"/>
            </a:xfrm>
            <a:custGeom>
              <a:avLst/>
              <a:gdLst>
                <a:gd name="T0" fmla="*/ 651 w 651"/>
                <a:gd name="T1" fmla="*/ 3 h 7"/>
                <a:gd name="T2" fmla="*/ 648 w 651"/>
                <a:gd name="T3" fmla="*/ 0 h 7"/>
                <a:gd name="T4" fmla="*/ 0 w 651"/>
                <a:gd name="T5" fmla="*/ 0 h 7"/>
                <a:gd name="T6" fmla="*/ 0 w 651"/>
                <a:gd name="T7" fmla="*/ 7 h 7"/>
                <a:gd name="T8" fmla="*/ 648 w 651"/>
                <a:gd name="T9" fmla="*/ 7 h 7"/>
                <a:gd name="T10" fmla="*/ 644 w 651"/>
                <a:gd name="T11" fmla="*/ 3 h 7"/>
                <a:gd name="T12" fmla="*/ 651 w 651"/>
                <a:gd name="T13" fmla="*/ 3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1"/>
                <a:gd name="T22" fmla="*/ 0 h 7"/>
                <a:gd name="T23" fmla="*/ 651 w 651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1" h="7">
                  <a:moveTo>
                    <a:pt x="651" y="3"/>
                  </a:moveTo>
                  <a:lnTo>
                    <a:pt x="64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648" y="7"/>
                  </a:lnTo>
                  <a:lnTo>
                    <a:pt x="644" y="3"/>
                  </a:lnTo>
                  <a:lnTo>
                    <a:pt x="65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1" name="Freeform 163"/>
            <p:cNvSpPr>
              <a:spLocks/>
            </p:cNvSpPr>
            <p:nvPr/>
          </p:nvSpPr>
          <p:spPr bwMode="auto">
            <a:xfrm>
              <a:off x="3232" y="2289"/>
              <a:ext cx="11" cy="530"/>
            </a:xfrm>
            <a:custGeom>
              <a:avLst/>
              <a:gdLst>
                <a:gd name="T0" fmla="*/ 11 w 11"/>
                <a:gd name="T1" fmla="*/ 530 h 530"/>
                <a:gd name="T2" fmla="*/ 7 w 11"/>
                <a:gd name="T3" fmla="*/ 0 h 530"/>
                <a:gd name="T4" fmla="*/ 0 w 11"/>
                <a:gd name="T5" fmla="*/ 0 h 530"/>
                <a:gd name="T6" fmla="*/ 4 w 11"/>
                <a:gd name="T7" fmla="*/ 530 h 530"/>
                <a:gd name="T8" fmla="*/ 11 w 11"/>
                <a:gd name="T9" fmla="*/ 530 h 5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30"/>
                <a:gd name="T17" fmla="*/ 11 w 11"/>
                <a:gd name="T18" fmla="*/ 530 h 5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30">
                  <a:moveTo>
                    <a:pt x="11" y="53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4" y="530"/>
                  </a:lnTo>
                  <a:lnTo>
                    <a:pt x="11" y="5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2" name="Rectangle 164"/>
            <p:cNvSpPr>
              <a:spLocks noChangeArrowheads="1"/>
            </p:cNvSpPr>
            <p:nvPr/>
          </p:nvSpPr>
          <p:spPr bwMode="auto">
            <a:xfrm>
              <a:off x="2640" y="2289"/>
              <a:ext cx="610" cy="530"/>
            </a:xfrm>
            <a:prstGeom prst="rect">
              <a:avLst/>
            </a:prstGeom>
            <a:solidFill>
              <a:srgbClr val="E5CC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3" name="Freeform 165"/>
            <p:cNvSpPr>
              <a:spLocks/>
            </p:cNvSpPr>
            <p:nvPr/>
          </p:nvSpPr>
          <p:spPr bwMode="auto">
            <a:xfrm>
              <a:off x="3232" y="2286"/>
              <a:ext cx="11" cy="533"/>
            </a:xfrm>
            <a:custGeom>
              <a:avLst/>
              <a:gdLst>
                <a:gd name="T0" fmla="*/ 7 w 11"/>
                <a:gd name="T1" fmla="*/ 10 h 533"/>
                <a:gd name="T2" fmla="*/ 0 w 11"/>
                <a:gd name="T3" fmla="*/ 3 h 533"/>
                <a:gd name="T4" fmla="*/ 0 w 11"/>
                <a:gd name="T5" fmla="*/ 533 h 533"/>
                <a:gd name="T6" fmla="*/ 11 w 11"/>
                <a:gd name="T7" fmla="*/ 533 h 533"/>
                <a:gd name="T8" fmla="*/ 11 w 11"/>
                <a:gd name="T9" fmla="*/ 3 h 533"/>
                <a:gd name="T10" fmla="*/ 7 w 11"/>
                <a:gd name="T11" fmla="*/ 0 h 533"/>
                <a:gd name="T12" fmla="*/ 7 w 11"/>
                <a:gd name="T13" fmla="*/ 10 h 5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533"/>
                <a:gd name="T23" fmla="*/ 11 w 11"/>
                <a:gd name="T24" fmla="*/ 533 h 5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533">
                  <a:moveTo>
                    <a:pt x="7" y="10"/>
                  </a:moveTo>
                  <a:lnTo>
                    <a:pt x="0" y="3"/>
                  </a:lnTo>
                  <a:lnTo>
                    <a:pt x="0" y="533"/>
                  </a:lnTo>
                  <a:lnTo>
                    <a:pt x="11" y="533"/>
                  </a:lnTo>
                  <a:lnTo>
                    <a:pt x="11" y="3"/>
                  </a:lnTo>
                  <a:lnTo>
                    <a:pt x="7" y="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4" name="Freeform 166"/>
            <p:cNvSpPr>
              <a:spLocks/>
            </p:cNvSpPr>
            <p:nvPr/>
          </p:nvSpPr>
          <p:spPr bwMode="auto">
            <a:xfrm>
              <a:off x="2636" y="2286"/>
              <a:ext cx="614" cy="10"/>
            </a:xfrm>
            <a:custGeom>
              <a:avLst/>
              <a:gdLst>
                <a:gd name="T0" fmla="*/ 8 w 614"/>
                <a:gd name="T1" fmla="*/ 3 h 10"/>
                <a:gd name="T2" fmla="*/ 4 w 614"/>
                <a:gd name="T3" fmla="*/ 10 h 10"/>
                <a:gd name="T4" fmla="*/ 614 w 614"/>
                <a:gd name="T5" fmla="*/ 10 h 10"/>
                <a:gd name="T6" fmla="*/ 614 w 614"/>
                <a:gd name="T7" fmla="*/ 0 h 10"/>
                <a:gd name="T8" fmla="*/ 4 w 614"/>
                <a:gd name="T9" fmla="*/ 0 h 10"/>
                <a:gd name="T10" fmla="*/ 0 w 614"/>
                <a:gd name="T11" fmla="*/ 3 h 10"/>
                <a:gd name="T12" fmla="*/ 8 w 614"/>
                <a:gd name="T13" fmla="*/ 3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4"/>
                <a:gd name="T22" fmla="*/ 0 h 10"/>
                <a:gd name="T23" fmla="*/ 614 w 614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4" h="10">
                  <a:moveTo>
                    <a:pt x="8" y="3"/>
                  </a:moveTo>
                  <a:lnTo>
                    <a:pt x="4" y="10"/>
                  </a:lnTo>
                  <a:lnTo>
                    <a:pt x="614" y="10"/>
                  </a:lnTo>
                  <a:lnTo>
                    <a:pt x="61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5" name="Rectangle 167"/>
            <p:cNvSpPr>
              <a:spLocks noChangeArrowheads="1"/>
            </p:cNvSpPr>
            <p:nvPr/>
          </p:nvSpPr>
          <p:spPr bwMode="auto">
            <a:xfrm>
              <a:off x="2565" y="2289"/>
              <a:ext cx="708" cy="560"/>
            </a:xfrm>
            <a:prstGeom prst="rect">
              <a:avLst/>
            </a:prstGeom>
            <a:solidFill>
              <a:srgbClr val="4CB2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6" name="Freeform 168"/>
            <p:cNvSpPr>
              <a:spLocks/>
            </p:cNvSpPr>
            <p:nvPr/>
          </p:nvSpPr>
          <p:spPr bwMode="auto">
            <a:xfrm>
              <a:off x="2558" y="2283"/>
              <a:ext cx="722" cy="573"/>
            </a:xfrm>
            <a:custGeom>
              <a:avLst/>
              <a:gdLst>
                <a:gd name="T0" fmla="*/ 715 w 722"/>
                <a:gd name="T1" fmla="*/ 10 h 573"/>
                <a:gd name="T2" fmla="*/ 11 w 722"/>
                <a:gd name="T3" fmla="*/ 10 h 573"/>
                <a:gd name="T4" fmla="*/ 11 w 722"/>
                <a:gd name="T5" fmla="*/ 563 h 573"/>
                <a:gd name="T6" fmla="*/ 715 w 722"/>
                <a:gd name="T7" fmla="*/ 563 h 573"/>
                <a:gd name="T8" fmla="*/ 715 w 722"/>
                <a:gd name="T9" fmla="*/ 573 h 573"/>
                <a:gd name="T10" fmla="*/ 0 w 722"/>
                <a:gd name="T11" fmla="*/ 573 h 573"/>
                <a:gd name="T12" fmla="*/ 0 w 722"/>
                <a:gd name="T13" fmla="*/ 0 h 573"/>
                <a:gd name="T14" fmla="*/ 722 w 722"/>
                <a:gd name="T15" fmla="*/ 0 h 573"/>
                <a:gd name="T16" fmla="*/ 722 w 722"/>
                <a:gd name="T17" fmla="*/ 6 h 573"/>
                <a:gd name="T18" fmla="*/ 715 w 722"/>
                <a:gd name="T19" fmla="*/ 10 h 5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2"/>
                <a:gd name="T31" fmla="*/ 0 h 573"/>
                <a:gd name="T32" fmla="*/ 722 w 722"/>
                <a:gd name="T33" fmla="*/ 573 h 5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2" h="573">
                  <a:moveTo>
                    <a:pt x="715" y="10"/>
                  </a:moveTo>
                  <a:lnTo>
                    <a:pt x="11" y="10"/>
                  </a:lnTo>
                  <a:lnTo>
                    <a:pt x="11" y="563"/>
                  </a:lnTo>
                  <a:lnTo>
                    <a:pt x="715" y="563"/>
                  </a:lnTo>
                  <a:lnTo>
                    <a:pt x="715" y="573"/>
                  </a:lnTo>
                  <a:lnTo>
                    <a:pt x="0" y="573"/>
                  </a:lnTo>
                  <a:lnTo>
                    <a:pt x="0" y="0"/>
                  </a:lnTo>
                  <a:lnTo>
                    <a:pt x="722" y="0"/>
                  </a:lnTo>
                  <a:lnTo>
                    <a:pt x="722" y="6"/>
                  </a:lnTo>
                  <a:lnTo>
                    <a:pt x="71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7" name="Freeform 169"/>
            <p:cNvSpPr>
              <a:spLocks/>
            </p:cNvSpPr>
            <p:nvPr/>
          </p:nvSpPr>
          <p:spPr bwMode="auto">
            <a:xfrm>
              <a:off x="3269" y="2289"/>
              <a:ext cx="11" cy="567"/>
            </a:xfrm>
            <a:custGeom>
              <a:avLst/>
              <a:gdLst>
                <a:gd name="T0" fmla="*/ 0 w 11"/>
                <a:gd name="T1" fmla="*/ 560 h 567"/>
                <a:gd name="T2" fmla="*/ 0 w 11"/>
                <a:gd name="T3" fmla="*/ 0 h 567"/>
                <a:gd name="T4" fmla="*/ 11 w 11"/>
                <a:gd name="T5" fmla="*/ 0 h 567"/>
                <a:gd name="T6" fmla="*/ 11 w 11"/>
                <a:gd name="T7" fmla="*/ 567 h 567"/>
                <a:gd name="T8" fmla="*/ 4 w 11"/>
                <a:gd name="T9" fmla="*/ 567 h 567"/>
                <a:gd name="T10" fmla="*/ 0 w 11"/>
                <a:gd name="T11" fmla="*/ 560 h 5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67"/>
                <a:gd name="T20" fmla="*/ 11 w 11"/>
                <a:gd name="T21" fmla="*/ 567 h 5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67">
                  <a:moveTo>
                    <a:pt x="0" y="56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567"/>
                  </a:lnTo>
                  <a:lnTo>
                    <a:pt x="4" y="567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8" name="Freeform 170"/>
            <p:cNvSpPr>
              <a:spLocks/>
            </p:cNvSpPr>
            <p:nvPr/>
          </p:nvSpPr>
          <p:spPr bwMode="auto">
            <a:xfrm>
              <a:off x="2428" y="3229"/>
              <a:ext cx="201" cy="51"/>
            </a:xfrm>
            <a:custGeom>
              <a:avLst/>
              <a:gdLst>
                <a:gd name="T0" fmla="*/ 201 w 201"/>
                <a:gd name="T1" fmla="*/ 51 h 51"/>
                <a:gd name="T2" fmla="*/ 0 w 201"/>
                <a:gd name="T3" fmla="*/ 34 h 51"/>
                <a:gd name="T4" fmla="*/ 0 w 201"/>
                <a:gd name="T5" fmla="*/ 7 h 51"/>
                <a:gd name="T6" fmla="*/ 7 w 201"/>
                <a:gd name="T7" fmla="*/ 7 h 51"/>
                <a:gd name="T8" fmla="*/ 11 w 201"/>
                <a:gd name="T9" fmla="*/ 4 h 51"/>
                <a:gd name="T10" fmla="*/ 37 w 201"/>
                <a:gd name="T11" fmla="*/ 4 h 51"/>
                <a:gd name="T12" fmla="*/ 44 w 201"/>
                <a:gd name="T13" fmla="*/ 0 h 51"/>
                <a:gd name="T14" fmla="*/ 108 w 201"/>
                <a:gd name="T15" fmla="*/ 0 h 51"/>
                <a:gd name="T16" fmla="*/ 119 w 201"/>
                <a:gd name="T17" fmla="*/ 4 h 51"/>
                <a:gd name="T18" fmla="*/ 130 w 201"/>
                <a:gd name="T19" fmla="*/ 4 h 51"/>
                <a:gd name="T20" fmla="*/ 137 w 201"/>
                <a:gd name="T21" fmla="*/ 7 h 51"/>
                <a:gd name="T22" fmla="*/ 149 w 201"/>
                <a:gd name="T23" fmla="*/ 7 h 51"/>
                <a:gd name="T24" fmla="*/ 156 w 201"/>
                <a:gd name="T25" fmla="*/ 11 h 51"/>
                <a:gd name="T26" fmla="*/ 163 w 201"/>
                <a:gd name="T27" fmla="*/ 11 h 51"/>
                <a:gd name="T28" fmla="*/ 171 w 201"/>
                <a:gd name="T29" fmla="*/ 14 h 51"/>
                <a:gd name="T30" fmla="*/ 175 w 201"/>
                <a:gd name="T31" fmla="*/ 17 h 51"/>
                <a:gd name="T32" fmla="*/ 182 w 201"/>
                <a:gd name="T33" fmla="*/ 17 h 51"/>
                <a:gd name="T34" fmla="*/ 190 w 201"/>
                <a:gd name="T35" fmla="*/ 24 h 51"/>
                <a:gd name="T36" fmla="*/ 193 w 201"/>
                <a:gd name="T37" fmla="*/ 24 h 51"/>
                <a:gd name="T38" fmla="*/ 193 w 201"/>
                <a:gd name="T39" fmla="*/ 28 h 51"/>
                <a:gd name="T40" fmla="*/ 197 w 201"/>
                <a:gd name="T41" fmla="*/ 28 h 51"/>
                <a:gd name="T42" fmla="*/ 201 w 201"/>
                <a:gd name="T43" fmla="*/ 51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1"/>
                <a:gd name="T67" fmla="*/ 0 h 51"/>
                <a:gd name="T68" fmla="*/ 201 w 201"/>
                <a:gd name="T69" fmla="*/ 51 h 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1" h="51">
                  <a:moveTo>
                    <a:pt x="201" y="51"/>
                  </a:moveTo>
                  <a:lnTo>
                    <a:pt x="0" y="34"/>
                  </a:lnTo>
                  <a:lnTo>
                    <a:pt x="0" y="7"/>
                  </a:lnTo>
                  <a:lnTo>
                    <a:pt x="7" y="7"/>
                  </a:lnTo>
                  <a:lnTo>
                    <a:pt x="11" y="4"/>
                  </a:lnTo>
                  <a:lnTo>
                    <a:pt x="37" y="4"/>
                  </a:lnTo>
                  <a:lnTo>
                    <a:pt x="44" y="0"/>
                  </a:lnTo>
                  <a:lnTo>
                    <a:pt x="108" y="0"/>
                  </a:lnTo>
                  <a:lnTo>
                    <a:pt x="119" y="4"/>
                  </a:lnTo>
                  <a:lnTo>
                    <a:pt x="130" y="4"/>
                  </a:lnTo>
                  <a:lnTo>
                    <a:pt x="137" y="7"/>
                  </a:lnTo>
                  <a:lnTo>
                    <a:pt x="149" y="7"/>
                  </a:lnTo>
                  <a:lnTo>
                    <a:pt x="156" y="11"/>
                  </a:lnTo>
                  <a:lnTo>
                    <a:pt x="163" y="11"/>
                  </a:lnTo>
                  <a:lnTo>
                    <a:pt x="171" y="14"/>
                  </a:lnTo>
                  <a:lnTo>
                    <a:pt x="175" y="17"/>
                  </a:lnTo>
                  <a:lnTo>
                    <a:pt x="182" y="17"/>
                  </a:lnTo>
                  <a:lnTo>
                    <a:pt x="190" y="24"/>
                  </a:lnTo>
                  <a:lnTo>
                    <a:pt x="193" y="24"/>
                  </a:lnTo>
                  <a:lnTo>
                    <a:pt x="193" y="28"/>
                  </a:lnTo>
                  <a:lnTo>
                    <a:pt x="197" y="28"/>
                  </a:lnTo>
                  <a:lnTo>
                    <a:pt x="201" y="51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9" name="Freeform 171"/>
            <p:cNvSpPr>
              <a:spLocks/>
            </p:cNvSpPr>
            <p:nvPr/>
          </p:nvSpPr>
          <p:spPr bwMode="auto">
            <a:xfrm>
              <a:off x="2428" y="3226"/>
              <a:ext cx="119" cy="14"/>
            </a:xfrm>
            <a:custGeom>
              <a:avLst/>
              <a:gdLst>
                <a:gd name="T0" fmla="*/ 119 w 119"/>
                <a:gd name="T1" fmla="*/ 3 h 14"/>
                <a:gd name="T2" fmla="*/ 108 w 119"/>
                <a:gd name="T3" fmla="*/ 0 h 14"/>
                <a:gd name="T4" fmla="*/ 33 w 119"/>
                <a:gd name="T5" fmla="*/ 0 h 14"/>
                <a:gd name="T6" fmla="*/ 26 w 119"/>
                <a:gd name="T7" fmla="*/ 3 h 14"/>
                <a:gd name="T8" fmla="*/ 11 w 119"/>
                <a:gd name="T9" fmla="*/ 3 h 14"/>
                <a:gd name="T10" fmla="*/ 3 w 119"/>
                <a:gd name="T11" fmla="*/ 7 h 14"/>
                <a:gd name="T12" fmla="*/ 0 w 119"/>
                <a:gd name="T13" fmla="*/ 7 h 14"/>
                <a:gd name="T14" fmla="*/ 0 w 119"/>
                <a:gd name="T15" fmla="*/ 14 h 14"/>
                <a:gd name="T16" fmla="*/ 11 w 119"/>
                <a:gd name="T17" fmla="*/ 14 h 14"/>
                <a:gd name="T18" fmla="*/ 15 w 119"/>
                <a:gd name="T19" fmla="*/ 10 h 14"/>
                <a:gd name="T20" fmla="*/ 37 w 119"/>
                <a:gd name="T21" fmla="*/ 10 h 14"/>
                <a:gd name="T22" fmla="*/ 44 w 119"/>
                <a:gd name="T23" fmla="*/ 7 h 14"/>
                <a:gd name="T24" fmla="*/ 104 w 119"/>
                <a:gd name="T25" fmla="*/ 7 h 14"/>
                <a:gd name="T26" fmla="*/ 119 w 119"/>
                <a:gd name="T27" fmla="*/ 10 h 14"/>
                <a:gd name="T28" fmla="*/ 119 w 119"/>
                <a:gd name="T29" fmla="*/ 3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9"/>
                <a:gd name="T46" fmla="*/ 0 h 14"/>
                <a:gd name="T47" fmla="*/ 119 w 119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9" h="14">
                  <a:moveTo>
                    <a:pt x="119" y="3"/>
                  </a:moveTo>
                  <a:lnTo>
                    <a:pt x="108" y="0"/>
                  </a:lnTo>
                  <a:lnTo>
                    <a:pt x="33" y="0"/>
                  </a:lnTo>
                  <a:lnTo>
                    <a:pt x="26" y="3"/>
                  </a:lnTo>
                  <a:lnTo>
                    <a:pt x="11" y="3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1" y="14"/>
                  </a:lnTo>
                  <a:lnTo>
                    <a:pt x="15" y="10"/>
                  </a:lnTo>
                  <a:lnTo>
                    <a:pt x="37" y="10"/>
                  </a:lnTo>
                  <a:lnTo>
                    <a:pt x="44" y="7"/>
                  </a:lnTo>
                  <a:lnTo>
                    <a:pt x="104" y="7"/>
                  </a:lnTo>
                  <a:lnTo>
                    <a:pt x="119" y="10"/>
                  </a:lnTo>
                  <a:lnTo>
                    <a:pt x="119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0" name="Freeform 172"/>
            <p:cNvSpPr>
              <a:spLocks/>
            </p:cNvSpPr>
            <p:nvPr/>
          </p:nvSpPr>
          <p:spPr bwMode="auto">
            <a:xfrm>
              <a:off x="2547" y="3229"/>
              <a:ext cx="82" cy="34"/>
            </a:xfrm>
            <a:custGeom>
              <a:avLst/>
              <a:gdLst>
                <a:gd name="T0" fmla="*/ 82 w 82"/>
                <a:gd name="T1" fmla="*/ 28 h 34"/>
                <a:gd name="T2" fmla="*/ 82 w 82"/>
                <a:gd name="T3" fmla="*/ 24 h 34"/>
                <a:gd name="T4" fmla="*/ 78 w 82"/>
                <a:gd name="T5" fmla="*/ 24 h 34"/>
                <a:gd name="T6" fmla="*/ 74 w 82"/>
                <a:gd name="T7" fmla="*/ 21 h 34"/>
                <a:gd name="T8" fmla="*/ 71 w 82"/>
                <a:gd name="T9" fmla="*/ 21 h 34"/>
                <a:gd name="T10" fmla="*/ 63 w 82"/>
                <a:gd name="T11" fmla="*/ 14 h 34"/>
                <a:gd name="T12" fmla="*/ 59 w 82"/>
                <a:gd name="T13" fmla="*/ 14 h 34"/>
                <a:gd name="T14" fmla="*/ 52 w 82"/>
                <a:gd name="T15" fmla="*/ 11 h 34"/>
                <a:gd name="T16" fmla="*/ 48 w 82"/>
                <a:gd name="T17" fmla="*/ 7 h 34"/>
                <a:gd name="T18" fmla="*/ 41 w 82"/>
                <a:gd name="T19" fmla="*/ 7 h 34"/>
                <a:gd name="T20" fmla="*/ 30 w 82"/>
                <a:gd name="T21" fmla="*/ 4 h 34"/>
                <a:gd name="T22" fmla="*/ 22 w 82"/>
                <a:gd name="T23" fmla="*/ 4 h 34"/>
                <a:gd name="T24" fmla="*/ 11 w 82"/>
                <a:gd name="T25" fmla="*/ 0 h 34"/>
                <a:gd name="T26" fmla="*/ 0 w 82"/>
                <a:gd name="T27" fmla="*/ 0 h 34"/>
                <a:gd name="T28" fmla="*/ 0 w 82"/>
                <a:gd name="T29" fmla="*/ 7 h 34"/>
                <a:gd name="T30" fmla="*/ 7 w 82"/>
                <a:gd name="T31" fmla="*/ 7 h 34"/>
                <a:gd name="T32" fmla="*/ 18 w 82"/>
                <a:gd name="T33" fmla="*/ 11 h 34"/>
                <a:gd name="T34" fmla="*/ 30 w 82"/>
                <a:gd name="T35" fmla="*/ 11 h 34"/>
                <a:gd name="T36" fmla="*/ 44 w 82"/>
                <a:gd name="T37" fmla="*/ 17 h 34"/>
                <a:gd name="T38" fmla="*/ 48 w 82"/>
                <a:gd name="T39" fmla="*/ 17 h 34"/>
                <a:gd name="T40" fmla="*/ 56 w 82"/>
                <a:gd name="T41" fmla="*/ 21 h 34"/>
                <a:gd name="T42" fmla="*/ 59 w 82"/>
                <a:gd name="T43" fmla="*/ 21 h 34"/>
                <a:gd name="T44" fmla="*/ 67 w 82"/>
                <a:gd name="T45" fmla="*/ 28 h 34"/>
                <a:gd name="T46" fmla="*/ 71 w 82"/>
                <a:gd name="T47" fmla="*/ 28 h 34"/>
                <a:gd name="T48" fmla="*/ 71 w 82"/>
                <a:gd name="T49" fmla="*/ 31 h 34"/>
                <a:gd name="T50" fmla="*/ 74 w 82"/>
                <a:gd name="T51" fmla="*/ 31 h 34"/>
                <a:gd name="T52" fmla="*/ 74 w 82"/>
                <a:gd name="T53" fmla="*/ 34 h 34"/>
                <a:gd name="T54" fmla="*/ 78 w 82"/>
                <a:gd name="T55" fmla="*/ 34 h 34"/>
                <a:gd name="T56" fmla="*/ 82 w 82"/>
                <a:gd name="T57" fmla="*/ 31 h 34"/>
                <a:gd name="T58" fmla="*/ 82 w 82"/>
                <a:gd name="T59" fmla="*/ 28 h 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2"/>
                <a:gd name="T91" fmla="*/ 0 h 34"/>
                <a:gd name="T92" fmla="*/ 82 w 82"/>
                <a:gd name="T93" fmla="*/ 34 h 3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2" h="34">
                  <a:moveTo>
                    <a:pt x="82" y="28"/>
                  </a:moveTo>
                  <a:lnTo>
                    <a:pt x="82" y="24"/>
                  </a:lnTo>
                  <a:lnTo>
                    <a:pt x="78" y="24"/>
                  </a:lnTo>
                  <a:lnTo>
                    <a:pt x="74" y="21"/>
                  </a:lnTo>
                  <a:lnTo>
                    <a:pt x="71" y="21"/>
                  </a:lnTo>
                  <a:lnTo>
                    <a:pt x="63" y="14"/>
                  </a:lnTo>
                  <a:lnTo>
                    <a:pt x="59" y="14"/>
                  </a:lnTo>
                  <a:lnTo>
                    <a:pt x="52" y="11"/>
                  </a:lnTo>
                  <a:lnTo>
                    <a:pt x="48" y="7"/>
                  </a:lnTo>
                  <a:lnTo>
                    <a:pt x="41" y="7"/>
                  </a:lnTo>
                  <a:lnTo>
                    <a:pt x="30" y="4"/>
                  </a:lnTo>
                  <a:lnTo>
                    <a:pt x="22" y="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18" y="11"/>
                  </a:lnTo>
                  <a:lnTo>
                    <a:pt x="30" y="11"/>
                  </a:lnTo>
                  <a:lnTo>
                    <a:pt x="44" y="17"/>
                  </a:lnTo>
                  <a:lnTo>
                    <a:pt x="48" y="17"/>
                  </a:lnTo>
                  <a:lnTo>
                    <a:pt x="56" y="21"/>
                  </a:lnTo>
                  <a:lnTo>
                    <a:pt x="59" y="21"/>
                  </a:lnTo>
                  <a:lnTo>
                    <a:pt x="67" y="28"/>
                  </a:lnTo>
                  <a:lnTo>
                    <a:pt x="71" y="28"/>
                  </a:lnTo>
                  <a:lnTo>
                    <a:pt x="71" y="31"/>
                  </a:lnTo>
                  <a:lnTo>
                    <a:pt x="74" y="31"/>
                  </a:lnTo>
                  <a:lnTo>
                    <a:pt x="74" y="34"/>
                  </a:lnTo>
                  <a:lnTo>
                    <a:pt x="78" y="34"/>
                  </a:lnTo>
                  <a:lnTo>
                    <a:pt x="82" y="31"/>
                  </a:lnTo>
                  <a:lnTo>
                    <a:pt x="8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1" name="Freeform 173"/>
            <p:cNvSpPr>
              <a:spLocks/>
            </p:cNvSpPr>
            <p:nvPr/>
          </p:nvSpPr>
          <p:spPr bwMode="auto">
            <a:xfrm>
              <a:off x="2685" y="3019"/>
              <a:ext cx="89" cy="1"/>
            </a:xfrm>
            <a:custGeom>
              <a:avLst/>
              <a:gdLst>
                <a:gd name="T0" fmla="*/ 0 w 89"/>
                <a:gd name="T1" fmla="*/ 0 h 1"/>
                <a:gd name="T2" fmla="*/ 89 w 89"/>
                <a:gd name="T3" fmla="*/ 0 h 1"/>
                <a:gd name="T4" fmla="*/ 0 w 89"/>
                <a:gd name="T5" fmla="*/ 0 h 1"/>
                <a:gd name="T6" fmla="*/ 0 60000 65536"/>
                <a:gd name="T7" fmla="*/ 0 60000 65536"/>
                <a:gd name="T8" fmla="*/ 0 60000 65536"/>
                <a:gd name="T9" fmla="*/ 0 w 89"/>
                <a:gd name="T10" fmla="*/ 0 h 1"/>
                <a:gd name="T11" fmla="*/ 89 w 8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" h="1">
                  <a:moveTo>
                    <a:pt x="0" y="0"/>
                  </a:moveTo>
                  <a:lnTo>
                    <a:pt x="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2" name="Rectangle 174"/>
            <p:cNvSpPr>
              <a:spLocks noChangeArrowheads="1"/>
            </p:cNvSpPr>
            <p:nvPr/>
          </p:nvSpPr>
          <p:spPr bwMode="auto">
            <a:xfrm>
              <a:off x="2606" y="2367"/>
              <a:ext cx="61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>
                  <a:solidFill>
                    <a:srgbClr val="FFFFFF"/>
                  </a:solidFill>
                </a:rPr>
                <a:t> Hydrologic</a:t>
              </a: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6333" name="Rectangle 175"/>
            <p:cNvSpPr>
              <a:spLocks noChangeArrowheads="1"/>
            </p:cNvSpPr>
            <p:nvPr/>
          </p:nvSpPr>
          <p:spPr bwMode="auto">
            <a:xfrm>
              <a:off x="2660" y="2499"/>
              <a:ext cx="49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>
                  <a:solidFill>
                    <a:srgbClr val="FFFFFF"/>
                  </a:solidFill>
                </a:rPr>
                <a:t>Forecast</a:t>
              </a: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6334" name="Rectangle 176"/>
            <p:cNvSpPr>
              <a:spLocks noChangeArrowheads="1"/>
            </p:cNvSpPr>
            <p:nvPr/>
          </p:nvSpPr>
          <p:spPr bwMode="auto">
            <a:xfrm>
              <a:off x="2671" y="2627"/>
              <a:ext cx="4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>
                  <a:solidFill>
                    <a:srgbClr val="FFFFFF"/>
                  </a:solidFill>
                </a:rPr>
                <a:t>Services</a:t>
              </a:r>
              <a:endParaRPr lang="en-US" b="0">
                <a:solidFill>
                  <a:schemeClr val="tx1"/>
                </a:solidFill>
              </a:endParaRPr>
            </a:p>
          </p:txBody>
        </p:sp>
      </p:grpSp>
      <p:sp>
        <p:nvSpPr>
          <p:cNvPr id="6150" name="Text Box 177"/>
          <p:cNvSpPr txBox="1">
            <a:spLocks noChangeArrowheads="1"/>
          </p:cNvSpPr>
          <p:nvPr/>
        </p:nvSpPr>
        <p:spPr bwMode="auto">
          <a:xfrm>
            <a:off x="533400" y="5257800"/>
            <a:ext cx="2514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</a:rPr>
              <a:t>   </a:t>
            </a:r>
            <a:r>
              <a:rPr lang="en-US" sz="1600"/>
              <a:t> WFO Site Specific</a:t>
            </a: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/>
              <a:t>Flood and Flash Flood   </a:t>
            </a:r>
          </a:p>
          <a:p>
            <a:pPr algn="l">
              <a:lnSpc>
                <a:spcPct val="100000"/>
              </a:lnSpc>
            </a:pPr>
            <a:r>
              <a:rPr lang="en-US" sz="1600"/>
              <a:t>         Application</a:t>
            </a:r>
          </a:p>
        </p:txBody>
      </p:sp>
      <p:sp>
        <p:nvSpPr>
          <p:cNvPr id="6151" name="Text Box 178"/>
          <p:cNvSpPr txBox="1">
            <a:spLocks noChangeArrowheads="1"/>
          </p:cNvSpPr>
          <p:nvPr/>
        </p:nvSpPr>
        <p:spPr bwMode="auto">
          <a:xfrm>
            <a:off x="4267200" y="6172200"/>
            <a:ext cx="74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</a:rPr>
              <a:t>AHPS</a:t>
            </a:r>
          </a:p>
        </p:txBody>
      </p:sp>
      <p:sp>
        <p:nvSpPr>
          <p:cNvPr id="6152" name="Freeform 179"/>
          <p:cNvSpPr>
            <a:spLocks/>
          </p:cNvSpPr>
          <p:nvPr/>
        </p:nvSpPr>
        <p:spPr bwMode="auto">
          <a:xfrm>
            <a:off x="3124200" y="2209800"/>
            <a:ext cx="457200" cy="533400"/>
          </a:xfrm>
          <a:custGeom>
            <a:avLst/>
            <a:gdLst>
              <a:gd name="T0" fmla="*/ 0 w 240"/>
              <a:gd name="T1" fmla="*/ 0 h 264"/>
              <a:gd name="T2" fmla="*/ 240 w 240"/>
              <a:gd name="T3" fmla="*/ 264 h 264"/>
              <a:gd name="T4" fmla="*/ 0 60000 65536"/>
              <a:gd name="T5" fmla="*/ 0 60000 65536"/>
              <a:gd name="T6" fmla="*/ 0 w 240"/>
              <a:gd name="T7" fmla="*/ 0 h 264"/>
              <a:gd name="T8" fmla="*/ 240 w 240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264">
                <a:moveTo>
                  <a:pt x="0" y="0"/>
                </a:moveTo>
                <a:lnTo>
                  <a:pt x="240" y="264"/>
                </a:ln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2436" name="Rectangle 180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smtClean="0"/>
              <a:t>Where does SSHP fall within the NOAA/NWS Hydrologic Services </a:t>
            </a:r>
          </a:p>
        </p:txBody>
      </p:sp>
      <p:pic>
        <p:nvPicPr>
          <p:cNvPr id="6154" name="Picture 181" descr="sshp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81400"/>
            <a:ext cx="1981200" cy="1558925"/>
          </a:xfrm>
          <a:noFill/>
          <a:ln>
            <a:miter lim="800000"/>
            <a:headEnd/>
            <a:tailEnd/>
          </a:ln>
        </p:spPr>
      </p:pic>
      <p:pic>
        <p:nvPicPr>
          <p:cNvPr id="6155" name="Picture 182" descr="IF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752600"/>
            <a:ext cx="1981200" cy="1981200"/>
          </a:xfrm>
          <a:noFill/>
          <a:ln>
            <a:miter lim="800000"/>
            <a:headEnd/>
            <a:tailEnd/>
          </a:ln>
        </p:spPr>
      </p:pic>
      <p:pic>
        <p:nvPicPr>
          <p:cNvPr id="6156" name="Picture 183" descr="pnvo1_h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419600"/>
            <a:ext cx="2286000" cy="1771650"/>
          </a:xfrm>
          <a:noFill/>
          <a:ln>
            <a:miter lim="800000"/>
            <a:headEnd/>
            <a:tailEnd/>
          </a:ln>
        </p:spPr>
      </p:pic>
      <p:sp>
        <p:nvSpPr>
          <p:cNvPr id="6157" name="Rectangle 184"/>
          <p:cNvSpPr>
            <a:spLocks noChangeArrowheads="1"/>
          </p:cNvSpPr>
          <p:nvPr/>
        </p:nvSpPr>
        <p:spPr bwMode="auto">
          <a:xfrm>
            <a:off x="98425" y="6019800"/>
            <a:ext cx="1841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6158" name="Text Box 185"/>
          <p:cNvSpPr txBox="1">
            <a:spLocks noChangeArrowheads="1"/>
          </p:cNvSpPr>
          <p:nvPr/>
        </p:nvSpPr>
        <p:spPr bwMode="auto">
          <a:xfrm>
            <a:off x="5857875" y="3810000"/>
            <a:ext cx="3275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</a:rPr>
              <a:t>RFC NWSRFS/ESP/Probabilistic</a:t>
            </a:r>
          </a:p>
        </p:txBody>
      </p:sp>
      <p:pic>
        <p:nvPicPr>
          <p:cNvPr id="6159" name="Picture 186" descr="ffmpCollage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600200"/>
            <a:ext cx="1981200" cy="1244600"/>
          </a:xfrm>
          <a:noFill/>
          <a:ln>
            <a:miter lim="800000"/>
            <a:headEnd/>
            <a:tailEnd/>
          </a:ln>
        </p:spPr>
      </p:pic>
      <p:sp>
        <p:nvSpPr>
          <p:cNvPr id="6160" name="Text Box 187"/>
          <p:cNvSpPr txBox="1">
            <a:spLocks noChangeArrowheads="1"/>
          </p:cNvSpPr>
          <p:nvPr/>
        </p:nvSpPr>
        <p:spPr bwMode="auto">
          <a:xfrm>
            <a:off x="457200" y="2971800"/>
            <a:ext cx="27162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WFO Flash Flood Monitor </a:t>
            </a:r>
          </a:p>
          <a:p>
            <a:r>
              <a:rPr lang="en-US" sz="1600">
                <a:solidFill>
                  <a:srgbClr val="FFFFFF"/>
                </a:solidFill>
              </a:rPr>
              <a:t>and Prediction</a:t>
            </a:r>
          </a:p>
        </p:txBody>
      </p:sp>
      <p:sp>
        <p:nvSpPr>
          <p:cNvPr id="6161" name="Freeform 188"/>
          <p:cNvSpPr>
            <a:spLocks/>
          </p:cNvSpPr>
          <p:nvPr/>
        </p:nvSpPr>
        <p:spPr bwMode="auto">
          <a:xfrm>
            <a:off x="4572000" y="3733800"/>
            <a:ext cx="1588" cy="596900"/>
          </a:xfrm>
          <a:custGeom>
            <a:avLst/>
            <a:gdLst>
              <a:gd name="T0" fmla="*/ 0 w 1"/>
              <a:gd name="T1" fmla="*/ 0 h 376"/>
              <a:gd name="T2" fmla="*/ 0 w 1"/>
              <a:gd name="T3" fmla="*/ 376 h 376"/>
              <a:gd name="T4" fmla="*/ 0 60000 65536"/>
              <a:gd name="T5" fmla="*/ 0 60000 65536"/>
              <a:gd name="T6" fmla="*/ 0 w 1"/>
              <a:gd name="T7" fmla="*/ 0 h 376"/>
              <a:gd name="T8" fmla="*/ 1 w 1"/>
              <a:gd name="T9" fmla="*/ 376 h 3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76">
                <a:moveTo>
                  <a:pt x="0" y="0"/>
                </a:moveTo>
                <a:lnTo>
                  <a:pt x="0" y="376"/>
                </a:ln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9"/>
          <p:cNvSpPr>
            <a:spLocks noChangeShapeType="1"/>
          </p:cNvSpPr>
          <p:nvPr/>
        </p:nvSpPr>
        <p:spPr bwMode="auto">
          <a:xfrm flipV="1">
            <a:off x="3048000" y="3429000"/>
            <a:ext cx="609600" cy="4064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Freeform 190"/>
          <p:cNvSpPr>
            <a:spLocks/>
          </p:cNvSpPr>
          <p:nvPr/>
        </p:nvSpPr>
        <p:spPr bwMode="auto">
          <a:xfrm flipV="1">
            <a:off x="5638800" y="2514600"/>
            <a:ext cx="1143000" cy="76200"/>
          </a:xfrm>
          <a:custGeom>
            <a:avLst/>
            <a:gdLst>
              <a:gd name="T0" fmla="*/ 1056 w 1056"/>
              <a:gd name="T1" fmla="*/ 8 h 8"/>
              <a:gd name="T2" fmla="*/ 0 w 1056"/>
              <a:gd name="T3" fmla="*/ 0 h 8"/>
              <a:gd name="T4" fmla="*/ 0 60000 65536"/>
              <a:gd name="T5" fmla="*/ 0 60000 65536"/>
              <a:gd name="T6" fmla="*/ 0 w 1056"/>
              <a:gd name="T7" fmla="*/ 0 h 8"/>
              <a:gd name="T8" fmla="*/ 1056 w 1056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6" h="8">
                <a:moveTo>
                  <a:pt x="1056" y="8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i="1" smtClean="0"/>
              <a:t>Summary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rgbClr val="0317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28600" y="1544638"/>
            <a:ext cx="8991600" cy="328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Questions: 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  <a:hlinkClick r:id="rId2"/>
              </a:rPr>
              <a:t>James.Noel@noaa.gov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Or 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Jeffrey.Myers@noaa.gov</a:t>
            </a:r>
            <a:endParaRPr lang="en-US" dirty="0">
              <a:solidFill>
                <a:srgbClr val="FFFFFF"/>
              </a:solidFill>
            </a:endParaRPr>
          </a:p>
          <a:p>
            <a:pPr algn="l"/>
            <a:endParaRPr lang="en-US" sz="20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ChangeArrowheads="1"/>
          </p:cNvSpPr>
          <p:nvPr/>
        </p:nvSpPr>
        <p:spPr bwMode="auto">
          <a:xfrm>
            <a:off x="381000" y="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40000"/>
              </a:spcAft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Site Specific Model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Aft>
                <a:spcPct val="40000"/>
              </a:spcAft>
              <a:defRPr/>
            </a:pPr>
            <a:r>
              <a:rPr lang="en-US" sz="2400" b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Recent Historic Overview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2400" y="1752600"/>
            <a:ext cx="4191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000" b="0">
              <a:solidFill>
                <a:srgbClr val="FFFFFF"/>
              </a:solidFill>
              <a:latin typeface="Garamond" pitchFamily="18" charset="0"/>
            </a:endParaRPr>
          </a:p>
          <a:p>
            <a:pPr algn="l">
              <a:buFontTx/>
              <a:buChar char="•"/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  <a:p>
            <a:pPr algn="l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8425" y="6019800"/>
            <a:ext cx="1841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FFFF66"/>
              </a:solidFill>
            </a:endParaRPr>
          </a:p>
        </p:txBody>
      </p:sp>
      <p:pic>
        <p:nvPicPr>
          <p:cNvPr id="7173" name="Picture 5" descr="ffh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1462088" cy="1676400"/>
          </a:xfrm>
          <a:noFill/>
          <a:ln>
            <a:miter lim="800000"/>
            <a:headEnd/>
            <a:tailEnd/>
          </a:ln>
        </p:spPr>
      </p:pic>
      <p:pic>
        <p:nvPicPr>
          <p:cNvPr id="7174" name="Picture 6" descr="lrhi3_ap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9975" y="3232150"/>
            <a:ext cx="2101850" cy="1401763"/>
          </a:xfrm>
          <a:noFill/>
          <a:ln>
            <a:miter lim="800000"/>
            <a:headEnd/>
            <a:tailEnd/>
          </a:ln>
        </p:spPr>
      </p:pic>
      <p:pic>
        <p:nvPicPr>
          <p:cNvPr id="7175" name="Picture 7" descr="lrhi3_sa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9138" y="4641850"/>
            <a:ext cx="2187575" cy="1458913"/>
          </a:xfrm>
          <a:noFill/>
          <a:ln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286000" y="19050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Headwater Tables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114800" y="3581400"/>
            <a:ext cx="27717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SSHP API-MKC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019800" y="5181600"/>
            <a:ext cx="29098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SSHP SAC-SMA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248400" y="1447800"/>
          <a:ext cx="1797050" cy="1449388"/>
        </p:xfrm>
        <a:graphic>
          <a:graphicData uri="http://schemas.openxmlformats.org/presentationml/2006/ole">
            <p:oleObj spid="_x0000_s1026" name="Drawing" r:id="rId4" imgW="952581" imgH="923802" progId="">
              <p:embed/>
            </p:oleObj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56088" y="4562475"/>
            <a:ext cx="165100" cy="4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178300" y="4691063"/>
            <a:ext cx="615950" cy="6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262438" y="4589463"/>
            <a:ext cx="141287" cy="47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990600" y="2895600"/>
            <a:ext cx="1255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</a:rPr>
              <a:t>Radar Data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400800" y="2895600"/>
            <a:ext cx="1685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</a:rPr>
              <a:t>Rain Gage Data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276600" y="6172200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</a:rPr>
              <a:t>   </a:t>
            </a:r>
            <a:r>
              <a:rPr lang="en-US" sz="1600"/>
              <a:t> WFO Site Specific</a:t>
            </a:r>
            <a:r>
              <a:rPr lang="en-US" sz="16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4267200" y="40386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2667000" y="2209800"/>
            <a:ext cx="457200" cy="609600"/>
          </a:xfrm>
          <a:custGeom>
            <a:avLst/>
            <a:gdLst>
              <a:gd name="T0" fmla="*/ 0 w 240"/>
              <a:gd name="T1" fmla="*/ 0 h 264"/>
              <a:gd name="T2" fmla="*/ 240 w 240"/>
              <a:gd name="T3" fmla="*/ 264 h 264"/>
              <a:gd name="T4" fmla="*/ 0 60000 65536"/>
              <a:gd name="T5" fmla="*/ 0 60000 65536"/>
              <a:gd name="T6" fmla="*/ 0 w 240"/>
              <a:gd name="T7" fmla="*/ 0 h 264"/>
              <a:gd name="T8" fmla="*/ 240 w 240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264">
                <a:moveTo>
                  <a:pt x="0" y="0"/>
                </a:moveTo>
                <a:lnTo>
                  <a:pt x="240" y="264"/>
                </a:ln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5562600" y="2133600"/>
            <a:ext cx="596900" cy="533400"/>
          </a:xfrm>
          <a:custGeom>
            <a:avLst/>
            <a:gdLst>
              <a:gd name="T0" fmla="*/ 376 w 376"/>
              <a:gd name="T1" fmla="*/ 0 h 336"/>
              <a:gd name="T2" fmla="*/ 0 w 376"/>
              <a:gd name="T3" fmla="*/ 336 h 336"/>
              <a:gd name="T4" fmla="*/ 0 60000 65536"/>
              <a:gd name="T5" fmla="*/ 0 60000 65536"/>
              <a:gd name="T6" fmla="*/ 0 w 376"/>
              <a:gd name="T7" fmla="*/ 0 h 336"/>
              <a:gd name="T8" fmla="*/ 376 w 376"/>
              <a:gd name="T9" fmla="*/ 336 h 3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6" h="336">
                <a:moveTo>
                  <a:pt x="376" y="0"/>
                </a:moveTo>
                <a:lnTo>
                  <a:pt x="0" y="336"/>
                </a:ln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3048000" y="3733800"/>
            <a:ext cx="434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</a:rPr>
              <a:t>HydroView/MPE Estimates</a:t>
            </a:r>
          </a:p>
        </p:txBody>
      </p:sp>
      <p:pic>
        <p:nvPicPr>
          <p:cNvPr id="1037" name="Picture 13" descr="radar_dis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371600"/>
            <a:ext cx="19812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6366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smtClean="0"/>
              <a:t>Rainfall QC Most Important Factor for WFOs Using SSHP SAC-SMA </a:t>
            </a:r>
          </a:p>
        </p:txBody>
      </p:sp>
      <p:pic>
        <p:nvPicPr>
          <p:cNvPr id="1039" name="Picture 15" descr="sshp1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495800"/>
            <a:ext cx="2363788" cy="1557338"/>
          </a:xfrm>
          <a:noFill/>
          <a:ln>
            <a:miter lim="800000"/>
            <a:headEnd/>
            <a:tailEnd/>
          </a:ln>
        </p:spPr>
      </p:pic>
      <p:pic>
        <p:nvPicPr>
          <p:cNvPr id="1040" name="Picture 17" descr="mp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98813" y="2133600"/>
            <a:ext cx="2363787" cy="15875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52400" y="1752600"/>
            <a:ext cx="4191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000" b="0">
              <a:solidFill>
                <a:srgbClr val="FFFFFF"/>
              </a:solidFill>
              <a:latin typeface="Garamond" pitchFamily="18" charset="0"/>
            </a:endParaRPr>
          </a:p>
          <a:p>
            <a:pPr algn="l"/>
            <a:endParaRPr lang="en-US" sz="2000">
              <a:solidFill>
                <a:srgbClr val="FFFFFF"/>
              </a:solidFill>
            </a:endParaRPr>
          </a:p>
          <a:p>
            <a:pPr algn="l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729092" name="Text Box 4"/>
          <p:cNvSpPr txBox="1">
            <a:spLocks noChangeArrowheads="1"/>
          </p:cNvSpPr>
          <p:nvPr/>
        </p:nvSpPr>
        <p:spPr bwMode="auto">
          <a:xfrm>
            <a:off x="4572000" y="609600"/>
            <a:ext cx="4572000" cy="586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n-US" sz="2000" b="0" dirty="0">
              <a:solidFill>
                <a:srgbClr val="FFFFFF"/>
              </a:solidFill>
              <a:latin typeface="Garamond" pitchFamily="18" charset="0"/>
            </a:endParaRPr>
          </a:p>
          <a:p>
            <a:pPr algn="l">
              <a:buFontTx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 Multi-sensor Precipitation Estimates. Currently uses radar and gages. </a:t>
            </a:r>
          </a:p>
          <a:p>
            <a:pPr algn="l">
              <a:buFontTx/>
              <a:buChar char="•"/>
              <a:defRPr/>
            </a:pPr>
            <a:endParaRPr lang="en-US" sz="2000" dirty="0">
              <a:solidFill>
                <a:srgbClr val="FFFFFF"/>
              </a:solidFill>
            </a:endParaRPr>
          </a:p>
          <a:p>
            <a:pPr algn="l">
              <a:buFontTx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 Quality of the radar and gages is the most important thing.</a:t>
            </a:r>
          </a:p>
          <a:p>
            <a:pPr algn="l">
              <a:defRPr/>
            </a:pPr>
            <a:endParaRPr lang="en-US" sz="2000" dirty="0">
              <a:solidFill>
                <a:srgbClr val="FFFFFF"/>
              </a:solidFill>
            </a:endParaRPr>
          </a:p>
          <a:p>
            <a:pPr algn="l">
              <a:buFontTx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 Generated hourly at the WFO and RFC.</a:t>
            </a:r>
          </a:p>
          <a:p>
            <a:pPr algn="l">
              <a:buFontTx/>
              <a:buChar char="•"/>
              <a:defRPr/>
            </a:pPr>
            <a:endParaRPr lang="en-US" sz="2000" dirty="0">
              <a:solidFill>
                <a:srgbClr val="FFFFFF"/>
              </a:solidFill>
            </a:endParaRPr>
          </a:p>
          <a:p>
            <a:pPr algn="l">
              <a:buFontTx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 Data is usually not </a:t>
            </a:r>
            <a:r>
              <a:rPr lang="en-US" sz="2000" dirty="0" err="1">
                <a:solidFill>
                  <a:srgbClr val="FFFFFF"/>
                </a:solidFill>
              </a:rPr>
              <a:t>QC’d</a:t>
            </a:r>
            <a:r>
              <a:rPr lang="en-US" sz="2000" dirty="0">
                <a:solidFill>
                  <a:srgbClr val="FFFFFF"/>
                </a:solidFill>
              </a:rPr>
              <a:t> at WFOs but is at the RFC</a:t>
            </a:r>
          </a:p>
          <a:p>
            <a:pPr algn="l">
              <a:buFontTx/>
              <a:buChar char="•"/>
              <a:defRPr/>
            </a:pPr>
            <a:endParaRPr lang="en-US" sz="2000" dirty="0">
              <a:solidFill>
                <a:srgbClr val="FFFFFF"/>
              </a:solidFill>
            </a:endParaRPr>
          </a:p>
          <a:p>
            <a:pPr algn="l">
              <a:buFontTx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Uses </a:t>
            </a:r>
            <a:r>
              <a:rPr lang="en-US" sz="2000" dirty="0">
                <a:solidFill>
                  <a:srgbClr val="FFFFFF"/>
                </a:solidFill>
              </a:rPr>
              <a:t>Hydrologic Rainfall Analysis Project (HRAP) format at 4x4 km resolution</a:t>
            </a:r>
          </a:p>
          <a:p>
            <a:pPr algn="l"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  <a:p>
            <a:pPr algn="l">
              <a:lnSpc>
                <a:spcPct val="100000"/>
              </a:lnSpc>
              <a:defRPr/>
            </a:pPr>
            <a:r>
              <a:rPr lang="en-US" sz="2000" b="0" dirty="0">
                <a:solidFill>
                  <a:srgbClr val="EBC0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endParaRPr lang="en-US" sz="2000" dirty="0">
              <a:solidFill>
                <a:srgbClr val="FFFFFF"/>
              </a:solidFill>
            </a:endParaRPr>
          </a:p>
          <a:p>
            <a:pPr algn="l">
              <a:defRPr/>
            </a:pPr>
            <a:endParaRPr lang="en-US" sz="2000" dirty="0">
              <a:solidFill>
                <a:srgbClr val="FFFFFF"/>
              </a:solidFill>
            </a:endParaRPr>
          </a:p>
          <a:p>
            <a:pPr algn="l">
              <a:defRPr/>
            </a:pPr>
            <a:endParaRPr lang="en-US" sz="2000" dirty="0">
              <a:solidFill>
                <a:srgbClr val="FFFFFF"/>
              </a:solidFill>
            </a:endParaRPr>
          </a:p>
          <a:p>
            <a:pPr algn="l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29097" name="Rectangle 9"/>
          <p:cNvSpPr>
            <a:spLocks noChangeArrowheads="1"/>
          </p:cNvSpPr>
          <p:nvPr/>
        </p:nvSpPr>
        <p:spPr bwMode="auto">
          <a:xfrm>
            <a:off x="-685800" y="0"/>
            <a:ext cx="1059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40000"/>
              </a:spcAft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MPE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Aft>
                <a:spcPct val="40000"/>
              </a:spcAft>
              <a:defRPr/>
            </a:pPr>
            <a:endParaRPr lang="en-US" sz="2400" b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19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8382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ChangeArrowheads="1"/>
          </p:cNvSpPr>
          <p:nvPr/>
        </p:nvSpPr>
        <p:spPr bwMode="auto">
          <a:xfrm>
            <a:off x="685800" y="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40000"/>
              </a:spcAft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Site Specific Model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 – SACSMA – WUNO1</a:t>
            </a:r>
          </a:p>
          <a:p>
            <a:pPr>
              <a:spcAft>
                <a:spcPct val="40000"/>
              </a:spcAft>
              <a:defRPr/>
            </a:pPr>
            <a:endParaRPr lang="en-US" sz="2400" b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" y="17526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000">
              <a:solidFill>
                <a:srgbClr val="FFFFFF"/>
              </a:solidFill>
            </a:endParaRPr>
          </a:p>
          <a:p>
            <a:pPr algn="l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96850" y="6096000"/>
            <a:ext cx="1841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FFFF66"/>
              </a:solidFill>
            </a:endParaRPr>
          </a:p>
        </p:txBody>
      </p:sp>
      <p:pic>
        <p:nvPicPr>
          <p:cNvPr id="9221" name="Picture 5" descr="wuno1_bad_0401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09600"/>
            <a:ext cx="73914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ChangeArrowheads="1"/>
          </p:cNvSpPr>
          <p:nvPr/>
        </p:nvSpPr>
        <p:spPr bwMode="auto">
          <a:xfrm>
            <a:off x="685800" y="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40000"/>
              </a:spcAft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Site Specific Model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 – SACSMA – WUNO1</a:t>
            </a:r>
          </a:p>
          <a:p>
            <a:pPr>
              <a:spcAft>
                <a:spcPct val="40000"/>
              </a:spcAft>
              <a:defRPr/>
            </a:pPr>
            <a:endParaRPr lang="en-US" sz="2400" b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" y="17526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000">
              <a:solidFill>
                <a:srgbClr val="FFFFFF"/>
              </a:solidFill>
            </a:endParaRPr>
          </a:p>
          <a:p>
            <a:pPr algn="l"/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10244" name="Picture 5" descr="wuno1_good_0401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09600"/>
            <a:ext cx="73914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Title 3"/>
          <p:cNvSpPr>
            <a:spLocks noGrp="1"/>
          </p:cNvSpPr>
          <p:nvPr>
            <p:ph type="title" idx="4294967295"/>
          </p:nvPr>
        </p:nvSpPr>
        <p:spPr>
          <a:xfrm>
            <a:off x="2743200" y="-228600"/>
            <a:ext cx="3352800" cy="762000"/>
          </a:xfrm>
        </p:spPr>
        <p:txBody>
          <a:bodyPr lIns="0" rIns="0" bIns="0" anchor="b"/>
          <a:lstStyle/>
          <a:p>
            <a:pPr eaLnBrk="1" hangingPunct="1">
              <a:defRPr/>
            </a:pPr>
            <a:r>
              <a:rPr lang="en-US" smtClean="0"/>
              <a:t>What is Q2?</a:t>
            </a:r>
          </a:p>
        </p:txBody>
      </p:sp>
      <p:sp>
        <p:nvSpPr>
          <p:cNvPr id="924675" name="Rectangle 3"/>
          <p:cNvSpPr>
            <a:spLocks noChangeArrowheads="1"/>
          </p:cNvSpPr>
          <p:nvPr/>
        </p:nvSpPr>
        <p:spPr bwMode="auto">
          <a:xfrm>
            <a:off x="533400" y="762000"/>
            <a:ext cx="8158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Our goals is to have as many tools as possible to make the best QPE as possible. Why?</a:t>
            </a:r>
          </a:p>
        </p:txBody>
      </p:sp>
      <p:pic>
        <p:nvPicPr>
          <p:cNvPr id="924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9800"/>
            <a:ext cx="45720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678" name="Rectangle 6"/>
          <p:cNvSpPr>
            <a:spLocks noChangeArrowheads="1"/>
          </p:cNvSpPr>
          <p:nvPr/>
        </p:nvSpPr>
        <p:spPr bwMode="auto">
          <a:xfrm>
            <a:off x="3294063" y="5867400"/>
            <a:ext cx="2382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Arizona, 2005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">
  <a:themeElements>
    <a:clrScheme name="">
      <a:dk1>
        <a:srgbClr val="000000"/>
      </a:dk1>
      <a:lt1>
        <a:srgbClr val="009999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CA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aa">
      <a:majorFont>
        <a:latin typeface="Times New Roman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a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808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C0C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21069</TotalTime>
  <Words>1434</Words>
  <Application>Microsoft Office PowerPoint</Application>
  <PresentationFormat>On-screen Show (4:3)</PresentationFormat>
  <Paragraphs>292</Paragraphs>
  <Slides>30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noaa</vt:lpstr>
      <vt:lpstr>Drawing</vt:lpstr>
      <vt:lpstr>SSHP (Site Specific Headwater Predictor)  How to Better use SSHP  ER Flash Flood Workshop  June 2-4, 2010  </vt:lpstr>
      <vt:lpstr>Outline</vt:lpstr>
      <vt:lpstr>Where does SSHP fall within the NOAA/NWS Hydrologic Services </vt:lpstr>
      <vt:lpstr>Slide 4</vt:lpstr>
      <vt:lpstr>Rainfall QC Most Important Factor for WFOs Using SSHP SAC-SMA </vt:lpstr>
      <vt:lpstr>Slide 6</vt:lpstr>
      <vt:lpstr>Slide 7</vt:lpstr>
      <vt:lpstr>Slide 8</vt:lpstr>
      <vt:lpstr>What is Q2?</vt:lpstr>
      <vt:lpstr>What is Q2?</vt:lpstr>
      <vt:lpstr>Speckle &amp; Sun beam filters</vt:lpstr>
      <vt:lpstr>Comparison of MPE and Q2</vt:lpstr>
      <vt:lpstr>Comparison of MPE and Q2</vt:lpstr>
      <vt:lpstr>Comparison of MPE and Q2</vt:lpstr>
      <vt:lpstr>Comparison of MPE and Q2</vt:lpstr>
      <vt:lpstr>Slide 16</vt:lpstr>
      <vt:lpstr>Slide 17</vt:lpstr>
      <vt:lpstr>Slide 18</vt:lpstr>
      <vt:lpstr>MPE comparisons Kingston, PA (KINP1) June 18, 2009</vt:lpstr>
      <vt:lpstr>SSHP Forecast Comparisons  using MPE Radar Data  (Basin average rain  1.58”) Kingston, PA (KINP1) -- June 18, 2009</vt:lpstr>
      <vt:lpstr>SSHP Forecast Comparisons  using Final XMRG Quality Controlled MPE Data (Basin average rain  1.81”) Kingston, PA (KINP1) -- June 18, 2009</vt:lpstr>
      <vt:lpstr>SSHP Forecast Comparisons  using QPE (Q2) Raw Data (Basin average rain  2.06”) Kingston, PA (KINP1) -- June 18, 2009</vt:lpstr>
      <vt:lpstr>SSHP Forecast Comparisons  using QPE (Q2) Gage Adjusted Data (Basin average rain  2.00”) Kingston, PA (KINP1) -- June 18, 2009</vt:lpstr>
      <vt:lpstr>MPE comparisons West Union, OH (WUNO1) April 4, 2008</vt:lpstr>
      <vt:lpstr>SSHP Forecast Comparisons  using MPE Radar Data  (Basin average rain  1.52”) West Union, OH (WUNO1) – April 4, 2008</vt:lpstr>
      <vt:lpstr>SSHP Forecast Comparisons  using Final XMRG Quality Controlled MPE Data (Basin average rain  2.05”) West Union, OH (WUNO1) – April 4, 2008</vt:lpstr>
      <vt:lpstr>SSHP Forecast Comparisons  using QPE (Q2) Raw Data (Basin average rain  2.34”) West Union, OH (WUNO1) – April 4, 2008</vt:lpstr>
      <vt:lpstr>Summary</vt:lpstr>
      <vt:lpstr>Summary</vt:lpstr>
      <vt:lpstr>Summary</vt:lpstr>
    </vt:vector>
  </TitlesOfParts>
  <Company>National Weather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Weather Service 3rd Quarter Review 2001</dc:title>
  <dc:creator>David Pascual</dc:creator>
  <cp:lastModifiedBy>Laptop</cp:lastModifiedBy>
  <cp:revision>703</cp:revision>
  <cp:lastPrinted>2003-10-22T19:04:51Z</cp:lastPrinted>
  <dcterms:created xsi:type="dcterms:W3CDTF">2001-08-02T19:44:25Z</dcterms:created>
  <dcterms:modified xsi:type="dcterms:W3CDTF">2010-05-24T16:12:26Z</dcterms:modified>
</cp:coreProperties>
</file>