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75" r:id="rId1"/>
  </p:sldMasterIdLst>
  <p:notesMasterIdLst>
    <p:notesMasterId r:id="rId37"/>
  </p:notesMasterIdLst>
  <p:sldIdLst>
    <p:sldId id="283" r:id="rId2"/>
    <p:sldId id="257" r:id="rId3"/>
    <p:sldId id="258" r:id="rId4"/>
    <p:sldId id="306" r:id="rId5"/>
    <p:sldId id="265" r:id="rId6"/>
    <p:sldId id="300" r:id="rId7"/>
    <p:sldId id="308" r:id="rId8"/>
    <p:sldId id="328" r:id="rId9"/>
    <p:sldId id="329" r:id="rId10"/>
    <p:sldId id="282" r:id="rId11"/>
    <p:sldId id="281" r:id="rId12"/>
    <p:sldId id="279" r:id="rId13"/>
    <p:sldId id="268" r:id="rId14"/>
    <p:sldId id="312" r:id="rId15"/>
    <p:sldId id="311" r:id="rId16"/>
    <p:sldId id="270" r:id="rId17"/>
    <p:sldId id="280" r:id="rId18"/>
    <p:sldId id="277" r:id="rId19"/>
    <p:sldId id="297" r:id="rId20"/>
    <p:sldId id="291" r:id="rId21"/>
    <p:sldId id="293" r:id="rId22"/>
    <p:sldId id="294" r:id="rId23"/>
    <p:sldId id="285" r:id="rId24"/>
    <p:sldId id="289" r:id="rId25"/>
    <p:sldId id="330" r:id="rId26"/>
    <p:sldId id="260" r:id="rId27"/>
    <p:sldId id="314" r:id="rId28"/>
    <p:sldId id="315" r:id="rId29"/>
    <p:sldId id="316" r:id="rId30"/>
    <p:sldId id="317" r:id="rId31"/>
    <p:sldId id="318" r:id="rId32"/>
    <p:sldId id="319" r:id="rId33"/>
    <p:sldId id="322" r:id="rId34"/>
    <p:sldId id="323" r:id="rId35"/>
    <p:sldId id="331" r:id="rId3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684" autoAdjust="0"/>
    <p:restoredTop sz="87569" autoAdjust="0"/>
  </p:normalViewPr>
  <p:slideViewPr>
    <p:cSldViewPr>
      <p:cViewPr>
        <p:scale>
          <a:sx n="100" d="100"/>
          <a:sy n="100" d="100"/>
        </p:scale>
        <p:origin x="48" y="-480"/>
      </p:cViewPr>
      <p:guideLst>
        <p:guide orient="horz" pos="1620"/>
        <p:guide pos="2880"/>
      </p:guideLst>
    </p:cSldViewPr>
  </p:slideViewPr>
  <p:notesTextViewPr>
    <p:cViewPr>
      <p:scale>
        <a:sx n="100" d="100"/>
        <a:sy n="100" d="100"/>
      </p:scale>
      <p:origin x="0" y="0"/>
    </p:cViewPr>
  </p:notesTextViewPr>
  <p:notesViewPr>
    <p:cSldViewPr>
      <p:cViewPr>
        <p:scale>
          <a:sx n="80" d="100"/>
          <a:sy n="80" d="100"/>
        </p:scale>
        <p:origin x="-2058" y="-16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defRPr>
            </a:lvl1pPr>
            <a:extLst/>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a:latin typeface="+mn-lt"/>
              </a:defRPr>
            </a:lvl1pPr>
            <a:extLst/>
          </a:lstStyle>
          <a:p>
            <a:pPr>
              <a:defRPr/>
            </a:pPr>
            <a:fld id="{8031619A-2287-4F5A-AC28-1B81D2FBE847}" type="datetimeFigureOut">
              <a:rPr lang="en-US"/>
              <a:pPr>
                <a:defRPr/>
              </a:pPr>
              <a:t>5/22/2010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defRPr>
            </a:lvl1pPr>
            <a:extLst/>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a:latin typeface="+mn-lt"/>
              </a:defRPr>
            </a:lvl1pPr>
            <a:extLst/>
          </a:lstStyle>
          <a:p>
            <a:pPr>
              <a:defRPr/>
            </a:pPr>
            <a:fld id="{82B65637-CF8C-4B94-B8FB-713FAAD6153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erh.noaa.gov/rnk/GPSIPWpreprin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p:cNvSpPr>
          <p:nvPr>
            <p:ph type="sldImg"/>
          </p:nvPr>
        </p:nvSpPr>
        <p:spPr bwMode="auto">
          <a:noFill/>
          <a:ln>
            <a:solidFill>
              <a:srgbClr val="000000"/>
            </a:solidFill>
            <a:miter lim="800000"/>
            <a:headEnd/>
            <a:tailEnd/>
          </a:ln>
        </p:spPr>
      </p:sp>
      <p:sp>
        <p:nvSpPr>
          <p:cNvPr id="15362"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r>
              <a:rPr lang="en-US" dirty="0" smtClean="0"/>
              <a:t>Created for the Eastern Region Flash Flood Conference</a:t>
            </a:r>
          </a:p>
          <a:p>
            <a:pPr eaLnBrk="1" hangingPunct="1">
              <a:spcBef>
                <a:spcPct val="0"/>
              </a:spcBef>
            </a:pPr>
            <a:r>
              <a:rPr lang="en-US" dirty="0" smtClean="0"/>
              <a:t>Wilkes-Barre, PA</a:t>
            </a:r>
            <a:endParaRPr lang="en-US" dirty="0" smtClean="0"/>
          </a:p>
        </p:txBody>
      </p:sp>
      <p:sp>
        <p:nvSpPr>
          <p:cNvPr id="15363" name="Rectangle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10F2173-4FE7-47D6-8C1C-4F6B66CBE8A0}" type="slidenum">
              <a:rPr lang="en-US" sz="1200">
                <a:latin typeface="+mn-lt"/>
              </a:rPr>
              <a:pPr algn="r">
                <a:defRPr/>
              </a:pPr>
              <a:t>1</a:t>
            </a:fld>
            <a:endParaRPr lang="en-US" sz="1200" dirty="0">
              <a:latin typeface="+mn-l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Precipitable water as measured by the vertical profiler </a:t>
            </a:r>
            <a:r>
              <a:rPr lang="en-US" dirty="0" smtClean="0"/>
              <a:t>ESRL/IPW sensor at </a:t>
            </a:r>
            <a:r>
              <a:rPr lang="en-US" dirty="0" smtClean="0"/>
              <a:t>the BCB airport (next to the RNK upper air launch site</a:t>
            </a:r>
            <a:r>
              <a:rPr lang="en-US" dirty="0" smtClean="0"/>
              <a:t>).</a:t>
            </a:r>
          </a:p>
          <a:p>
            <a:r>
              <a:rPr lang="en-US" dirty="0" smtClean="0"/>
              <a:t> </a:t>
            </a:r>
            <a:r>
              <a:rPr lang="en-US" dirty="0" smtClean="0"/>
              <a:t>Blue line is profiler data. Red diamonds are precipitable water values from the radiosounde.  </a:t>
            </a:r>
            <a:endParaRPr lang="en-US" dirty="0" smtClean="0"/>
          </a:p>
          <a:p>
            <a:r>
              <a:rPr lang="en-US" dirty="0" smtClean="0"/>
              <a:t>Graph</a:t>
            </a:r>
            <a:r>
              <a:rPr lang="en-US" baseline="0" dirty="0" smtClean="0"/>
              <a:t> </a:t>
            </a:r>
            <a:r>
              <a:rPr lang="en-US" baseline="0" dirty="0" smtClean="0"/>
              <a:t>covers 00UTC May 14</a:t>
            </a:r>
            <a:r>
              <a:rPr lang="en-US" baseline="30000" dirty="0" smtClean="0"/>
              <a:t>th</a:t>
            </a:r>
            <a:r>
              <a:rPr lang="en-US" baseline="0" dirty="0" smtClean="0"/>
              <a:t> through 00UTC May 17</a:t>
            </a:r>
            <a:r>
              <a:rPr lang="en-US" baseline="30000" dirty="0" smtClean="0"/>
              <a:t>th.  </a:t>
            </a:r>
            <a:r>
              <a:rPr lang="en-US" baseline="0" dirty="0" smtClean="0"/>
              <a:t> The b</a:t>
            </a:r>
            <a:r>
              <a:rPr lang="en-US" dirty="0" smtClean="0"/>
              <a:t>lack arrow</a:t>
            </a:r>
            <a:r>
              <a:rPr lang="en-US" baseline="0" dirty="0" smtClean="0"/>
              <a:t> marks 00UTC on May 15.</a:t>
            </a:r>
            <a:endParaRPr lang="en-US" dirty="0" smtClean="0"/>
          </a:p>
          <a:p>
            <a:r>
              <a:rPr lang="en-US" dirty="0" smtClean="0"/>
              <a:t>This </a:t>
            </a:r>
            <a:r>
              <a:rPr lang="en-US" dirty="0" smtClean="0"/>
              <a:t>is the same profiler data and network that goes into the total precipitable water products.</a:t>
            </a:r>
          </a:p>
          <a:p>
            <a:endParaRPr lang="en-US" dirty="0" smtClean="0"/>
          </a:p>
          <a:p>
            <a:r>
              <a:rPr lang="en-US" dirty="0"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From the research done for </a:t>
            </a:r>
            <a:r>
              <a:rPr lang="en-US" b="1" dirty="0" smtClean="0"/>
              <a:t>  </a:t>
            </a:r>
            <a:r>
              <a:rPr lang="en-US" b="1" dirty="0" smtClean="0">
                <a:hlinkClick r:id="rId3"/>
              </a:rPr>
              <a:t>The Use of GPS Integrated Precipitable Water Measurements to Supplement WSR-88D Parameters in Determining the Potential for Flash Flood Producing Rainfall</a:t>
            </a:r>
            <a:r>
              <a:rPr lang="en-US" dirty="0" smtClean="0"/>
              <a:t>. This was a cooperative project between WFO </a:t>
            </a:r>
          </a:p>
          <a:p>
            <a:r>
              <a:rPr lang="en-US" dirty="0" smtClean="0"/>
              <a:t>Blacksburg, VA and VA Tech. </a:t>
            </a:r>
          </a:p>
          <a:p>
            <a:endParaRPr lang="en-US" dirty="0" smtClean="0"/>
          </a:p>
          <a:p>
            <a:r>
              <a:rPr lang="en-US" dirty="0" smtClean="0"/>
              <a:t>On May 15, 2009 at 00UTC the precipitable water was around 1.2 inches (at tip of black arrow). This near the 75th percentile for this date. In other words, close to average for mid May.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Loop of base reflectivity showing development of storms from east-northeast to west-southwest, with cells toward the end of the loop training west to east. Storms were not deep with most of the cores below the freezing level.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Green outline is the Flash Flood Warning</a:t>
            </a:r>
            <a:r>
              <a:rPr lang="en-US" dirty="0" smtClean="0"/>
              <a:t>.</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 </a:t>
            </a:r>
            <a:r>
              <a:rPr lang="en-US" dirty="0" smtClean="0"/>
              <a:t>Notice heavy rain was in between stations. Bias was close to 1.0 through this event. In this area the radar matched closely to observed precipitation reports. To the east, radar rainfall estimates were about ½ of the amounts being reported. The close range to the radar of these storms contributed to the better estimates. Radar was not overshooting the storms in this area. </a:t>
            </a: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Yellow </a:t>
            </a:r>
            <a:r>
              <a:rPr lang="en-US" dirty="0" smtClean="0"/>
              <a:t>arrow</a:t>
            </a:r>
            <a:r>
              <a:rPr lang="en-US" baseline="0" dirty="0" smtClean="0"/>
              <a:t> points to Crab </a:t>
            </a:r>
            <a:r>
              <a:rPr lang="en-US" baseline="0" dirty="0" smtClean="0"/>
              <a:t>Creek in Christiansburg, VA. </a:t>
            </a:r>
            <a:endParaRPr lang="en-US" dirty="0" smtClean="0"/>
          </a:p>
          <a:p>
            <a:pPr eaLnBrk="1" hangingPunct="1">
              <a:spcBef>
                <a:spcPct val="0"/>
              </a:spcBef>
            </a:pPr>
            <a:endParaRPr lang="en-US" dirty="0" smtClean="0"/>
          </a:p>
        </p:txBody>
      </p:sp>
      <p:sp>
        <p:nvSpPr>
          <p:cNvPr id="29699" name="Slide Number Placeholder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EE07B97B-37F9-44CA-8425-CE72BC5CEDD4}" type="slidenum">
              <a:rPr lang="en-US"/>
              <a:pPr fontAlgn="base">
                <a:spcBef>
                  <a:spcPct val="0"/>
                </a:spcBef>
                <a:spcAft>
                  <a:spcPct val="0"/>
                </a:spcAft>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hour basin amounts (not shown)</a:t>
            </a:r>
            <a:r>
              <a:rPr lang="en-US" baseline="0" dirty="0" smtClean="0"/>
              <a:t> were </a:t>
            </a:r>
            <a:r>
              <a:rPr lang="en-US" dirty="0" smtClean="0"/>
              <a:t>1-1.25” basin MAP</a:t>
            </a:r>
          </a:p>
          <a:p>
            <a:endParaRPr lang="en-US" dirty="0" smtClean="0"/>
          </a:p>
          <a:p>
            <a:r>
              <a:rPr lang="en-US" dirty="0" smtClean="0"/>
              <a:t>More </a:t>
            </a:r>
            <a:r>
              <a:rPr lang="en-US" dirty="0" smtClean="0"/>
              <a:t>impressive accumulations at 2-hours…Red color is 1.75”</a:t>
            </a:r>
            <a:r>
              <a:rPr lang="en-US" baseline="0" dirty="0" smtClean="0"/>
              <a:t> to 2.00”. </a:t>
            </a:r>
            <a:endParaRPr lang="en-US" dirty="0" smtClean="0"/>
          </a:p>
          <a:p>
            <a:endParaRPr lang="en-US" dirty="0" smtClean="0"/>
          </a:p>
          <a:p>
            <a:r>
              <a:rPr lang="en-US" dirty="0" smtClean="0"/>
              <a:t>Note the fairly isolated nature of the heavier rainfall accumulations. If heavy</a:t>
            </a:r>
            <a:r>
              <a:rPr lang="en-US" baseline="0" dirty="0" smtClean="0"/>
              <a:t> r</a:t>
            </a:r>
            <a:r>
              <a:rPr lang="en-US" dirty="0" smtClean="0"/>
              <a:t>ain</a:t>
            </a:r>
            <a:r>
              <a:rPr lang="en-US" baseline="0" dirty="0" smtClean="0"/>
              <a:t> falls one ‘row’ of small basins further south it will be in heavily forested terrain with little ‘significant’ flash flooding likely.</a:t>
            </a:r>
            <a:endParaRPr lang="en-US" dirty="0" smtClean="0"/>
          </a:p>
          <a:p>
            <a:endParaRPr lang="en-US" dirty="0" smtClean="0"/>
          </a:p>
          <a:p>
            <a:r>
              <a:rPr lang="en-US" dirty="0" smtClean="0"/>
              <a:t>Crab Creek</a:t>
            </a:r>
            <a:r>
              <a:rPr lang="en-US" baseline="0" dirty="0" smtClean="0"/>
              <a:t> basin is marked with the X.</a:t>
            </a:r>
            <a:endParaRPr lang="en-US" dirty="0" smtClean="0"/>
          </a:p>
        </p:txBody>
      </p:sp>
      <p:sp>
        <p:nvSpPr>
          <p:cNvPr id="4" name="Slide Number Placeholder 3"/>
          <p:cNvSpPr>
            <a:spLocks noGrp="1"/>
          </p:cNvSpPr>
          <p:nvPr>
            <p:ph type="sldNum" sz="quarter" idx="5"/>
          </p:nvPr>
        </p:nvSpPr>
        <p:spPr/>
        <p:txBody>
          <a:bodyPr/>
          <a:lstStyle/>
          <a:p>
            <a:pPr>
              <a:defRPr/>
            </a:pPr>
            <a:fld id="{629618A5-B87F-4445-8A52-F0F671FE15F1}"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Note moderate rainfall rates (mostly &lt;1”/hr) between ~0415 (-2 hr) and ~0600</a:t>
            </a:r>
          </a:p>
          <a:p>
            <a:r>
              <a:rPr lang="en-US" dirty="0" smtClean="0"/>
              <a:t>And sudden jump in last 15 minutes up to almost 3”/hr. Urban flooding first reported ~20 minutes after this image</a:t>
            </a:r>
            <a:r>
              <a:rPr lang="en-US" dirty="0" smtClean="0"/>
              <a:t>.</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4 basins that cover the Town of Christiansburg flow into 2 different river systems. The Crab Creek and Slate Branch basins flow into the New River and are covered by OHRFC. The North Fork Roanoke River and South Fork Roanoke River flow toward the Atlantic and are covered by SERFC.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Rainfall rates from the KFCX radar were </a:t>
            </a:r>
            <a:r>
              <a:rPr lang="en-US" baseline="0" dirty="0" smtClean="0"/>
              <a:t>limited to ~4”/hr by hail cap. Radar was set to </a:t>
            </a:r>
            <a:r>
              <a:rPr lang="en-US" sz="1200" dirty="0" smtClean="0"/>
              <a:t>Convective Z-R 300</a:t>
            </a:r>
            <a:r>
              <a:rPr lang="en-US" sz="1200" baseline="30000" dirty="0" smtClean="0"/>
              <a:t>1.4</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7874AA3E-E27B-4BB5-83BC-8D388DD72006}"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TextEdit="1"/>
          </p:cNvSpPr>
          <p:nvPr>
            <p:ph type="sldImg"/>
          </p:nvPr>
        </p:nvSpPr>
        <p:spPr bwMode="auto">
          <a:noFill/>
          <a:ln>
            <a:solidFill>
              <a:srgbClr val="000000"/>
            </a:solidFill>
            <a:miter lim="800000"/>
            <a:headEnd/>
            <a:tailEnd/>
          </a:ln>
        </p:spPr>
      </p:sp>
      <p:sp>
        <p:nvSpPr>
          <p:cNvPr id="74754"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Notice the large area of &gt; 3 inches of rainfall east of Bedford. Other Flash flooding was ongoing when the heavy rainfall developed over Christiansburg. </a:t>
            </a:r>
            <a:endParaRPr lang="en-US" dirty="0" smtClean="0"/>
          </a:p>
          <a:p>
            <a:endParaRPr lang="en-US" dirty="0" smtClean="0"/>
          </a:p>
          <a:p>
            <a:r>
              <a:rPr lang="en-US" dirty="0" smtClean="0"/>
              <a:t>North Fork of the Roanoke River basin average was 0.75 to 1.00 inches. Maximum rainfall report in the basin was 2.81 at the </a:t>
            </a:r>
            <a:r>
              <a:rPr lang="en-US" dirty="0" err="1" smtClean="0"/>
              <a:t>Shawsville</a:t>
            </a:r>
            <a:r>
              <a:rPr lang="en-US" dirty="0" smtClean="0"/>
              <a:t> gage. No flooding was reported in this basin. Just to the west gages reported less than 1 inch 24 hour precipitation. In this case network of IFLOWS, USGS and other rain gages did not capture the heaviest rainfall.</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IFLOWS – part of the Automated Flood Warning System (AFWS)</a:t>
            </a:r>
          </a:p>
          <a:p>
            <a:endParaRPr lang="en-US" dirty="0" smtClean="0"/>
          </a:p>
          <a:p>
            <a:r>
              <a:rPr lang="en-US" dirty="0" smtClean="0"/>
              <a:t>No IFLOWS gages where heaviest rain fell. No Stream gages along Crab Creek, Town Creek or Wilson Creek. </a:t>
            </a:r>
          </a:p>
          <a:p>
            <a:endParaRPr lang="en-US" dirty="0" smtClean="0"/>
          </a:p>
          <a:p>
            <a:r>
              <a:rPr lang="en-US" dirty="0" smtClean="0"/>
              <a:t>Gage 1133 had 0.04 inches in 24 hours and gage 1437 had 2.81 inches.</a:t>
            </a:r>
          </a:p>
          <a:p>
            <a:endParaRPr lang="en-US" dirty="0" smtClean="0"/>
          </a:p>
          <a:p>
            <a:r>
              <a:rPr lang="en-US" dirty="0" smtClean="0"/>
              <a:t>Blue circle is</a:t>
            </a:r>
            <a:r>
              <a:rPr lang="en-US" baseline="0" dirty="0" smtClean="0"/>
              <a:t> location of flash flooding.</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However, the CoCoRaHS reports from later that morning were more revealing. Clearly highlights the very small scale of the heavy rain.  4.27” at house of NWS employee.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 Each of our 40 counties have hard copies of basins in each county. Flood prone and past flood areas are labeled with a red number. Creek names are labeled. Impact at each area is listed along with the map</a:t>
            </a:r>
            <a:r>
              <a:rPr lang="en-US" dirty="0" smtClean="0"/>
              <a:t>. Rainfall totals and flash flood guidance as well as impact are given for each event</a:t>
            </a:r>
            <a:r>
              <a:rPr lang="en-US" dirty="0" smtClean="0"/>
              <a:t>. </a:t>
            </a:r>
            <a:r>
              <a:rPr lang="en-US" dirty="0" smtClean="0"/>
              <a:t> This information built up over years of documentation</a:t>
            </a:r>
            <a:r>
              <a:rPr lang="en-US" baseline="0" dirty="0" smtClean="0"/>
              <a:t> during and after events.</a:t>
            </a:r>
            <a:endParaRPr lang="en-US" dirty="0" smtClean="0"/>
          </a:p>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p:cNvSpPr>
          <p:nvPr>
            <p:ph type="sldImg"/>
          </p:nvPr>
        </p:nvSpPr>
        <p:spPr bwMode="auto">
          <a:noFill/>
          <a:ln>
            <a:solidFill>
              <a:srgbClr val="000000"/>
            </a:solidFill>
            <a:miter lim="800000"/>
            <a:headEnd/>
            <a:tailEnd/>
          </a:ln>
        </p:spPr>
      </p:sp>
      <p:sp>
        <p:nvSpPr>
          <p:cNvPr id="17410"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dirty="0" smtClean="0"/>
          </a:p>
        </p:txBody>
      </p:sp>
      <p:sp>
        <p:nvSpPr>
          <p:cNvPr id="17411" name="Rectangle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568AA992-7833-4CD0-830A-780384DD2BD6}" type="slidenum">
              <a:rPr lang="en-US"/>
              <a:pPr fontAlgn="base">
                <a:spcBef>
                  <a:spcPct val="0"/>
                </a:spcBef>
                <a:spcAft>
                  <a:spcPct val="0"/>
                </a:spcAft>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There has been flooding before along Crab Creek in Jan and April of 1998.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Crab Creek also flooded in May 1999 and 2002. These maps, flood prone areas and past flooding are available in the operations area in hard copy, on PC through AMBER, and on AWIPS through AMBER. Impact statements can easily be copied and pasted into flash flood warnings and statements. This is an ongoing project, started in the early 90s by lead forecaster Jan Jackson. The database gets updated  with each flash flood event.</a:t>
            </a:r>
          </a:p>
          <a:p>
            <a:endParaRPr lang="en-US" dirty="0" smtClean="0"/>
          </a:p>
          <a:p>
            <a:r>
              <a:rPr lang="en-US" dirty="0" smtClean="0"/>
              <a:t>During</a:t>
            </a:r>
            <a:r>
              <a:rPr lang="en-US" baseline="0" dirty="0" smtClean="0"/>
              <a:t> this case the radar estimated 2 to 3 inches of rain in about 2 hours. 1 hr FFG was 1.4 inches, 3hr FFG was 1.8 inches, 6 hr FFG was 2.0 inches</a:t>
            </a:r>
            <a:endParaRPr lang="en-US" dirty="0" smtClean="0"/>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Have taken the latitude and longitude of each flood prone area and have made these into a Local Map on AWIPS. Each blue F is a location that has had flash flooding.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Crab Creek flooded State Route 660 ( Crab Creek Road) near Vicker. </a:t>
            </a:r>
          </a:p>
          <a:p>
            <a:endParaRPr lang="en-US" dirty="0" smtClean="0"/>
          </a:p>
          <a:p>
            <a:r>
              <a:rPr lang="en-US" dirty="0" smtClean="0"/>
              <a:t>In addition, now having the lat/lon for flood prone locations makes it easier to enter into Storm Data.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Four layers </a:t>
            </a:r>
            <a:r>
              <a:rPr lang="en-US" dirty="0" smtClean="0"/>
              <a:t>of the Flash Flood Potential Index. National and State forest cover parts of the Blue Ridge and western HSA. </a:t>
            </a:r>
          </a:p>
          <a:p>
            <a:endParaRPr lang="en-US" dirty="0" smtClean="0"/>
          </a:p>
          <a:p>
            <a:r>
              <a:rPr lang="en-US" dirty="0" smtClean="0"/>
              <a:t>A majority of previous flash flood reports have occurred in basins that are more urbanized. Of course, these are the higher population areas and flooding is more likely to be reported or observed. Large parts of the HSA have very low to almost no population. </a:t>
            </a:r>
          </a:p>
          <a:p>
            <a:endParaRPr lang="en-US" dirty="0" smtClean="0"/>
          </a:p>
          <a:p>
            <a:r>
              <a:rPr lang="en-US" dirty="0" smtClean="0"/>
              <a:t>Looking at  slope, there is a gradual rise in the east, then a sharp rise along the Blue Ridge Mountains with mountains and valleys in the west. </a:t>
            </a:r>
          </a:p>
          <a:p>
            <a:endParaRPr lang="en-US" dirty="0" smtClean="0"/>
          </a:p>
          <a:p>
            <a:r>
              <a:rPr lang="en-US" dirty="0" smtClean="0"/>
              <a:t>Notice the darker soil use areas along the population centers and more impervious soil along the east side of the Blue Ridge Parkway from the Floyd/Franklin County border into southeast Carroll County.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Green dots mark flood prone locations.</a:t>
            </a:r>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
        <p:nvSpPr>
          <p:cNvPr id="110594"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All 4 layers of the Flash Flood potential inches combined. </a:t>
            </a:r>
            <a:r>
              <a:rPr lang="en-US" dirty="0" smtClean="0"/>
              <a:t>We have applied an equal weighting on each layer. </a:t>
            </a:r>
            <a:r>
              <a:rPr lang="en-US" dirty="0" smtClean="0"/>
              <a:t>Green </a:t>
            </a:r>
            <a:r>
              <a:rPr lang="en-US" dirty="0" smtClean="0"/>
              <a:t>dots are locations that have had previous flash flooding. This map shows a good correlation between reports of flooding and basins where there is higher flood potential. These maps were created by Greg Smith from the </a:t>
            </a:r>
            <a:r>
              <a:rPr lang="en-US" dirty="0" smtClean="0"/>
              <a:t>CNRFC (Salt Lake City).</a:t>
            </a:r>
            <a:endParaRPr lang="en-US" dirty="0" smtClean="0"/>
          </a:p>
          <a:p>
            <a:endParaRPr lang="en-US" dirty="0" smtClean="0"/>
          </a:p>
          <a:p>
            <a:r>
              <a:rPr lang="en-US" dirty="0" smtClean="0"/>
              <a:t>This is not an interactive map yet, but is available to forecasters on the intranet page.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Rot="1" noChangeAspect="1"/>
          </p:cNvSpPr>
          <p:nvPr>
            <p:ph type="sldImg"/>
          </p:nvPr>
        </p:nvSpPr>
        <p:spPr bwMode="auto">
          <a:noFill/>
          <a:ln>
            <a:solidFill>
              <a:srgbClr val="000000"/>
            </a:solidFill>
            <a:miter lim="800000"/>
            <a:headEnd/>
            <a:tailEnd/>
          </a:ln>
        </p:spPr>
      </p:sp>
      <p:sp>
        <p:nvSpPr>
          <p:cNvPr id="114690"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r>
              <a:rPr lang="en-US" dirty="0" smtClean="0"/>
              <a:t>Urban flooding included</a:t>
            </a:r>
            <a:r>
              <a:rPr lang="en-US" baseline="0" dirty="0" smtClean="0"/>
              <a:t> the main business route (Route 460) through town. From Local Storm Report “NORTH FRANKLIN STREET AT SPRADLIN FARMS CLOSED DUE TO HIGH WATER REACHING A DEPTH OF 3 FEET. ROAD RE-OPENED AROUND 400 AM.”</a:t>
            </a:r>
          </a:p>
          <a:p>
            <a:pPr eaLnBrk="1" hangingPunct="1">
              <a:spcBef>
                <a:spcPct val="0"/>
              </a:spcBef>
            </a:pPr>
            <a:endParaRPr lang="en-US" baseline="0" dirty="0" smtClean="0"/>
          </a:p>
          <a:p>
            <a:pPr eaLnBrk="1" hangingPunct="1">
              <a:spcBef>
                <a:spcPct val="0"/>
              </a:spcBef>
            </a:pPr>
            <a:r>
              <a:rPr lang="en-US" baseline="0" dirty="0" smtClean="0"/>
              <a:t>Local Storm Report of Crab Creek flooding said “CRAB CREEK FLOODING THE BRIDGE ALONG WALTON ROAD, IN THE  </a:t>
            </a:r>
            <a:r>
              <a:rPr lang="en-US" baseline="0" dirty="0" smtClean="0"/>
              <a:t>COMMUNITY </a:t>
            </a:r>
            <a:r>
              <a:rPr lang="en-US" baseline="0" dirty="0" smtClean="0"/>
              <a:t>OF WALTON. “</a:t>
            </a:r>
          </a:p>
          <a:p>
            <a:pPr eaLnBrk="1" hangingPunct="1">
              <a:spcBef>
                <a:spcPct val="0"/>
              </a:spcBef>
            </a:pPr>
            <a:endParaRPr lang="en-US" baseline="0" dirty="0" smtClean="0"/>
          </a:p>
          <a:p>
            <a:pPr eaLnBrk="1" hangingPunct="1">
              <a:spcBef>
                <a:spcPct val="0"/>
              </a:spcBef>
            </a:pPr>
            <a:r>
              <a:rPr lang="en-US" baseline="0" dirty="0" smtClean="0"/>
              <a:t>Close to a 100 year flood event. </a:t>
            </a:r>
          </a:p>
          <a:p>
            <a:pPr eaLnBrk="1" hangingPunct="1">
              <a:spcBef>
                <a:spcPct val="0"/>
              </a:spcBef>
            </a:pPr>
            <a:endParaRPr lang="en-US" baseline="0" dirty="0" smtClean="0"/>
          </a:p>
          <a:p>
            <a:pPr eaLnBrk="1" hangingPunct="1">
              <a:spcBef>
                <a:spcPct val="0"/>
              </a:spcBef>
            </a:pPr>
            <a:endParaRPr lang="en-US" dirty="0" smtClean="0"/>
          </a:p>
        </p:txBody>
      </p:sp>
      <p:sp>
        <p:nvSpPr>
          <p:cNvPr id="41987" name="Rectangle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2EDA3525-5B87-4082-B946-CA4D7C4C7F1D}" type="slidenum">
              <a:rPr lang="en-US"/>
              <a:pPr fontAlgn="base">
                <a:spcBef>
                  <a:spcPct val="0"/>
                </a:spcBef>
                <a:spcAft>
                  <a:spcPct val="0"/>
                </a:spcAft>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Rot="1" noChangeAspect="1"/>
          </p:cNvSpPr>
          <p:nvPr>
            <p:ph type="sldImg"/>
          </p:nvPr>
        </p:nvSpPr>
        <p:spPr bwMode="auto">
          <a:noFill/>
          <a:ln>
            <a:solidFill>
              <a:srgbClr val="000000"/>
            </a:solidFill>
            <a:miter lim="800000"/>
            <a:headEnd/>
            <a:tailEnd/>
          </a:ln>
        </p:spPr>
      </p:sp>
      <p:sp>
        <p:nvSpPr>
          <p:cNvPr id="114690"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dirty="0" smtClean="0"/>
          </a:p>
        </p:txBody>
      </p:sp>
      <p:sp>
        <p:nvSpPr>
          <p:cNvPr id="41987" name="Rectangle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2EDA3525-5B87-4082-B946-CA4D7C4C7F1D}" type="slidenum">
              <a:rPr lang="en-US"/>
              <a:pPr fontAlgn="base">
                <a:spcBef>
                  <a:spcPct val="0"/>
                </a:spcBef>
                <a:spcAft>
                  <a:spcPct val="0"/>
                </a:spcAft>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p:cNvSpPr>
          <p:nvPr>
            <p:ph type="sldImg"/>
          </p:nvPr>
        </p:nvSpPr>
        <p:spPr bwMode="auto">
          <a:noFill/>
          <a:ln>
            <a:solidFill>
              <a:srgbClr val="000000"/>
            </a:solidFill>
            <a:miter lim="800000"/>
            <a:headEnd/>
            <a:tailEnd/>
          </a:ln>
        </p:spPr>
      </p:sp>
      <p:sp>
        <p:nvSpPr>
          <p:cNvPr id="19458"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r>
              <a:rPr lang="en-US" dirty="0" smtClean="0"/>
              <a:t>Hydrologic Service Area of Blacksburg, VA WFO. Yellow star is located over Christiansburg, VA.</a:t>
            </a:r>
          </a:p>
        </p:txBody>
      </p:sp>
      <p:sp>
        <p:nvSpPr>
          <p:cNvPr id="19459" name="Rectangle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7C03B456-9AA6-47D9-B476-B1C213F52C03}" type="slidenum">
              <a:rPr lang="en-US"/>
              <a:pPr fontAlgn="base">
                <a:spcBef>
                  <a:spcPct val="0"/>
                </a:spcBef>
                <a:spcAft>
                  <a:spcPct val="0"/>
                </a:spcAft>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2B65637-CF8C-4B94-B8FB-713FAAD61534}"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p:cNvSpPr>
          <p:nvPr>
            <p:ph type="sldImg"/>
          </p:nvPr>
        </p:nvSpPr>
        <p:spPr bwMode="auto">
          <a:noFill/>
          <a:ln>
            <a:solidFill>
              <a:srgbClr val="000000"/>
            </a:solidFill>
            <a:miter lim="800000"/>
            <a:headEnd/>
            <a:tailEnd/>
          </a:ln>
        </p:spPr>
      </p:sp>
      <p:sp>
        <p:nvSpPr>
          <p:cNvPr id="17410" name="Rectangle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How is this approach working for</a:t>
            </a:r>
            <a:r>
              <a:rPr lang="en-US" baseline="0" dirty="0" smtClean="0"/>
              <a:t> us? Lead time improved from just over 40 minutes in 2003 to just under 80 min by 2009.</a:t>
            </a:r>
          </a:p>
          <a:p>
            <a:endParaRPr lang="en-US" baseline="0" dirty="0" smtClean="0"/>
          </a:p>
          <a:p>
            <a:r>
              <a:rPr lang="en-US" dirty="0" smtClean="0"/>
              <a:t>Always </a:t>
            </a:r>
            <a:r>
              <a:rPr lang="en-US" baseline="0" dirty="0" smtClean="0"/>
              <a:t>room for improvement. </a:t>
            </a:r>
            <a:endParaRPr lang="en-US" dirty="0" smtClean="0"/>
          </a:p>
          <a:p>
            <a:endParaRPr lang="en-US" dirty="0" smtClean="0"/>
          </a:p>
          <a:p>
            <a:r>
              <a:rPr lang="en-US" dirty="0" smtClean="0"/>
              <a:t>In</a:t>
            </a:r>
            <a:r>
              <a:rPr lang="en-US" baseline="0" dirty="0" smtClean="0"/>
              <a:t> </a:t>
            </a:r>
            <a:r>
              <a:rPr lang="en-US" dirty="0" smtClean="0"/>
              <a:t>FY’09 POD  was 0.74   (Region 0.90) ,</a:t>
            </a:r>
            <a:r>
              <a:rPr lang="en-US" baseline="0" dirty="0" smtClean="0"/>
              <a:t> </a:t>
            </a:r>
            <a:r>
              <a:rPr lang="en-US" dirty="0" smtClean="0"/>
              <a:t>FAR was 0.22,  CSI  was 0.69,  LT was 87.7 min (Region 49 min)</a:t>
            </a:r>
          </a:p>
          <a:p>
            <a:pPr eaLnBrk="1" hangingPunct="1">
              <a:spcBef>
                <a:spcPct val="0"/>
              </a:spcBef>
            </a:pPr>
            <a:endParaRPr lang="en-US" dirty="0" smtClean="0"/>
          </a:p>
        </p:txBody>
      </p:sp>
      <p:sp>
        <p:nvSpPr>
          <p:cNvPr id="17411" name="Rectangle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568AA992-7833-4CD0-830A-780384DD2BD6}" type="slidenum">
              <a:rPr lang="en-US"/>
              <a:pPr fontAlgn="base">
                <a:spcBef>
                  <a:spcPct val="0"/>
                </a:spcBef>
                <a:spcAft>
                  <a:spcPct val="0"/>
                </a:spcAft>
                <a:defRPr/>
              </a:pPr>
              <a:t>35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Topography of WFO Blacksburg County Warning Area. The Blue Ridge Mountains bisect the forecast area from northeast to southwest. Elevation changes from just under 500 feet in the far southeast counties to just over 5000 feet at the top of Mt. Rogers (highest point in VA) in the southwest CWA. The yellow star</a:t>
            </a:r>
            <a:r>
              <a:rPr lang="en-US" baseline="0" dirty="0" smtClean="0"/>
              <a:t> marks the location of Christiansburg, VA.</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Zonal flow at 500 </a:t>
            </a:r>
            <a:r>
              <a:rPr lang="en-US" dirty="0" err="1" smtClean="0"/>
              <a:t>mb</a:t>
            </a:r>
            <a:r>
              <a:rPr lang="en-US" dirty="0" smtClean="0"/>
              <a:t>. Weak upper ridging over the far southeast US. </a:t>
            </a:r>
          </a:p>
          <a:p>
            <a:pPr eaLnBrk="1" hangingPunct="1">
              <a:spcBef>
                <a:spcPct val="0"/>
              </a:spcBef>
            </a:pPr>
            <a:endParaRPr lang="en-US" dirty="0" smtClean="0"/>
          </a:p>
          <a:p>
            <a:pPr eaLnBrk="1" hangingPunct="1">
              <a:spcBef>
                <a:spcPct val="0"/>
              </a:spcBef>
            </a:pPr>
            <a:r>
              <a:rPr lang="en-US" dirty="0" smtClean="0"/>
              <a:t>At 300mb(not shown) RRQ of upper jet over eastern Great Lakes. Upper </a:t>
            </a:r>
            <a:r>
              <a:rPr lang="en-US" dirty="0" err="1" smtClean="0"/>
              <a:t>diffluence</a:t>
            </a:r>
            <a:r>
              <a:rPr lang="en-US" dirty="0" smtClean="0"/>
              <a:t> over the mid Atlantic region.  </a:t>
            </a:r>
          </a:p>
          <a:p>
            <a:pPr eaLnBrk="1" hangingPunct="1">
              <a:spcBef>
                <a:spcPct val="0"/>
              </a:spcBef>
            </a:pPr>
            <a:endParaRPr lang="en-US" dirty="0" smtClean="0"/>
          </a:p>
          <a:p>
            <a:pPr eaLnBrk="1" hangingPunct="1">
              <a:spcBef>
                <a:spcPct val="0"/>
              </a:spcBef>
            </a:pPr>
            <a:r>
              <a:rPr lang="en-US" dirty="0" smtClean="0"/>
              <a:t>Black lines</a:t>
            </a:r>
            <a:r>
              <a:rPr lang="en-US" baseline="0" dirty="0" smtClean="0"/>
              <a:t> are height. Red dashed contours are temperatures.  </a:t>
            </a:r>
            <a:r>
              <a:rPr lang="en-US" dirty="0" smtClean="0"/>
              <a:t> </a:t>
            </a:r>
          </a:p>
        </p:txBody>
      </p:sp>
      <p:sp>
        <p:nvSpPr>
          <p:cNvPr id="22531" name="Slide Number Placeholder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360E222F-0A64-4ED4-9948-E006FE96A418}" type="slidenum">
              <a:rPr lang="en-US"/>
              <a:pPr fontAlgn="base">
                <a:spcBef>
                  <a:spcPct val="0"/>
                </a:spcBef>
                <a:spcAft>
                  <a:spcPct val="0"/>
                </a:spcAft>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r>
              <a:rPr lang="en-US" dirty="0" smtClean="0"/>
              <a:t>High </a:t>
            </a:r>
            <a:r>
              <a:rPr lang="en-US" baseline="0" dirty="0" smtClean="0"/>
              <a:t> </a:t>
            </a:r>
            <a:r>
              <a:rPr lang="en-US" dirty="0" smtClean="0"/>
              <a:t>850 </a:t>
            </a:r>
            <a:r>
              <a:rPr lang="en-US" dirty="0" err="1" smtClean="0"/>
              <a:t>mb</a:t>
            </a:r>
            <a:r>
              <a:rPr lang="en-US" dirty="0" smtClean="0"/>
              <a:t> </a:t>
            </a:r>
            <a:r>
              <a:rPr lang="en-US" dirty="0" smtClean="0"/>
              <a:t>and 700</a:t>
            </a:r>
            <a:r>
              <a:rPr lang="en-US" baseline="0" dirty="0" smtClean="0"/>
              <a:t> </a:t>
            </a:r>
            <a:r>
              <a:rPr lang="en-US" baseline="0" dirty="0" err="1" smtClean="0"/>
              <a:t>mb</a:t>
            </a:r>
            <a:r>
              <a:rPr lang="en-US" baseline="0" dirty="0" smtClean="0"/>
              <a:t> (not shown) </a:t>
            </a:r>
            <a:r>
              <a:rPr lang="en-US" dirty="0" smtClean="0"/>
              <a:t>dew </a:t>
            </a:r>
            <a:r>
              <a:rPr lang="en-US" dirty="0" smtClean="0"/>
              <a:t>points. Neutral temperature advection.</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Black lines</a:t>
            </a:r>
            <a:r>
              <a:rPr lang="en-US" baseline="0" dirty="0" smtClean="0"/>
              <a:t> are height. Green contours are dew point. Red dashed line is temperature.</a:t>
            </a:r>
            <a:endParaRPr lang="en-US" dirty="0" smtClean="0"/>
          </a:p>
          <a:p>
            <a:pPr eaLnBrk="1" hangingPunct="1">
              <a:spcBef>
                <a:spcPct val="0"/>
              </a:spcBef>
            </a:pPr>
            <a:endParaRPr lang="en-US" dirty="0" smtClean="0"/>
          </a:p>
        </p:txBody>
      </p:sp>
      <p:sp>
        <p:nvSpPr>
          <p:cNvPr id="2457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DC4A6EC-7E87-4F0F-B9D6-15E631563D34}" type="slidenum">
              <a:rPr lang="en-US" sz="1200">
                <a:latin typeface="+mn-lt"/>
              </a:rPr>
              <a:pPr algn="r">
                <a:defRPr/>
              </a:pPr>
              <a:t>6</a:t>
            </a:fld>
            <a:endParaRPr lang="en-US" sz="1200" dirty="0">
              <a:latin typeface="+mn-l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Presence of slow-moving, weak boundary with convergent flow likely an important focusing and lift mechanism. Additional lift provided by SE flow in to higher terrain over central HSA.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Approaching the month (June) with the highest number of flash flood events, (187), representing nearly 25% of the total flash flood events. </a:t>
            </a:r>
          </a:p>
          <a:p>
            <a:endParaRPr lang="en-US" dirty="0" smtClean="0"/>
          </a:p>
          <a:p>
            <a:r>
              <a:rPr lang="en-US" dirty="0" smtClean="0"/>
              <a:t>Surface</a:t>
            </a:r>
            <a:r>
              <a:rPr lang="en-US" baseline="0" dirty="0" smtClean="0"/>
              <a:t> </a:t>
            </a:r>
            <a:r>
              <a:rPr lang="en-US" baseline="0" dirty="0" smtClean="0"/>
              <a:t>dew point is shaded from low (browns) to high (dark green) on the large pane. </a:t>
            </a:r>
            <a:endParaRPr lang="en-US" dirty="0" smtClean="0"/>
          </a:p>
        </p:txBody>
      </p:sp>
      <p:sp>
        <p:nvSpPr>
          <p:cNvPr id="4" name="Slide Number Placeholder 3"/>
          <p:cNvSpPr>
            <a:spLocks noGrp="1"/>
          </p:cNvSpPr>
          <p:nvPr>
            <p:ph type="sldNum" sz="quarter" idx="5"/>
          </p:nvPr>
        </p:nvSpPr>
        <p:spPr/>
        <p:txBody>
          <a:bodyPr/>
          <a:lstStyle/>
          <a:p>
            <a:pPr>
              <a:defRPr/>
            </a:pPr>
            <a:fld id="{E906577D-4062-4A2E-A523-44715AB497C8}"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r>
              <a:rPr lang="en-US" dirty="0" smtClean="0"/>
              <a:t>00UTC sounding was in very close proximity to location of flash flooding, within 10 nm. Convective Available Potential Energy (CAPE) was </a:t>
            </a:r>
            <a:r>
              <a:rPr lang="en-US" dirty="0" smtClean="0"/>
              <a:t>519 </a:t>
            </a:r>
            <a:r>
              <a:rPr lang="en-US" dirty="0" smtClean="0"/>
              <a:t>J/kg. The precipitable water value was </a:t>
            </a:r>
            <a:r>
              <a:rPr lang="en-US" dirty="0" smtClean="0"/>
              <a:t>1.19 </a:t>
            </a:r>
            <a:r>
              <a:rPr lang="en-US" dirty="0" smtClean="0"/>
              <a:t>inches.</a:t>
            </a:r>
          </a:p>
          <a:p>
            <a:pPr eaLnBrk="1" hangingPunct="1">
              <a:spcBef>
                <a:spcPct val="0"/>
              </a:spcBef>
            </a:pPr>
            <a:r>
              <a:rPr lang="en-US" dirty="0" smtClean="0"/>
              <a:t> </a:t>
            </a:r>
          </a:p>
        </p:txBody>
      </p:sp>
      <p:sp>
        <p:nvSpPr>
          <p:cNvPr id="26627" name="Slide Number Placeholder 3"/>
          <p:cNvSpPr>
            <a:spLocks noGrp="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9EAD3D5D-3055-4CAF-8ACB-E64CA7C6B7E7}" type="slidenum">
              <a:rPr lang="en-US"/>
              <a:pPr fontAlgn="base">
                <a:spcBef>
                  <a:spcPct val="0"/>
                </a:spcBef>
                <a:spcAft>
                  <a:spcPct val="0"/>
                </a:spcAft>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r>
              <a:rPr lang="en-US" dirty="0" smtClean="0"/>
              <a:t>This checklist is filled out whenever there is a threat of severe weather or flash flooding using a RAOB sounding (usually modified if based on the 12UTC release), BUFKIT or the SPC upper air analysis. </a:t>
            </a:r>
          </a:p>
          <a:p>
            <a:endParaRPr lang="en-US" dirty="0" smtClean="0"/>
          </a:p>
          <a:p>
            <a:r>
              <a:rPr lang="en-US" dirty="0" smtClean="0"/>
              <a:t>This checklist is on the intranet and has links for almost each parameter giving more detail. Each checklist is archived after completed for later case studies, event reviews and other research. In most cases the RNK is representative of the area along and west of the Blue Ridge mountains. GSO is used for the southeast half of the CWA.  </a:t>
            </a:r>
          </a:p>
          <a:p>
            <a:endParaRPr lang="en-US" dirty="0" smtClean="0"/>
          </a:p>
          <a:p>
            <a:r>
              <a:rPr lang="en-US" dirty="0" smtClean="0"/>
              <a:t>Checklist was </a:t>
            </a:r>
            <a:r>
              <a:rPr lang="en-US" dirty="0" smtClean="0"/>
              <a:t>created for us by Matt Bunkers from WFO Sioux Falls.</a:t>
            </a:r>
            <a:endParaRPr lang="en-US" dirty="0" smtClean="0"/>
          </a:p>
          <a:p>
            <a:endParaRPr lang="en-US" dirty="0" smtClean="0"/>
          </a:p>
          <a:p>
            <a:r>
              <a:rPr lang="en-US" dirty="0" smtClean="0"/>
              <a:t>Parameters</a:t>
            </a:r>
            <a:r>
              <a:rPr lang="en-US" dirty="0" smtClean="0"/>
              <a:t>, including  precipitable water rising quickly just before the event, show the chance for severe thunderstorms and flash flooding.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3851275"/>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9"/>
          <p:cNvSpPr/>
          <p:nvPr/>
        </p:nvSpPr>
        <p:spPr bwMode="invGray">
          <a:xfrm>
            <a:off x="0" y="3846513"/>
            <a:ext cx="9144000" cy="333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2516886"/>
            <a:ext cx="8077200" cy="1255014"/>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371600"/>
            <a:ext cx="8077200" cy="1124712"/>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lgn="ctr">
              <a:defRPr>
                <a:solidFill>
                  <a:srgbClr val="FFFFFF"/>
                </a:solidFill>
              </a:defRPr>
            </a:lvl1pPr>
          </a:lstStyle>
          <a:p>
            <a:pPr>
              <a:defRPr/>
            </a:pPr>
            <a:fld id="{AE31C1EA-25E7-49D0-AD3C-A2D128528782}" type="datetime1">
              <a:rPr lang="en-US"/>
              <a:pPr>
                <a:defRPr/>
              </a:pPr>
              <a:t>5/22/2010</a:t>
            </a:fld>
            <a:endParaRPr lang="en-US" sz="2000" dirty="0"/>
          </a:p>
        </p:txBody>
      </p:sp>
      <p:sp>
        <p:nvSpPr>
          <p:cNvPr id="7" name="Footer Placeholder 4"/>
          <p:cNvSpPr>
            <a:spLocks noGrp="1"/>
          </p:cNvSpPr>
          <p:nvPr>
            <p:ph type="ftr" sz="quarter" idx="11"/>
          </p:nvPr>
        </p:nvSpPr>
        <p:spPr/>
        <p:txBody>
          <a:bodyPr/>
          <a:lstStyle>
            <a:lvl1pPr>
              <a:defRPr sz="1200"/>
            </a:lvl1pPr>
          </a:lstStyle>
          <a:p>
            <a:pPr>
              <a:defRPr/>
            </a:pPr>
            <a:endParaRPr lang="en-US" dirty="0"/>
          </a:p>
        </p:txBody>
      </p:sp>
      <p:sp>
        <p:nvSpPr>
          <p:cNvPr id="8" name="Slide Number Placeholder 5"/>
          <p:cNvSpPr>
            <a:spLocks noGrp="1"/>
          </p:cNvSpPr>
          <p:nvPr>
            <p:ph type="sldNum" sz="quarter" idx="12"/>
          </p:nvPr>
        </p:nvSpPr>
        <p:spPr/>
        <p:txBody>
          <a:bodyPr/>
          <a:lstStyle>
            <a:lvl1pPr algn="r">
              <a:defRPr sz="1200" b="0">
                <a:solidFill>
                  <a:schemeClr val="tx2"/>
                </a:solidFill>
              </a:defRPr>
            </a:lvl1pPr>
          </a:lstStyle>
          <a:p>
            <a:pPr>
              <a:defRPr/>
            </a:pPr>
            <a:fld id="{56958ACB-BC63-48AF-813F-55CF2193C45C}"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C576BE-3FC7-4DBF-AD3E-D72D1E25BADD}" type="datetime1">
              <a:rPr lang="en-US"/>
              <a:pPr>
                <a:defRPr/>
              </a:pPr>
              <a:t>5/22/2010</a:t>
            </a:fld>
            <a:endParaRPr lang="en-US" sz="140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CB7215F-F809-4BE4-89BA-DC325737C519}" type="slidenum">
              <a:rPr lang="en-US"/>
              <a:pPr>
                <a:defRPr/>
              </a:pPr>
              <a:t>‹#›</a:t>
            </a:fld>
            <a:endParaRPr lang="en-US" dirty="0"/>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p:nvPr/>
        </p:nvSpPr>
        <p:spPr bwMode="invGray">
          <a:xfrm>
            <a:off x="6599238" y="0"/>
            <a:ext cx="46037"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7"/>
          <p:cNvSpPr/>
          <p:nvPr/>
        </p:nvSpPr>
        <p:spPr bwMode="ltGray">
          <a:xfrm>
            <a:off x="6648450" y="0"/>
            <a:ext cx="2514600" cy="51435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781800" y="205980"/>
            <a:ext cx="1905000" cy="4388644"/>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4388644"/>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441CD211-9310-4993-89CA-4D25E5EC009F}" type="datetime1">
              <a:rPr lang="en-US"/>
              <a:pPr>
                <a:defRPr/>
              </a:pPr>
              <a:t>5/22/2010</a:t>
            </a:fld>
            <a:endParaRPr lang="en-US" sz="1400" dirty="0">
              <a:solidFill>
                <a:schemeClr val="tx2"/>
              </a:solidFill>
            </a:endParaRPr>
          </a:p>
        </p:txBody>
      </p:sp>
      <p:sp>
        <p:nvSpPr>
          <p:cNvPr id="7" name="Footer Placeholder 4"/>
          <p:cNvSpPr>
            <a:spLocks noGrp="1"/>
          </p:cNvSpPr>
          <p:nvPr>
            <p:ph type="ftr" sz="quarter" idx="11"/>
          </p:nvPr>
        </p:nvSpPr>
        <p:spPr>
          <a:xfrm>
            <a:off x="2640013" y="4783138"/>
            <a:ext cx="3836987" cy="273050"/>
          </a:xfrm>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D7B3A056-A19B-44D6-A86B-206A582361D8}" type="slidenum">
              <a:rPr lang="en-US"/>
              <a:pPr>
                <a:defRPr/>
              </a:pPr>
              <a:t>‹#›</a:t>
            </a:fld>
            <a:endParaRPr lang="en-US" dirty="0"/>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644A1B-43EB-4A1F-B75F-745C17869D2C}" type="datetime1">
              <a:rPr lang="en-US"/>
              <a:pPr>
                <a:defRPr/>
              </a:pPr>
              <a:t>5/22/2010</a:t>
            </a:fld>
            <a:endParaRPr lang="en-US" sz="1400" dirty="0">
              <a:solidFill>
                <a:schemeClr val="tx2"/>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6862428-37A1-4A1F-99A6-D457D11FB71E}" type="slidenum">
              <a:rPr lang="en-US"/>
              <a:pPr>
                <a:defRPr/>
              </a:pPr>
              <a:t>‹#›</a:t>
            </a:fld>
            <a:endParaRPr lang="en-US" dirty="0"/>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144000" cy="1952625"/>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11"/>
          <p:cNvSpPr/>
          <p:nvPr/>
        </p:nvSpPr>
        <p:spPr bwMode="invGray">
          <a:xfrm>
            <a:off x="0" y="1952625"/>
            <a:ext cx="9144000" cy="333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749808" y="89154"/>
            <a:ext cx="8013192" cy="1227582"/>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371600"/>
            <a:ext cx="8022336" cy="51435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62DC15F6-295D-4ABF-8DE1-DDE015D4B8A6}" type="datetime1">
              <a:rPr lang="en-US"/>
              <a:pPr>
                <a:defRPr/>
              </a:pPr>
              <a:t>5/22/2010</a:t>
            </a:fld>
            <a:endParaRPr lang="en-US" dirty="0"/>
          </a:p>
        </p:txBody>
      </p:sp>
      <p:sp>
        <p:nvSpPr>
          <p:cNvPr id="7" name="Footer Placeholder 4"/>
          <p:cNvSpPr>
            <a:spLocks noGrp="1"/>
          </p:cNvSpPr>
          <p:nvPr>
            <p:ph type="ftr" sz="quarter" idx="11"/>
          </p:nvPr>
        </p:nvSpPr>
        <p:spPr/>
        <p:txBody>
          <a:bodyPr/>
          <a:lstStyle>
            <a:lvl1pPr algn="l">
              <a:defRPr sz="1200">
                <a:solidFill>
                  <a:schemeClr val="tx1">
                    <a:tint val="95000"/>
                  </a:schemeClr>
                </a:solidFill>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2400"/>
            </a:lvl1pPr>
          </a:lstStyle>
          <a:p>
            <a:pPr>
              <a:defRPr/>
            </a:pPr>
            <a:fld id="{999964AE-694B-4FF0-819D-FDC4FBB55CF6}" type="slidenum">
              <a:rPr lang="en-US"/>
              <a:pPr>
                <a:defRPr/>
              </a:pPr>
              <a:t>‹#›</a:t>
            </a:fld>
            <a:endParaRPr lang="en-US" b="0" dirty="0"/>
          </a:p>
        </p:txBody>
      </p:sp>
    </p:spTree>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330452"/>
            <a:ext cx="4038600" cy="3467862"/>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0452"/>
            <a:ext cx="4038600" cy="34678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D74B454B-E92E-4BA0-9B46-2536D352879F}" type="datetime1">
              <a:rPr lang="en-US"/>
              <a:pPr>
                <a:defRPr/>
              </a:pPr>
              <a:t>5/22/2010</a:t>
            </a:fld>
            <a:endParaRPr lang="en-US" dirty="0"/>
          </a:p>
        </p:txBody>
      </p:sp>
      <p:sp>
        <p:nvSpPr>
          <p:cNvPr id="6" name="Footer Placeholder 5"/>
          <p:cNvSpPr>
            <a:spLocks noGrp="1"/>
          </p:cNvSpPr>
          <p:nvPr>
            <p:ph type="ftr" sz="quarter" idx="11"/>
          </p:nvPr>
        </p:nvSpPr>
        <p:spPr/>
        <p:txBody>
          <a:bodyPr/>
          <a:lstStyle>
            <a:lvl1pPr algn="l">
              <a:defRPr sz="1200">
                <a:solidFill>
                  <a:schemeClr val="tx1">
                    <a:tint val="95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3576467-9C1D-4E0D-B641-4D1E4CF06CDB}" type="slidenum">
              <a:rPr lang="en-US"/>
              <a:pPr>
                <a:defRPr/>
              </a:pPr>
              <a:t>‹#›</a:t>
            </a:fld>
            <a:endParaRPr lang="en-US" sz="1200" b="0" dirty="0">
              <a:solidFill>
                <a:schemeClr val="tx1">
                  <a:tint val="95000"/>
                </a:schemeClr>
              </a:solidFill>
            </a:endParaRPr>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274241"/>
            <a:ext cx="4040188" cy="536516"/>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1837134"/>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4241"/>
            <a:ext cx="4041775" cy="536516"/>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6" y="1837134"/>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067D4F25-3D2B-410C-B515-4DC9795FAC94}" type="datetime1">
              <a:rPr lang="en-US"/>
              <a:pPr>
                <a:defRPr/>
              </a:pPr>
              <a:t>5/22/2010</a:t>
            </a:fld>
            <a:endParaRPr lang="en-US" dirty="0"/>
          </a:p>
        </p:txBody>
      </p:sp>
      <p:sp>
        <p:nvSpPr>
          <p:cNvPr id="8" name="Footer Placeholder 7"/>
          <p:cNvSpPr>
            <a:spLocks noGrp="1"/>
          </p:cNvSpPr>
          <p:nvPr>
            <p:ph type="ftr" sz="quarter" idx="11"/>
          </p:nvPr>
        </p:nvSpPr>
        <p:spPr/>
        <p:txBody>
          <a:bodyPr/>
          <a:lstStyle>
            <a:lvl1pPr algn="l">
              <a:defRPr sz="1200">
                <a:solidFill>
                  <a:schemeClr val="tx1">
                    <a:tint val="95000"/>
                  </a:scheme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064723F5-529E-48D7-9A3E-875F8A849067}" type="slidenum">
              <a:rPr lang="en-US"/>
              <a:pPr>
                <a:defRPr/>
              </a:pPr>
              <a:t>‹#›</a:t>
            </a:fld>
            <a:endParaRPr lang="en-US" sz="1200" b="0" dirty="0">
              <a:solidFill>
                <a:schemeClr val="tx1">
                  <a:tint val="95000"/>
                </a:schemeClr>
              </a:solidFill>
            </a:endParaRPr>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1692AFBE-26EB-477C-85DB-F2538744B0E9}" type="datetime1">
              <a:rPr lang="en-US"/>
              <a:pPr>
                <a:defRPr/>
              </a:pPr>
              <a:t>5/22/2010</a:t>
            </a:fld>
            <a:endParaRPr lang="en-US" dirty="0"/>
          </a:p>
        </p:txBody>
      </p:sp>
      <p:sp>
        <p:nvSpPr>
          <p:cNvPr id="4" name="Footer Placeholder 3"/>
          <p:cNvSpPr>
            <a:spLocks noGrp="1"/>
          </p:cNvSpPr>
          <p:nvPr>
            <p:ph type="ftr" sz="quarter" idx="11"/>
          </p:nvPr>
        </p:nvSpPr>
        <p:spPr/>
        <p:txBody>
          <a:bodyPr/>
          <a:lstStyle>
            <a:lvl1pPr algn="l">
              <a:defRPr sz="1200">
                <a:solidFill>
                  <a:schemeClr val="tx1">
                    <a:tint val="95000"/>
                  </a:scheme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lgn="r">
              <a:defRPr sz="1200" b="0"/>
            </a:lvl1pPr>
          </a:lstStyle>
          <a:p>
            <a:pPr>
              <a:defRPr/>
            </a:pPr>
            <a:fld id="{5E39F49F-D171-4884-95DB-F2D6FF467276}" type="slidenum">
              <a:rPr lang="en-US"/>
              <a:pPr>
                <a:defRPr/>
              </a:pPr>
              <a:t>‹#›</a:t>
            </a:fld>
            <a:endParaRPr lang="en-US" dirty="0"/>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2122F5D-3874-4ED8-95BE-8C0C31842E2A}" type="datetime1">
              <a:rPr lang="en-US"/>
              <a:pPr>
                <a:defRPr/>
              </a:pPr>
              <a:t>5/22/2010</a:t>
            </a:fld>
            <a:endParaRPr lang="en-US" dirty="0"/>
          </a:p>
        </p:txBody>
      </p:sp>
      <p:sp>
        <p:nvSpPr>
          <p:cNvPr id="3" name="Footer Placeholder 2"/>
          <p:cNvSpPr>
            <a:spLocks noGrp="1"/>
          </p:cNvSpPr>
          <p:nvPr>
            <p:ph type="ftr" sz="quarter" idx="11"/>
          </p:nvPr>
        </p:nvSpPr>
        <p:spPr/>
        <p:txBody>
          <a:bodyPr/>
          <a:lstStyle>
            <a:lvl1pPr algn="l">
              <a:defRPr sz="1200">
                <a:solidFill>
                  <a:schemeClr val="tx1">
                    <a:tint val="95000"/>
                  </a:scheme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lgn="r">
              <a:defRPr sz="1200" b="0">
                <a:solidFill>
                  <a:schemeClr val="tx2"/>
                </a:solidFill>
              </a:defRPr>
            </a:lvl1pPr>
          </a:lstStyle>
          <a:p>
            <a:pPr>
              <a:defRPr/>
            </a:pPr>
            <a:fld id="{E1DD7F5F-28B5-4B3E-A318-43FF223E6BE9}" type="slidenum">
              <a:rPr lang="en-US"/>
              <a:pPr>
                <a:defRPr/>
              </a:pPr>
              <a:t>‹#›</a:t>
            </a:fld>
            <a:endParaRPr lang="en-US" dirty="0"/>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1"/>
          <p:cNvSpPr/>
          <p:nvPr/>
        </p:nvSpPr>
        <p:spPr bwMode="invGray">
          <a:xfrm>
            <a:off x="2855913" y="0"/>
            <a:ext cx="46037"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8"/>
          <p:cNvSpPr/>
          <p:nvPr/>
        </p:nvSpPr>
        <p:spPr bwMode="invGray">
          <a:xfrm>
            <a:off x="2855913" y="0"/>
            <a:ext cx="46037"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167838" y="114300"/>
            <a:ext cx="2523744" cy="733806"/>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307350"/>
            <a:ext cx="5920641" cy="34191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297514"/>
            <a:ext cx="2468880" cy="342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15A4BD39-BB93-4270-A4BB-B7D7F22C39A9}" type="datetime1">
              <a:rPr lang="en-US"/>
              <a:pPr>
                <a:defRPr/>
              </a:pPr>
              <a:t>5/22/2010</a:t>
            </a:fld>
            <a:endParaRPr lang="en-US" dirty="0"/>
          </a:p>
        </p:txBody>
      </p:sp>
      <p:sp>
        <p:nvSpPr>
          <p:cNvPr id="8" name="Footer Placeholder 5"/>
          <p:cNvSpPr>
            <a:spLocks noGrp="1"/>
          </p:cNvSpPr>
          <p:nvPr>
            <p:ph type="ftr" sz="quarter" idx="11"/>
          </p:nvPr>
        </p:nvSpPr>
        <p:spPr/>
        <p:txBody>
          <a:bodyPr/>
          <a:lstStyle>
            <a:lvl1pPr algn="l">
              <a:defRPr sz="1200">
                <a:solidFill>
                  <a:schemeClr val="tx1">
                    <a:tint val="95000"/>
                  </a:schemeClr>
                </a:solidFill>
              </a:defRPr>
            </a:lvl1pPr>
          </a:lstStyle>
          <a:p>
            <a:pPr>
              <a:defRPr/>
            </a:pPr>
            <a:endParaRPr lang="en-US" dirty="0"/>
          </a:p>
        </p:txBody>
      </p:sp>
      <p:sp>
        <p:nvSpPr>
          <p:cNvPr id="9" name="Slide Number Placeholder 6"/>
          <p:cNvSpPr>
            <a:spLocks noGrp="1"/>
          </p:cNvSpPr>
          <p:nvPr>
            <p:ph type="sldNum" sz="quarter" idx="12"/>
          </p:nvPr>
        </p:nvSpPr>
        <p:spPr/>
        <p:txBody>
          <a:bodyPr/>
          <a:lstStyle>
            <a:lvl1pPr algn="r">
              <a:defRPr sz="1200" b="0"/>
            </a:lvl1pPr>
          </a:lstStyle>
          <a:p>
            <a:pPr>
              <a:defRPr/>
            </a:pPr>
            <a:fld id="{4167D5C2-3200-4786-9C58-B8C8E56A6BE8}" type="slidenum">
              <a:rPr lang="en-US"/>
              <a:pPr>
                <a:defRPr/>
              </a:pPr>
              <a:t>‹#›</a:t>
            </a:fld>
            <a:endParaRPr lang="en-US" dirty="0"/>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10"/>
          <p:cNvSpPr/>
          <p:nvPr/>
        </p:nvSpPr>
        <p:spPr>
          <a:xfrm>
            <a:off x="2855913" y="0"/>
            <a:ext cx="46037"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8"/>
          <p:cNvSpPr/>
          <p:nvPr/>
        </p:nvSpPr>
        <p:spPr bwMode="invGray">
          <a:xfrm>
            <a:off x="2855913" y="0"/>
            <a:ext cx="46037"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164592" y="116586"/>
            <a:ext cx="2525150" cy="733806"/>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113606"/>
            <a:ext cx="6247397" cy="4029894"/>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296162"/>
            <a:ext cx="2468880" cy="342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877888"/>
            <a:ext cx="2522538" cy="150812"/>
          </a:xfrm>
        </p:spPr>
        <p:txBody>
          <a:bodyPr/>
          <a:lstStyle>
            <a:lvl1pPr>
              <a:defRPr/>
            </a:lvl1pPr>
          </a:lstStyle>
          <a:p>
            <a:pPr>
              <a:defRPr/>
            </a:pPr>
            <a:fld id="{9DEEC7BF-0142-4B32-9086-4ED8766FF451}" type="datetime1">
              <a:rPr lang="en-US"/>
              <a:pPr>
                <a:defRPr/>
              </a:pPr>
              <a:t>5/22/2010</a:t>
            </a:fld>
            <a:endParaRPr lang="en-US" dirty="0"/>
          </a:p>
        </p:txBody>
      </p:sp>
      <p:sp>
        <p:nvSpPr>
          <p:cNvPr id="8" name="Footer Placeholder 5"/>
          <p:cNvSpPr>
            <a:spLocks noGrp="1"/>
          </p:cNvSpPr>
          <p:nvPr>
            <p:ph type="ftr" sz="quarter" idx="11"/>
          </p:nvPr>
        </p:nvSpPr>
        <p:spPr>
          <a:xfrm>
            <a:off x="3035300" y="877888"/>
            <a:ext cx="5194300" cy="150812"/>
          </a:xfrm>
        </p:spPr>
        <p:txBody>
          <a:bodyPr/>
          <a:lstStyle>
            <a:lvl1pPr algn="l">
              <a:defRPr sz="1200">
                <a:solidFill>
                  <a:schemeClr val="bg1">
                    <a:shade val="50000"/>
                  </a:schemeClr>
                </a:solidFill>
              </a:defRPr>
            </a:lvl1pPr>
          </a:lstStyle>
          <a:p>
            <a:pPr>
              <a:defRPr/>
            </a:pPr>
            <a:endParaRPr lang="en-US" dirty="0"/>
          </a:p>
        </p:txBody>
      </p:sp>
      <p:sp>
        <p:nvSpPr>
          <p:cNvPr id="9" name="Slide Number Placeholder 6"/>
          <p:cNvSpPr>
            <a:spLocks noGrp="1"/>
          </p:cNvSpPr>
          <p:nvPr>
            <p:ph type="sldNum" sz="quarter" idx="12"/>
          </p:nvPr>
        </p:nvSpPr>
        <p:spPr>
          <a:xfrm>
            <a:off x="8339138" y="877888"/>
            <a:ext cx="733425" cy="150812"/>
          </a:xfrm>
        </p:spPr>
        <p:txBody>
          <a:bodyPr/>
          <a:lstStyle>
            <a:lvl1pPr>
              <a:defRPr sz="2800"/>
            </a:lvl1pPr>
          </a:lstStyle>
          <a:p>
            <a:pPr>
              <a:defRPr/>
            </a:pPr>
            <a:fld id="{18E3C291-3EF4-4618-A337-12C1FA52F994}" type="slidenum">
              <a:rPr lang="en-US"/>
              <a:pPr>
                <a:defRPr/>
              </a:pPr>
              <a:t>‹#›</a:t>
            </a:fld>
            <a:endParaRPr lang="en-US" b="0" dirty="0">
              <a:solidFill>
                <a:schemeClr val="tx1">
                  <a:tint val="95000"/>
                </a:schemeClr>
              </a:solidFill>
            </a:endParaRPr>
          </a:p>
        </p:txBody>
      </p:sp>
    </p:spTree>
  </p:cSld>
  <p:clrMapOvr>
    <a:overrideClrMapping bg1="lt1" tx1="dk1" bg2="lt2" tx2="dk2" accent1="accent1" accent2="accent2" accent3="accent3" accent4="accent4" accent5="accent5" accent6="accent6" hlink="hlink" folHlink="folHlink"/>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76325"/>
            <a:ext cx="9144000" cy="3492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bwMode="ltGray">
          <a:xfrm>
            <a:off x="0" y="0"/>
            <a:ext cx="9144000" cy="1074738"/>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457200" y="114300"/>
            <a:ext cx="8229600" cy="93821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331913"/>
            <a:ext cx="8229600" cy="3468687"/>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857750"/>
            <a:ext cx="2133600" cy="206375"/>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EF76BF66-AC05-44EF-910A-9CF3866C31A0}" type="datetime1">
              <a:rPr lang="en-US"/>
              <a:pPr>
                <a:defRPr/>
              </a:pPr>
              <a:t>5/22/2010</a:t>
            </a:fld>
            <a:endParaRPr lang="en-US" sz="1400" dirty="0">
              <a:solidFill>
                <a:schemeClr val="tx2"/>
              </a:solidFill>
            </a:endParaRPr>
          </a:p>
        </p:txBody>
      </p:sp>
      <p:sp>
        <p:nvSpPr>
          <p:cNvPr id="5" name="Footer Placeholder 4"/>
          <p:cNvSpPr>
            <a:spLocks noGrp="1"/>
          </p:cNvSpPr>
          <p:nvPr>
            <p:ph type="ftr" sz="quarter" idx="3"/>
          </p:nvPr>
        </p:nvSpPr>
        <p:spPr>
          <a:xfrm>
            <a:off x="2640013" y="4857750"/>
            <a:ext cx="5508625" cy="206375"/>
          </a:xfrm>
          <a:prstGeom prst="rect">
            <a:avLst/>
          </a:prstGeom>
        </p:spPr>
        <p:txBody>
          <a:bodyPr vert="horz" lIns="45720" rIns="45720" bIns="0" rtlCol="0" anchor="b"/>
          <a:lstStyle>
            <a:lvl1pPr algn="r" eaLnBrk="1" fontAlgn="auto" latinLnBrk="0" hangingPunct="1">
              <a:spcBef>
                <a:spcPts val="0"/>
              </a:spcBef>
              <a:spcAft>
                <a:spcPts val="0"/>
              </a:spcAft>
              <a:defRPr kumimoji="0" sz="1400">
                <a:solidFill>
                  <a:schemeClr val="tx2"/>
                </a:solidFill>
                <a:latin typeface="+mn-lt"/>
              </a:defRPr>
            </a:lvl1pPr>
            <a:extLst/>
          </a:lstStyle>
          <a:p>
            <a:pPr>
              <a:defRPr/>
            </a:pPr>
            <a:endParaRPr lang="en-US" dirty="0"/>
          </a:p>
        </p:txBody>
      </p:sp>
      <p:sp>
        <p:nvSpPr>
          <p:cNvPr id="6" name="Slide Number Placeholder 5"/>
          <p:cNvSpPr>
            <a:spLocks noGrp="1"/>
          </p:cNvSpPr>
          <p:nvPr>
            <p:ph type="sldNum" sz="quarter" idx="4"/>
          </p:nvPr>
        </p:nvSpPr>
        <p:spPr>
          <a:xfrm>
            <a:off x="8204200" y="4857750"/>
            <a:ext cx="733425" cy="206375"/>
          </a:xfrm>
          <a:prstGeom prst="rect">
            <a:avLst/>
          </a:prstGeom>
        </p:spPr>
        <p:txBody>
          <a:bodyPr vert="horz" bIns="0" rtlCol="0" anchor="b"/>
          <a:lstStyle>
            <a:lvl1pPr algn="ctr" eaLnBrk="1" fontAlgn="auto" latinLnBrk="0" hangingPunct="1">
              <a:spcBef>
                <a:spcPts val="0"/>
              </a:spcBef>
              <a:spcAft>
                <a:spcPts val="0"/>
              </a:spcAft>
              <a:defRPr kumimoji="0" sz="1400" b="1">
                <a:solidFill>
                  <a:srgbClr val="FFFFFF"/>
                </a:solidFill>
                <a:latin typeface="+mn-lt"/>
              </a:defRPr>
            </a:lvl1pPr>
            <a:extLst/>
          </a:lstStyle>
          <a:p>
            <a:pPr>
              <a:defRPr/>
            </a:pPr>
            <a:fld id="{13511E4F-4F75-4BAE-AE20-FE5B42999D7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87" r:id="rId1"/>
    <p:sldLayoutId id="2147483886" r:id="rId2"/>
    <p:sldLayoutId id="2147483888" r:id="rId3"/>
    <p:sldLayoutId id="2147483889" r:id="rId4"/>
    <p:sldLayoutId id="2147483890" r:id="rId5"/>
    <p:sldLayoutId id="2147483891" r:id="rId6"/>
    <p:sldLayoutId id="2147483892" r:id="rId7"/>
    <p:sldLayoutId id="2147483893" r:id="rId8"/>
    <p:sldLayoutId id="2147483894" r:id="rId9"/>
    <p:sldLayoutId id="2147483885" r:id="rId10"/>
    <p:sldLayoutId id="2147483895" r:id="rId11"/>
  </p:sldLayoutIdLst>
  <p:transition>
    <p:wipe dir="d"/>
  </p:transition>
  <p:txStyles>
    <p:titleStyle>
      <a:lvl1pPr algn="l" rtl="0" eaLnBrk="0" fontAlgn="base" hangingPunct="0">
        <a:spcBef>
          <a:spcPct val="0"/>
        </a:spcBef>
        <a:spcAft>
          <a:spcPct val="0"/>
        </a:spcAft>
        <a:defRPr sz="4500" b="1" kern="1200">
          <a:solidFill>
            <a:srgbClr val="09B8E4"/>
          </a:solidFill>
          <a:latin typeface="+mj-lt"/>
          <a:ea typeface="+mj-ea"/>
          <a:cs typeface="+mj-cs"/>
        </a:defRPr>
      </a:lvl1pPr>
      <a:lvl2pPr algn="l" rtl="0" eaLnBrk="0" fontAlgn="base" hangingPunct="0">
        <a:spcBef>
          <a:spcPct val="0"/>
        </a:spcBef>
        <a:spcAft>
          <a:spcPct val="0"/>
        </a:spcAft>
        <a:defRPr sz="4500" b="1">
          <a:solidFill>
            <a:srgbClr val="09B8E4"/>
          </a:solidFill>
          <a:latin typeface="Franklin Gothic Medium" pitchFamily="34" charset="0"/>
        </a:defRPr>
      </a:lvl2pPr>
      <a:lvl3pPr algn="l" rtl="0" eaLnBrk="0" fontAlgn="base" hangingPunct="0">
        <a:spcBef>
          <a:spcPct val="0"/>
        </a:spcBef>
        <a:spcAft>
          <a:spcPct val="0"/>
        </a:spcAft>
        <a:defRPr sz="4500" b="1">
          <a:solidFill>
            <a:srgbClr val="09B8E4"/>
          </a:solidFill>
          <a:latin typeface="Franklin Gothic Medium" pitchFamily="34" charset="0"/>
        </a:defRPr>
      </a:lvl3pPr>
      <a:lvl4pPr algn="l" rtl="0" eaLnBrk="0" fontAlgn="base" hangingPunct="0">
        <a:spcBef>
          <a:spcPct val="0"/>
        </a:spcBef>
        <a:spcAft>
          <a:spcPct val="0"/>
        </a:spcAft>
        <a:defRPr sz="4500" b="1">
          <a:solidFill>
            <a:srgbClr val="09B8E4"/>
          </a:solidFill>
          <a:latin typeface="Franklin Gothic Medium" pitchFamily="34" charset="0"/>
        </a:defRPr>
      </a:lvl4pPr>
      <a:lvl5pPr algn="l" rtl="0" eaLnBrk="0" fontAlgn="base" hangingPunct="0">
        <a:spcBef>
          <a:spcPct val="0"/>
        </a:spcBef>
        <a:spcAft>
          <a:spcPct val="0"/>
        </a:spcAft>
        <a:defRPr sz="4500" b="1">
          <a:solidFill>
            <a:srgbClr val="09B8E4"/>
          </a:solidFill>
          <a:latin typeface="Franklin Gothic Medium" pitchFamily="34" charset="0"/>
        </a:defRPr>
      </a:lvl5pPr>
      <a:lvl6pPr marL="457200" algn="l" rtl="0" fontAlgn="base">
        <a:spcBef>
          <a:spcPct val="0"/>
        </a:spcBef>
        <a:spcAft>
          <a:spcPct val="0"/>
        </a:spcAft>
        <a:defRPr sz="4500" b="1">
          <a:solidFill>
            <a:srgbClr val="09B8E4"/>
          </a:solidFill>
          <a:latin typeface="Franklin Gothic Medium" pitchFamily="34" charset="0"/>
        </a:defRPr>
      </a:lvl6pPr>
      <a:lvl7pPr marL="914400" algn="l" rtl="0" fontAlgn="base">
        <a:spcBef>
          <a:spcPct val="0"/>
        </a:spcBef>
        <a:spcAft>
          <a:spcPct val="0"/>
        </a:spcAft>
        <a:defRPr sz="4500" b="1">
          <a:solidFill>
            <a:srgbClr val="09B8E4"/>
          </a:solidFill>
          <a:latin typeface="Franklin Gothic Medium" pitchFamily="34" charset="0"/>
        </a:defRPr>
      </a:lvl7pPr>
      <a:lvl8pPr marL="1371600" algn="l" rtl="0" fontAlgn="base">
        <a:spcBef>
          <a:spcPct val="0"/>
        </a:spcBef>
        <a:spcAft>
          <a:spcPct val="0"/>
        </a:spcAft>
        <a:defRPr sz="4500" b="1">
          <a:solidFill>
            <a:srgbClr val="09B8E4"/>
          </a:solidFill>
          <a:latin typeface="Franklin Gothic Medium" pitchFamily="34" charset="0"/>
        </a:defRPr>
      </a:lvl8pPr>
      <a:lvl9pPr marL="1828800" algn="l" rtl="0" fontAlgn="base">
        <a:spcBef>
          <a:spcPct val="0"/>
        </a:spcBef>
        <a:spcAft>
          <a:spcPct val="0"/>
        </a:spcAft>
        <a:defRPr sz="4500" b="1">
          <a:solidFill>
            <a:srgbClr val="09B8E4"/>
          </a:solidFill>
          <a:latin typeface="Franklin Gothic Medium"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B641B"/>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39639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474B78"/>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file:///\\rnk-s-storage\Public\OfficePrograms\Hydro\C-Burg_FFData\RADARLOOP051509.avi" TargetMode="Externa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oleObject" Target="../embeddings/Microsoft_Office_Excel_97-2003_Worksheet1.xls"/><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p:cNvSpPr>
          <p:nvPr>
            <p:ph type="ctrTitle" idx="4294967295"/>
          </p:nvPr>
        </p:nvSpPr>
        <p:spPr bwMode="auto">
          <a:xfrm>
            <a:off x="685800" y="1598613"/>
            <a:ext cx="7772400" cy="1101725"/>
          </a:xfrm>
        </p:spPr>
        <p:txBody>
          <a:bodyPr wrap="square" tIns="45720" bIns="45720" numCol="1" anchorCtr="0" compatLnSpc="1">
            <a:prstTxWarp prst="textNoShape">
              <a:avLst/>
            </a:prstTxWarp>
            <a:normAutofit fontScale="90000"/>
          </a:bodyPr>
          <a:lstStyle/>
          <a:p>
            <a:pPr algn="ctr">
              <a:defRPr/>
            </a:pPr>
            <a:r>
              <a:rPr lang="en-US" sz="4100" dirty="0" smtClean="0"/>
              <a:t>Best Practices of NWS Blacksburg, VA </a:t>
            </a:r>
            <a:br>
              <a:rPr lang="en-US" sz="4100" dirty="0" smtClean="0"/>
            </a:br>
            <a:r>
              <a:rPr lang="en-US" sz="4100" dirty="0" smtClean="0"/>
              <a:t>as demonstrated during the </a:t>
            </a:r>
            <a:br>
              <a:rPr lang="en-US" sz="4100" dirty="0" smtClean="0"/>
            </a:br>
            <a:r>
              <a:rPr lang="en-US" sz="4100" dirty="0" smtClean="0"/>
              <a:t>15 May 2009 Christiansburg, VA Flash Flood</a:t>
            </a:r>
            <a:br>
              <a:rPr lang="en-US" sz="4100" dirty="0" smtClean="0"/>
            </a:br>
            <a:endParaRPr lang="en-US" sz="4100" dirty="0" smtClean="0"/>
          </a:p>
        </p:txBody>
      </p:sp>
      <p:sp>
        <p:nvSpPr>
          <p:cNvPr id="14338" name="Rectangle 4"/>
          <p:cNvSpPr>
            <a:spLocks noGrp="1"/>
          </p:cNvSpPr>
          <p:nvPr>
            <p:ph type="subTitle" idx="4294967295"/>
          </p:nvPr>
        </p:nvSpPr>
        <p:spPr>
          <a:xfrm>
            <a:off x="838200" y="3638550"/>
            <a:ext cx="6400800" cy="1314450"/>
          </a:xfrm>
        </p:spPr>
        <p:txBody>
          <a:bodyPr lIns="118872" tIns="0" rIns="45720" bIns="0" anchor="b"/>
          <a:lstStyle/>
          <a:p>
            <a:pPr marL="0" indent="0" eaLnBrk="1" hangingPunct="1">
              <a:buFont typeface="Wingdings 2" pitchFamily="18" charset="2"/>
              <a:buNone/>
            </a:pPr>
            <a:r>
              <a:rPr lang="en-US" sz="2000" dirty="0" smtClean="0">
                <a:solidFill>
                  <a:srgbClr val="FFFFFF"/>
                </a:solidFill>
              </a:rPr>
              <a:t>Anita Silverman &amp; Peter Corrigan</a:t>
            </a:r>
          </a:p>
          <a:p>
            <a:pPr marL="0" indent="0" eaLnBrk="1" hangingPunct="1">
              <a:buFont typeface="Wingdings 2" pitchFamily="18" charset="2"/>
              <a:buNone/>
            </a:pPr>
            <a:r>
              <a:rPr lang="en-US" sz="2000" dirty="0" smtClean="0">
                <a:solidFill>
                  <a:srgbClr val="FFFFFF"/>
                </a:solidFill>
              </a:rPr>
              <a:t>NWS Blacksburg VA</a:t>
            </a:r>
          </a:p>
        </p:txBody>
      </p:sp>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p:cNvSpPr>
          <p:nvPr>
            <p:ph type="title" idx="4294967295"/>
          </p:nvPr>
        </p:nvSpPr>
        <p:spPr bwMode="auto"/>
        <p:txBody>
          <a:bodyPr wrap="square" tIns="45720" bIns="45720" numCol="1" anchorCtr="0" compatLnSpc="1">
            <a:prstTxWarp prst="textNoShape">
              <a:avLst/>
            </a:prstTxWarp>
          </a:bodyPr>
          <a:lstStyle/>
          <a:p>
            <a:pPr eaLnBrk="1" hangingPunct="1">
              <a:defRPr/>
            </a:pPr>
            <a:r>
              <a:rPr lang="en-US" dirty="0" smtClean="0"/>
              <a:t>Precipitable Water</a:t>
            </a:r>
          </a:p>
        </p:txBody>
      </p:sp>
      <p:pic>
        <p:nvPicPr>
          <p:cNvPr id="51202" name="Picture 5" descr="PPTE3"/>
          <p:cNvPicPr>
            <a:picLocks noChangeAspect="1" noChangeArrowheads="1"/>
          </p:cNvPicPr>
          <p:nvPr/>
        </p:nvPicPr>
        <p:blipFill>
          <a:blip r:embed="rId3" cstate="print"/>
          <a:srcRect/>
          <a:stretch>
            <a:fillRect/>
          </a:stretch>
        </p:blipFill>
        <p:spPr bwMode="auto">
          <a:xfrm>
            <a:off x="838200" y="1128713"/>
            <a:ext cx="6324600" cy="4014787"/>
          </a:xfrm>
          <a:prstGeom prst="rect">
            <a:avLst/>
          </a:prstGeom>
          <a:noFill/>
          <a:ln w="9525">
            <a:noFill/>
            <a:miter lim="800000"/>
            <a:headEnd/>
            <a:tailEnd/>
          </a:ln>
        </p:spPr>
      </p:pic>
      <p:sp>
        <p:nvSpPr>
          <p:cNvPr id="51203" name="Line 7"/>
          <p:cNvSpPr>
            <a:spLocks noChangeShapeType="1"/>
          </p:cNvSpPr>
          <p:nvPr/>
        </p:nvSpPr>
        <p:spPr bwMode="auto">
          <a:xfrm flipV="1">
            <a:off x="3124200" y="2495550"/>
            <a:ext cx="0" cy="1905000"/>
          </a:xfrm>
          <a:prstGeom prst="line">
            <a:avLst/>
          </a:prstGeom>
          <a:noFill/>
          <a:ln w="57150">
            <a:solidFill>
              <a:schemeClr val="tx1"/>
            </a:solidFill>
            <a:round/>
            <a:headEnd/>
            <a:tailEnd type="stealth" w="lg" len="lg"/>
          </a:ln>
        </p:spPr>
        <p:txBody>
          <a:bodyPr/>
          <a:lstStyle/>
          <a:p>
            <a:endParaRPr lang="en-US" dirty="0"/>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0" name="Rectangle 6"/>
          <p:cNvSpPr>
            <a:spLocks noGrp="1"/>
          </p:cNvSpPr>
          <p:nvPr>
            <p:ph type="title" idx="4294967295"/>
          </p:nvPr>
        </p:nvSpPr>
        <p:spPr bwMode="auto"/>
        <p:txBody>
          <a:bodyPr wrap="square" tIns="45720" bIns="45720" numCol="1" anchorCtr="0" compatLnSpc="1">
            <a:prstTxWarp prst="textNoShape">
              <a:avLst/>
            </a:prstTxWarp>
          </a:bodyPr>
          <a:lstStyle/>
          <a:p>
            <a:pPr eaLnBrk="1" hangingPunct="1">
              <a:defRPr/>
            </a:pPr>
            <a:r>
              <a:rPr lang="en-US" dirty="0" smtClean="0"/>
              <a:t>Monthly PW Climatology</a:t>
            </a:r>
          </a:p>
        </p:txBody>
      </p:sp>
      <p:pic>
        <p:nvPicPr>
          <p:cNvPr id="53250" name="Picture 7"/>
          <p:cNvPicPr>
            <a:picLocks noChangeAspect="1" noChangeArrowheads="1"/>
          </p:cNvPicPr>
          <p:nvPr/>
        </p:nvPicPr>
        <p:blipFill>
          <a:blip r:embed="rId3" cstate="print"/>
          <a:srcRect/>
          <a:stretch>
            <a:fillRect/>
          </a:stretch>
        </p:blipFill>
        <p:spPr bwMode="auto">
          <a:xfrm>
            <a:off x="1219200" y="1211263"/>
            <a:ext cx="5867400" cy="3932237"/>
          </a:xfrm>
          <a:prstGeom prst="rect">
            <a:avLst/>
          </a:prstGeom>
          <a:noFill/>
          <a:ln w="9525">
            <a:noFill/>
            <a:miter lim="800000"/>
            <a:headEnd/>
            <a:tailEnd/>
          </a:ln>
        </p:spPr>
      </p:pic>
      <p:sp>
        <p:nvSpPr>
          <p:cNvPr id="53251" name="Line 4"/>
          <p:cNvSpPr>
            <a:spLocks noChangeShapeType="1"/>
          </p:cNvSpPr>
          <p:nvPr/>
        </p:nvSpPr>
        <p:spPr bwMode="auto">
          <a:xfrm flipV="1">
            <a:off x="3886200" y="3181350"/>
            <a:ext cx="0" cy="914400"/>
          </a:xfrm>
          <a:prstGeom prst="line">
            <a:avLst/>
          </a:prstGeom>
          <a:noFill/>
          <a:ln w="57150">
            <a:solidFill>
              <a:schemeClr val="tx1"/>
            </a:solidFill>
            <a:round/>
            <a:headEnd/>
            <a:tailEnd type="stealth" w="lg" len="lg"/>
          </a:ln>
        </p:spPr>
        <p:txBody>
          <a:bodyPr/>
          <a:lstStyle/>
          <a:p>
            <a:endParaRPr lang="en-US" dirty="0"/>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p:cNvSpPr>
          <p:nvPr>
            <p:ph type="title" idx="4294967295"/>
          </p:nvPr>
        </p:nvSpPr>
        <p:spPr bwMode="auto"/>
        <p:txBody>
          <a:bodyPr wrap="square" tIns="45720" bIns="45720" numCol="1" anchorCtr="0" compatLnSpc="1">
            <a:prstTxWarp prst="textNoShape">
              <a:avLst/>
            </a:prstTxWarp>
          </a:bodyPr>
          <a:lstStyle/>
          <a:p>
            <a:pPr eaLnBrk="1" hangingPunct="1">
              <a:defRPr/>
            </a:pPr>
            <a:r>
              <a:rPr lang="en-US" dirty="0" smtClean="0"/>
              <a:t>Base Reflectivity 05 – 08 UTC</a:t>
            </a:r>
          </a:p>
        </p:txBody>
      </p:sp>
      <p:pic>
        <p:nvPicPr>
          <p:cNvPr id="78854" name="RADARLOOP051509.avi">
            <a:hlinkClick r:id="" action="ppaction://media"/>
          </p:cNvPr>
          <p:cNvPicPr>
            <a:picLocks noGrp="1" noRot="1" noChangeAspect="1" noChangeArrowheads="1"/>
          </p:cNvPicPr>
          <p:nvPr>
            <p:ph idx="4294967295"/>
            <a:videoFile r:link="rId1"/>
          </p:nvPr>
        </p:nvPicPr>
        <p:blipFill>
          <a:blip r:embed="rId4" cstate="print"/>
          <a:srcRect/>
          <a:stretch>
            <a:fillRect/>
          </a:stretch>
        </p:blipFill>
        <p:spPr>
          <a:xfrm>
            <a:off x="1981200" y="1200150"/>
            <a:ext cx="4648200" cy="3943350"/>
          </a:xfr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7885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8854"/>
                                        </p:tgtEl>
                                      </p:cBhvr>
                                    </p:cmd>
                                  </p:childTnLst>
                                </p:cTn>
                              </p:par>
                            </p:childTnLst>
                          </p:cTn>
                        </p:par>
                      </p:childTnLst>
                    </p:cTn>
                  </p:par>
                </p:childTnLst>
              </p:cTn>
              <p:nextCondLst>
                <p:cond evt="onClick" delay="0">
                  <p:tgtEl>
                    <p:spTgt spid="78854"/>
                  </p:tgtEl>
                </p:cond>
              </p:nextCondLst>
            </p:seq>
            <p:video>
              <p:cMediaNode>
                <p:cTn id="7" fill="hold" display="0">
                  <p:stCondLst>
                    <p:cond delay="indefinite"/>
                  </p:stCondLst>
                  <p:endCondLst>
                    <p:cond evt="onNext" delay="0">
                      <p:tgtEl>
                        <p:sldTgt/>
                      </p:tgtEl>
                    </p:cond>
                    <p:cond evt="onPrev" delay="0">
                      <p:tgtEl>
                        <p:sldTgt/>
                      </p:tgtEl>
                    </p:cond>
                  </p:endCondLst>
                </p:cTn>
                <p:tgtEl>
                  <p:spTgt spid="7885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38297"/>
          </a:xfrm>
        </p:spPr>
        <p:txBody>
          <a:bodyPr/>
          <a:lstStyle/>
          <a:p>
            <a:pPr eaLnBrk="1" fontAlgn="auto" hangingPunct="1">
              <a:spcAft>
                <a:spcPts val="0"/>
              </a:spcAft>
              <a:defRPr/>
            </a:pPr>
            <a:r>
              <a:rPr lang="en-US" dirty="0" smtClean="0">
                <a:solidFill>
                  <a:schemeClr val="accent1">
                    <a:satMod val="150000"/>
                  </a:schemeClr>
                </a:solidFill>
              </a:rPr>
              <a:t>May 15 2009</a:t>
            </a:r>
            <a:endParaRPr lang="en-US" dirty="0">
              <a:solidFill>
                <a:schemeClr val="accent1">
                  <a:satMod val="150000"/>
                </a:schemeClr>
              </a:solidFill>
            </a:endParaRPr>
          </a:p>
        </p:txBody>
      </p:sp>
      <p:pic>
        <p:nvPicPr>
          <p:cNvPr id="59394" name="Content Placeholder 4" descr="500_090515_00.gif"/>
          <p:cNvPicPr>
            <a:picLocks noGrp="1" noChangeAspect="1"/>
          </p:cNvPicPr>
          <p:nvPr>
            <p:ph sz="half" idx="1"/>
          </p:nvPr>
        </p:nvPicPr>
        <p:blipFill>
          <a:blip r:embed="rId3" cstate="print"/>
          <a:srcRect/>
          <a:stretch>
            <a:fillRect/>
          </a:stretch>
        </p:blipFill>
        <p:spPr>
          <a:xfrm>
            <a:off x="457200" y="1276350"/>
            <a:ext cx="3962400" cy="3763963"/>
          </a:xfrm>
        </p:spPr>
      </p:pic>
      <p:sp>
        <p:nvSpPr>
          <p:cNvPr id="59395" name="Content Placeholder 6"/>
          <p:cNvSpPr>
            <a:spLocks noGrp="1"/>
          </p:cNvSpPr>
          <p:nvPr>
            <p:ph sz="half" idx="2"/>
          </p:nvPr>
        </p:nvSpPr>
        <p:spPr>
          <a:xfrm>
            <a:off x="4648200" y="1330325"/>
            <a:ext cx="4038600" cy="3468688"/>
          </a:xfrm>
        </p:spPr>
        <p:txBody>
          <a:bodyPr/>
          <a:lstStyle/>
          <a:p>
            <a:pPr eaLnBrk="1" hangingPunct="1">
              <a:buFont typeface="Wingdings 2" pitchFamily="18" charset="2"/>
              <a:buNone/>
            </a:pPr>
            <a:r>
              <a:rPr lang="en-US" dirty="0" smtClean="0"/>
              <a:t>KFCX  THP  at 0812Z</a:t>
            </a:r>
          </a:p>
          <a:p>
            <a:pPr eaLnBrk="1" hangingPunct="1">
              <a:buFont typeface="Wingdings 2" pitchFamily="18" charset="2"/>
              <a:buNone/>
            </a:pPr>
            <a:endParaRPr lang="en-US" dirty="0" smtClean="0"/>
          </a:p>
          <a:p>
            <a:pPr eaLnBrk="1" hangingPunct="1">
              <a:buFont typeface="Wingdings 2" pitchFamily="18" charset="2"/>
              <a:buNone/>
            </a:pPr>
            <a:r>
              <a:rPr lang="en-US" dirty="0" smtClean="0"/>
              <a:t>Max 3.8 inches just west of Christiansburg</a:t>
            </a:r>
          </a:p>
          <a:p>
            <a:pPr eaLnBrk="1" hangingPunct="1">
              <a:buFont typeface="Wingdings 2" pitchFamily="18" charset="2"/>
              <a:buNone/>
            </a:pPr>
            <a:endParaRPr lang="en-US" dirty="0" smtClean="0"/>
          </a:p>
        </p:txBody>
      </p:sp>
      <p:cxnSp>
        <p:nvCxnSpPr>
          <p:cNvPr id="6" name="Straight Arrow Connector 5"/>
          <p:cNvCxnSpPr/>
          <p:nvPr/>
        </p:nvCxnSpPr>
        <p:spPr>
          <a:xfrm rot="16200000" flipV="1">
            <a:off x="2095500" y="3295650"/>
            <a:ext cx="685800" cy="152400"/>
          </a:xfrm>
          <a:prstGeom prst="straightConnector1">
            <a:avLst/>
          </a:prstGeom>
          <a:ln w="222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6400" y="3714750"/>
            <a:ext cx="1524000" cy="276999"/>
          </a:xfrm>
          <a:prstGeom prst="rect">
            <a:avLst/>
          </a:prstGeom>
          <a:noFill/>
        </p:spPr>
        <p:txBody>
          <a:bodyPr wrap="square" rtlCol="0">
            <a:spAutoFit/>
          </a:bodyPr>
          <a:lstStyle/>
          <a:p>
            <a:r>
              <a:rPr lang="en-US" sz="1200" dirty="0" smtClean="0">
                <a:solidFill>
                  <a:srgbClr val="FF3399"/>
                </a:solidFill>
              </a:rPr>
              <a:t>Christiansburg, VA</a:t>
            </a:r>
            <a:endParaRPr lang="en-US" sz="1200" dirty="0">
              <a:solidFill>
                <a:srgbClr val="FF3399"/>
              </a:solidFill>
            </a:endParaRP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FFMP - Crab Creek basin</a:t>
            </a:r>
            <a:endParaRPr lang="en-US" dirty="0"/>
          </a:p>
        </p:txBody>
      </p:sp>
      <p:pic>
        <p:nvPicPr>
          <p:cNvPr id="65538" name="Content Placeholder 4" descr="FFMP_2hr_CrabCreekBasin_0618Z.png"/>
          <p:cNvPicPr>
            <a:picLocks noGrp="1" noChangeAspect="1"/>
          </p:cNvPicPr>
          <p:nvPr>
            <p:ph sz="half" idx="1"/>
          </p:nvPr>
        </p:nvPicPr>
        <p:blipFill>
          <a:blip r:embed="rId3" cstate="print"/>
          <a:srcRect/>
          <a:stretch>
            <a:fillRect/>
          </a:stretch>
        </p:blipFill>
        <p:spPr>
          <a:xfrm>
            <a:off x="152400" y="1352550"/>
            <a:ext cx="4514486" cy="3625430"/>
          </a:xfrm>
        </p:spPr>
      </p:pic>
      <p:sp>
        <p:nvSpPr>
          <p:cNvPr id="65539" name="Content Placeholder 3"/>
          <p:cNvSpPr>
            <a:spLocks noGrp="1"/>
          </p:cNvSpPr>
          <p:nvPr>
            <p:ph sz="half" idx="2"/>
          </p:nvPr>
        </p:nvSpPr>
        <p:spPr>
          <a:xfrm>
            <a:off x="4648200" y="1330325"/>
            <a:ext cx="4038600" cy="3468688"/>
          </a:xfrm>
        </p:spPr>
        <p:txBody>
          <a:bodyPr/>
          <a:lstStyle/>
          <a:p>
            <a:r>
              <a:rPr lang="en-US" dirty="0" smtClean="0"/>
              <a:t>2-hr basin amounts</a:t>
            </a:r>
          </a:p>
          <a:p>
            <a:r>
              <a:rPr lang="en-US" dirty="0" smtClean="0"/>
              <a:t>1.75 to 2.00” basin MAP</a:t>
            </a:r>
          </a:p>
        </p:txBody>
      </p:sp>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smtClean="0"/>
              <a:t>FFMP - Crab Creek basin – 0618 UTC</a:t>
            </a:r>
            <a:endParaRPr lang="en-US" sz="4000" dirty="0"/>
          </a:p>
        </p:txBody>
      </p:sp>
      <p:pic>
        <p:nvPicPr>
          <p:cNvPr id="67586" name="Content Placeholder 4" descr="FFMP_1hr_CrabCreekBasin_Table_0618Z.png"/>
          <p:cNvPicPr>
            <a:picLocks noGrp="1" noChangeAspect="1"/>
          </p:cNvPicPr>
          <p:nvPr>
            <p:ph sz="half" idx="1"/>
          </p:nvPr>
        </p:nvPicPr>
        <p:blipFill>
          <a:blip r:embed="rId3" cstate="print"/>
          <a:srcRect/>
          <a:stretch>
            <a:fillRect/>
          </a:stretch>
        </p:blipFill>
        <p:spPr>
          <a:xfrm>
            <a:off x="457200" y="1822450"/>
            <a:ext cx="4038600" cy="2484438"/>
          </a:xfrm>
        </p:spPr>
      </p:pic>
      <p:sp>
        <p:nvSpPr>
          <p:cNvPr id="67587" name="Content Placeholder 5"/>
          <p:cNvSpPr>
            <a:spLocks noGrp="1"/>
          </p:cNvSpPr>
          <p:nvPr>
            <p:ph sz="half" idx="2"/>
          </p:nvPr>
        </p:nvSpPr>
        <p:spPr>
          <a:xfrm>
            <a:off x="4648200" y="1330325"/>
            <a:ext cx="4038600" cy="3468688"/>
          </a:xfrm>
        </p:spPr>
        <p:txBody>
          <a:bodyPr/>
          <a:lstStyle/>
          <a:p>
            <a:r>
              <a:rPr lang="en-US" dirty="0" smtClean="0"/>
              <a:t>Rainfall rate jump at ~06Z (20 min prior)</a:t>
            </a:r>
          </a:p>
          <a:p>
            <a:r>
              <a:rPr lang="en-US" dirty="0" smtClean="0"/>
              <a:t>Rates are average value across the basin</a:t>
            </a:r>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38297"/>
          </a:xfrm>
        </p:spPr>
        <p:txBody>
          <a:bodyPr/>
          <a:lstStyle/>
          <a:p>
            <a:pPr eaLnBrk="1" fontAlgn="auto" hangingPunct="1">
              <a:spcAft>
                <a:spcPts val="0"/>
              </a:spcAft>
              <a:defRPr/>
            </a:pPr>
            <a:r>
              <a:rPr lang="en-US" dirty="0" smtClean="0">
                <a:solidFill>
                  <a:schemeClr val="accent1">
                    <a:satMod val="150000"/>
                  </a:schemeClr>
                </a:solidFill>
              </a:rPr>
              <a:t>May 15 2009</a:t>
            </a:r>
            <a:endParaRPr lang="en-US" dirty="0">
              <a:solidFill>
                <a:schemeClr val="accent1">
                  <a:satMod val="150000"/>
                </a:schemeClr>
              </a:solidFill>
            </a:endParaRPr>
          </a:p>
        </p:txBody>
      </p:sp>
      <p:pic>
        <p:nvPicPr>
          <p:cNvPr id="73730" name="Content Placeholder 4" descr="May15_24h12z.gif"/>
          <p:cNvPicPr>
            <a:picLocks noGrp="1" noChangeAspect="1"/>
          </p:cNvPicPr>
          <p:nvPr>
            <p:ph sz="half" idx="1"/>
          </p:nvPr>
        </p:nvPicPr>
        <p:blipFill>
          <a:blip r:embed="rId3" cstate="print"/>
          <a:srcRect/>
          <a:stretch>
            <a:fillRect/>
          </a:stretch>
        </p:blipFill>
        <p:spPr>
          <a:xfrm>
            <a:off x="457200" y="1382713"/>
            <a:ext cx="4038600" cy="3363912"/>
          </a:xfrm>
        </p:spPr>
      </p:pic>
      <p:sp>
        <p:nvSpPr>
          <p:cNvPr id="73731" name="Content Placeholder 3"/>
          <p:cNvSpPr>
            <a:spLocks noGrp="1"/>
          </p:cNvSpPr>
          <p:nvPr>
            <p:ph sz="half" idx="2"/>
          </p:nvPr>
        </p:nvSpPr>
        <p:spPr>
          <a:xfrm>
            <a:off x="4648200" y="1330325"/>
            <a:ext cx="4038600" cy="3468688"/>
          </a:xfrm>
        </p:spPr>
        <p:txBody>
          <a:bodyPr/>
          <a:lstStyle/>
          <a:p>
            <a:pPr eaLnBrk="1" hangingPunct="1">
              <a:buFont typeface="Wingdings 2" pitchFamily="18" charset="2"/>
              <a:buNone/>
            </a:pPr>
            <a:r>
              <a:rPr lang="en-US" dirty="0" smtClean="0"/>
              <a:t>24 hour MPE </a:t>
            </a:r>
          </a:p>
          <a:p>
            <a:pPr eaLnBrk="1" hangingPunct="1">
              <a:buFont typeface="Wingdings 2" pitchFamily="18" charset="2"/>
              <a:buNone/>
            </a:pPr>
            <a:r>
              <a:rPr lang="en-US" dirty="0" smtClean="0"/>
              <a:t>Ending 12z May 15</a:t>
            </a: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p:cNvSpPr>
          <p:nvPr>
            <p:ph type="title" idx="4294967295"/>
          </p:nvPr>
        </p:nvSpPr>
        <p:spPr bwMode="auto"/>
        <p:txBody>
          <a:bodyPr wrap="square" tIns="45720" bIns="45720" numCol="1" anchorCtr="0" compatLnSpc="1">
            <a:prstTxWarp prst="textNoShape">
              <a:avLst/>
            </a:prstTxWarp>
          </a:bodyPr>
          <a:lstStyle/>
          <a:p>
            <a:pPr eaLnBrk="1" hangingPunct="1">
              <a:defRPr/>
            </a:pPr>
            <a:r>
              <a:rPr lang="en-US" sz="4100" dirty="0" smtClean="0"/>
              <a:t>IFLOWS network – Montgomery Co. </a:t>
            </a:r>
          </a:p>
        </p:txBody>
      </p:sp>
      <p:pic>
        <p:nvPicPr>
          <p:cNvPr id="80912" name="Picture 6" descr="Montgomery"/>
          <p:cNvPicPr>
            <a:picLocks noGrp="1" noChangeAspect="1" noChangeArrowheads="1"/>
          </p:cNvPicPr>
          <p:nvPr>
            <p:ph sz="half" idx="4294967295"/>
          </p:nvPr>
        </p:nvPicPr>
        <p:blipFill>
          <a:blip r:embed="rId4" cstate="print"/>
          <a:srcRect/>
          <a:stretch>
            <a:fillRect/>
          </a:stretch>
        </p:blipFill>
        <p:spPr>
          <a:xfrm>
            <a:off x="533400" y="1352550"/>
            <a:ext cx="3468688" cy="3468688"/>
          </a:xfrm>
        </p:spPr>
      </p:pic>
      <p:sp>
        <p:nvSpPr>
          <p:cNvPr id="80913" name="Oval 8"/>
          <p:cNvSpPr>
            <a:spLocks noChangeArrowheads="1"/>
          </p:cNvSpPr>
          <p:nvPr/>
        </p:nvSpPr>
        <p:spPr bwMode="auto">
          <a:xfrm>
            <a:off x="457200" y="3486150"/>
            <a:ext cx="1447800" cy="914400"/>
          </a:xfrm>
          <a:prstGeom prst="ellipse">
            <a:avLst/>
          </a:prstGeom>
          <a:noFill/>
          <a:ln w="28575">
            <a:solidFill>
              <a:srgbClr val="00FFFF"/>
            </a:solidFill>
            <a:round/>
            <a:headEnd/>
            <a:tailEnd/>
          </a:ln>
        </p:spPr>
        <p:txBody>
          <a:bodyPr wrap="none" anchor="ctr"/>
          <a:lstStyle/>
          <a:p>
            <a:endParaRPr lang="en-US" dirty="0"/>
          </a:p>
        </p:txBody>
      </p:sp>
      <p:graphicFrame>
        <p:nvGraphicFramePr>
          <p:cNvPr id="80910" name="Object 14"/>
          <p:cNvGraphicFramePr>
            <a:graphicFrameLocks noChangeAspect="1"/>
          </p:cNvGraphicFramePr>
          <p:nvPr/>
        </p:nvGraphicFramePr>
        <p:xfrm>
          <a:off x="4267200" y="1581150"/>
          <a:ext cx="4756150" cy="3276600"/>
        </p:xfrm>
        <a:graphic>
          <a:graphicData uri="http://schemas.openxmlformats.org/presentationml/2006/ole">
            <p:oleObj spid="_x0000_s80910" name="Chart" r:id="rId5" imgW="9696450" imgH="6686499" progId="Excel.Sheet.8">
              <p:embed/>
            </p:oleObj>
          </a:graphicData>
        </a:graphic>
      </p:graphicFrame>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p:cNvSpPr>
          <p:nvPr>
            <p:ph type="title" idx="4294967295"/>
          </p:nvPr>
        </p:nvSpPr>
        <p:spPr bwMode="auto"/>
        <p:txBody>
          <a:bodyPr wrap="square" tIns="45720" bIns="45720" numCol="1" anchorCtr="0" compatLnSpc="1">
            <a:prstTxWarp prst="textNoShape">
              <a:avLst/>
            </a:prstTxWarp>
          </a:bodyPr>
          <a:lstStyle/>
          <a:p>
            <a:pPr eaLnBrk="1" hangingPunct="1">
              <a:defRPr/>
            </a:pPr>
            <a:r>
              <a:rPr lang="en-US" dirty="0" smtClean="0"/>
              <a:t>CoCoRaHS </a:t>
            </a:r>
          </a:p>
        </p:txBody>
      </p:sp>
      <p:pic>
        <p:nvPicPr>
          <p:cNvPr id="84994" name="Picture 5"/>
          <p:cNvPicPr>
            <a:picLocks noGrp="1" noChangeAspect="1" noChangeArrowheads="1"/>
          </p:cNvPicPr>
          <p:nvPr>
            <p:ph sz="half" idx="4294967295"/>
          </p:nvPr>
        </p:nvPicPr>
        <p:blipFill>
          <a:blip r:embed="rId3" cstate="print"/>
          <a:srcRect/>
          <a:stretch>
            <a:fillRect/>
          </a:stretch>
        </p:blipFill>
        <p:spPr>
          <a:xfrm>
            <a:off x="152400" y="1243013"/>
            <a:ext cx="4343400" cy="3730625"/>
          </a:xfrm>
        </p:spPr>
      </p:pic>
      <p:sp>
        <p:nvSpPr>
          <p:cNvPr id="84995" name="Rectangle 6"/>
          <p:cNvSpPr>
            <a:spLocks noGrp="1"/>
          </p:cNvSpPr>
          <p:nvPr>
            <p:ph type="body" sz="half" idx="4294967295"/>
          </p:nvPr>
        </p:nvSpPr>
        <p:spPr>
          <a:xfrm>
            <a:off x="4648200" y="1331913"/>
            <a:ext cx="4038600" cy="3468687"/>
          </a:xfrm>
        </p:spPr>
        <p:txBody>
          <a:bodyPr/>
          <a:lstStyle/>
          <a:p>
            <a:pPr eaLnBrk="1" hangingPunct="1"/>
            <a:r>
              <a:rPr lang="en-US" sz="2800" dirty="0" smtClean="0"/>
              <a:t>Not in real time</a:t>
            </a:r>
          </a:p>
          <a:p>
            <a:pPr eaLnBrk="1" hangingPunct="1"/>
            <a:r>
              <a:rPr lang="en-US" sz="2800" dirty="0" smtClean="0"/>
              <a:t>Good for verification and post storm assessment</a:t>
            </a:r>
          </a:p>
          <a:p>
            <a:pPr eaLnBrk="1" hangingPunct="1"/>
            <a:r>
              <a:rPr lang="en-US" sz="2800" dirty="0" smtClean="0"/>
              <a:t>Confirmed bias calculated by radar was close to 1.0</a:t>
            </a:r>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sz="4100" dirty="0" smtClean="0"/>
              <a:t>Montgomery Co. Flood prone areas</a:t>
            </a:r>
          </a:p>
        </p:txBody>
      </p:sp>
      <p:sp>
        <p:nvSpPr>
          <p:cNvPr id="89090" name="Rectangle 3"/>
          <p:cNvSpPr>
            <a:spLocks noGrp="1"/>
          </p:cNvSpPr>
          <p:nvPr>
            <p:ph type="body" sz="half" idx="4294967295"/>
          </p:nvPr>
        </p:nvSpPr>
        <p:spPr>
          <a:xfrm>
            <a:off x="457200" y="1047750"/>
            <a:ext cx="4038600" cy="3733800"/>
          </a:xfrm>
        </p:spPr>
        <p:txBody>
          <a:bodyPr/>
          <a:lstStyle/>
          <a:p>
            <a:pPr algn="ctr">
              <a:lnSpc>
                <a:spcPct val="80000"/>
              </a:lnSpc>
              <a:buFont typeface="Wingdings 2" pitchFamily="18" charset="2"/>
              <a:buNone/>
            </a:pPr>
            <a:r>
              <a:rPr lang="en-US" sz="1200" b="1" dirty="0" smtClean="0"/>
              <a:t>Montgomery County</a:t>
            </a:r>
          </a:p>
          <a:p>
            <a:pPr algn="ctr">
              <a:lnSpc>
                <a:spcPct val="80000"/>
              </a:lnSpc>
              <a:buFont typeface="Wingdings 2" pitchFamily="18" charset="2"/>
              <a:buNone/>
            </a:pPr>
            <a:endParaRPr lang="en-US" sz="1200" dirty="0" smtClean="0"/>
          </a:p>
          <a:p>
            <a:pPr algn="ctr">
              <a:lnSpc>
                <a:spcPct val="80000"/>
              </a:lnSpc>
              <a:buFont typeface="Wingdings 2" pitchFamily="18" charset="2"/>
              <a:buNone/>
            </a:pPr>
            <a:r>
              <a:rPr lang="en-US" sz="1200" dirty="0" smtClean="0"/>
              <a:t>Flood Prone Areas</a:t>
            </a:r>
          </a:p>
          <a:p>
            <a:pPr algn="ctr">
              <a:lnSpc>
                <a:spcPct val="80000"/>
              </a:lnSpc>
              <a:buFont typeface="Wingdings 2" pitchFamily="18" charset="2"/>
              <a:buNone/>
            </a:pPr>
            <a:endParaRPr lang="en-US" sz="1200" dirty="0" smtClean="0"/>
          </a:p>
          <a:p>
            <a:pPr>
              <a:lnSpc>
                <a:spcPct val="80000"/>
              </a:lnSpc>
              <a:buFont typeface="Wingdings 2" pitchFamily="18" charset="2"/>
              <a:buNone/>
            </a:pPr>
            <a:r>
              <a:rPr lang="en-US" sz="1200" b="1" dirty="0" smtClean="0"/>
              <a:t>1.  Shawsville</a:t>
            </a:r>
            <a:r>
              <a:rPr lang="en-US" sz="1200" dirty="0" smtClean="0"/>
              <a:t> – Frequent flooding along the South Fork of the Roanoke River (1) in the purple area.  (IFLOWS stream gage).</a:t>
            </a:r>
          </a:p>
          <a:p>
            <a:pPr>
              <a:lnSpc>
                <a:spcPct val="80000"/>
              </a:lnSpc>
              <a:buFont typeface="Wingdings 2" pitchFamily="18" charset="2"/>
              <a:buNone/>
            </a:pPr>
            <a:endParaRPr lang="en-US" sz="1200" b="1" dirty="0" smtClean="0"/>
          </a:p>
          <a:p>
            <a:pPr>
              <a:lnSpc>
                <a:spcPct val="80000"/>
              </a:lnSpc>
              <a:buFont typeface="Wingdings 2" pitchFamily="18" charset="2"/>
              <a:buNone/>
            </a:pPr>
            <a:r>
              <a:rPr lang="en-US" sz="1200" b="1" dirty="0" smtClean="0"/>
              <a:t>2.  Ironto</a:t>
            </a:r>
            <a:r>
              <a:rPr lang="en-US" sz="1200" dirty="0" smtClean="0"/>
              <a:t> – Frequent flooding along the North Fork of the Roanoke River (2) in the purple area.  (IFLOWS stream gage).  Tend to flood SR 603 in the Ironto area first.  Extreme flooding in the past has closed the northbound lane of I-81.</a:t>
            </a:r>
          </a:p>
          <a:p>
            <a:pPr>
              <a:lnSpc>
                <a:spcPct val="80000"/>
              </a:lnSpc>
              <a:buFont typeface="Wingdings 2" pitchFamily="18" charset="2"/>
              <a:buNone/>
            </a:pPr>
            <a:endParaRPr lang="en-US" sz="1200" b="1" dirty="0" smtClean="0"/>
          </a:p>
          <a:p>
            <a:pPr>
              <a:lnSpc>
                <a:spcPct val="80000"/>
              </a:lnSpc>
              <a:buFont typeface="Wingdings 2" pitchFamily="18" charset="2"/>
              <a:buNone/>
            </a:pPr>
            <a:r>
              <a:rPr lang="en-US" sz="1200" b="1" dirty="0" smtClean="0"/>
              <a:t>3.  Lafayette</a:t>
            </a:r>
            <a:r>
              <a:rPr lang="en-US" sz="1200" dirty="0" smtClean="0"/>
              <a:t> – Frequent flooding here at the confluence of the North and South Forks of the Roanoke River (3).  (IFLOWS stream gage).</a:t>
            </a:r>
          </a:p>
          <a:p>
            <a:pPr>
              <a:lnSpc>
                <a:spcPct val="80000"/>
              </a:lnSpc>
              <a:buFont typeface="Wingdings 2" pitchFamily="18" charset="2"/>
              <a:buNone/>
            </a:pPr>
            <a:endParaRPr lang="en-US" sz="1200" b="1" dirty="0" smtClean="0"/>
          </a:p>
          <a:p>
            <a:pPr>
              <a:lnSpc>
                <a:spcPct val="80000"/>
              </a:lnSpc>
              <a:buFont typeface="Wingdings 2" pitchFamily="18" charset="2"/>
              <a:buNone/>
            </a:pPr>
            <a:r>
              <a:rPr lang="en-US" sz="1200" b="1" dirty="0" smtClean="0"/>
              <a:t>4.  Radford</a:t>
            </a:r>
            <a:r>
              <a:rPr lang="en-US" sz="1200" dirty="0" smtClean="0"/>
              <a:t> – Flooding caused here by the New River.  A frequent flood problem in the city is Bissett Park, and also Veterans Field.  Both locations are associated with river flooding.</a:t>
            </a:r>
          </a:p>
          <a:p>
            <a:pPr>
              <a:lnSpc>
                <a:spcPct val="80000"/>
              </a:lnSpc>
              <a:buFont typeface="Wingdings 2" pitchFamily="18" charset="2"/>
              <a:buNone/>
            </a:pPr>
            <a:endParaRPr lang="en-US" sz="1200" b="1" dirty="0" smtClean="0"/>
          </a:p>
          <a:p>
            <a:pPr>
              <a:lnSpc>
                <a:spcPct val="80000"/>
              </a:lnSpc>
              <a:buFont typeface="Wingdings 2" pitchFamily="18" charset="2"/>
              <a:buNone/>
            </a:pPr>
            <a:r>
              <a:rPr lang="en-US" sz="1400" b="1" dirty="0" smtClean="0">
                <a:solidFill>
                  <a:schemeClr val="accent2"/>
                </a:solidFill>
              </a:rPr>
              <a:t>(5) (8) Crab Creek</a:t>
            </a:r>
            <a:r>
              <a:rPr lang="en-US" sz="1400" dirty="0" smtClean="0">
                <a:solidFill>
                  <a:schemeClr val="accent2"/>
                </a:solidFill>
              </a:rPr>
              <a:t> - Floods Water Street in Christiansburg, and State Route 660, Crab Creek Road, near Vicker.</a:t>
            </a:r>
          </a:p>
        </p:txBody>
      </p:sp>
      <p:pic>
        <p:nvPicPr>
          <p:cNvPr id="89091" name="Picture 7" descr="PPTA4"/>
          <p:cNvPicPr>
            <a:picLocks noChangeAspect="1" noChangeArrowheads="1"/>
          </p:cNvPicPr>
          <p:nvPr/>
        </p:nvPicPr>
        <p:blipFill>
          <a:blip r:embed="rId3" cstate="print"/>
          <a:srcRect/>
          <a:stretch>
            <a:fillRect/>
          </a:stretch>
        </p:blipFill>
        <p:spPr bwMode="auto">
          <a:xfrm>
            <a:off x="4572000" y="1200150"/>
            <a:ext cx="4038600" cy="3805238"/>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114300"/>
            <a:ext cx="8229600" cy="938297"/>
          </a:xfrm>
        </p:spPr>
        <p:txBody>
          <a:bodyPr/>
          <a:lstStyle>
            <a:extLst/>
          </a:lstStyle>
          <a:p>
            <a:pPr eaLnBrk="1" fontAlgn="auto" hangingPunct="1">
              <a:spcAft>
                <a:spcPts val="0"/>
              </a:spcAft>
              <a:defRPr/>
            </a:pPr>
            <a:r>
              <a:rPr lang="en-US" dirty="0" smtClean="0">
                <a:solidFill>
                  <a:schemeClr val="accent1">
                    <a:satMod val="150000"/>
                  </a:schemeClr>
                </a:solidFill>
              </a:rPr>
              <a:t>Best Practices - Outline</a:t>
            </a:r>
            <a:endParaRPr lang="en-US" dirty="0">
              <a:solidFill>
                <a:schemeClr val="accent1">
                  <a:satMod val="150000"/>
                </a:schemeClr>
              </a:solidFill>
            </a:endParaRPr>
          </a:p>
        </p:txBody>
      </p:sp>
      <p:sp>
        <p:nvSpPr>
          <p:cNvPr id="16386" name="Rectangle 2"/>
          <p:cNvSpPr>
            <a:spLocks noGrp="1"/>
          </p:cNvSpPr>
          <p:nvPr>
            <p:ph sz="half" idx="1"/>
          </p:nvPr>
        </p:nvSpPr>
        <p:spPr>
          <a:xfrm>
            <a:off x="609600" y="1352550"/>
            <a:ext cx="5181600" cy="2286000"/>
          </a:xfrm>
        </p:spPr>
        <p:txBody>
          <a:bodyPr/>
          <a:lstStyle/>
          <a:p>
            <a:pPr marL="0" indent="0" eaLnBrk="1" hangingPunct="1">
              <a:buClr>
                <a:srgbClr val="C00000"/>
              </a:buClr>
              <a:buFont typeface="Wingdings" pitchFamily="2" charset="2"/>
              <a:buChar char="§"/>
            </a:pPr>
            <a:r>
              <a:rPr lang="en-US" dirty="0" smtClean="0">
                <a:solidFill>
                  <a:srgbClr val="FF0000"/>
                </a:solidFill>
              </a:rPr>
              <a:t> </a:t>
            </a:r>
            <a:r>
              <a:rPr lang="en-US" dirty="0" smtClean="0">
                <a:solidFill>
                  <a:srgbClr val="002060"/>
                </a:solidFill>
              </a:rPr>
              <a:t>Case overview</a:t>
            </a:r>
          </a:p>
          <a:p>
            <a:pPr marL="0" indent="0" eaLnBrk="1" hangingPunct="1">
              <a:buClr>
                <a:srgbClr val="C00000"/>
              </a:buClr>
              <a:buFont typeface="Wingdings" pitchFamily="2" charset="2"/>
              <a:buChar char="§"/>
            </a:pPr>
            <a:r>
              <a:rPr lang="en-US" dirty="0" smtClean="0">
                <a:solidFill>
                  <a:srgbClr val="002060"/>
                </a:solidFill>
              </a:rPr>
              <a:t> Pre-storm environment</a:t>
            </a:r>
          </a:p>
          <a:p>
            <a:pPr marL="0" indent="0" eaLnBrk="1" hangingPunct="1">
              <a:buClr>
                <a:srgbClr val="C00000"/>
              </a:buClr>
              <a:buFont typeface="Wingdings" pitchFamily="2" charset="2"/>
              <a:buChar char="§"/>
            </a:pPr>
            <a:r>
              <a:rPr lang="en-US" dirty="0" smtClean="0">
                <a:solidFill>
                  <a:srgbClr val="002060"/>
                </a:solidFill>
              </a:rPr>
              <a:t> Flash Flood decision tools </a:t>
            </a:r>
          </a:p>
          <a:p>
            <a:pPr marL="0" indent="0" eaLnBrk="1" hangingPunct="1">
              <a:buClr>
                <a:srgbClr val="C00000"/>
              </a:buClr>
              <a:buFont typeface="Wingdings" pitchFamily="2" charset="2"/>
              <a:buChar char="§"/>
            </a:pPr>
            <a:r>
              <a:rPr lang="en-US" dirty="0" smtClean="0">
                <a:solidFill>
                  <a:srgbClr val="002060"/>
                </a:solidFill>
              </a:rPr>
              <a:t> Pictures</a:t>
            </a:r>
            <a:endParaRPr lang="en-US" dirty="0" smtClean="0">
              <a:solidFill>
                <a:srgbClr val="FF0000"/>
              </a:solidFill>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dirty="0" smtClean="0"/>
              <a:t>Montgomery Co. Past Flooding </a:t>
            </a:r>
          </a:p>
        </p:txBody>
      </p:sp>
      <p:sp>
        <p:nvSpPr>
          <p:cNvPr id="91138" name="Rectangle 4"/>
          <p:cNvSpPr>
            <a:spLocks noGrp="1"/>
          </p:cNvSpPr>
          <p:nvPr>
            <p:ph type="body" sz="half" idx="4294967295"/>
          </p:nvPr>
        </p:nvSpPr>
        <p:spPr>
          <a:xfrm>
            <a:off x="457200" y="1200150"/>
            <a:ext cx="4038600" cy="3468688"/>
          </a:xfrm>
        </p:spPr>
        <p:txBody>
          <a:bodyPr/>
          <a:lstStyle/>
          <a:p>
            <a:pPr algn="ctr">
              <a:lnSpc>
                <a:spcPct val="80000"/>
              </a:lnSpc>
              <a:buFont typeface="Wingdings 2" pitchFamily="18" charset="2"/>
              <a:buNone/>
            </a:pPr>
            <a:r>
              <a:rPr lang="en-US" sz="1000" dirty="0" smtClean="0"/>
              <a:t>Past Flooding</a:t>
            </a:r>
          </a:p>
          <a:p>
            <a:pPr algn="ctr">
              <a:lnSpc>
                <a:spcPct val="80000"/>
              </a:lnSpc>
              <a:buFont typeface="Wingdings 2" pitchFamily="18" charset="2"/>
              <a:buNone/>
            </a:pPr>
            <a:endParaRPr lang="en-US" sz="1000" b="1" dirty="0" smtClean="0"/>
          </a:p>
          <a:p>
            <a:pPr>
              <a:lnSpc>
                <a:spcPct val="80000"/>
              </a:lnSpc>
              <a:buFont typeface="Wingdings 2" pitchFamily="18" charset="2"/>
              <a:buNone/>
            </a:pPr>
            <a:r>
              <a:rPr lang="en-US" sz="1000" b="1" dirty="0" smtClean="0"/>
              <a:t>1/8/98</a:t>
            </a:r>
            <a:r>
              <a:rPr lang="en-US" sz="1000" dirty="0" smtClean="0"/>
              <a:t> – </a:t>
            </a:r>
            <a:r>
              <a:rPr lang="en-US" sz="1000" dirty="0" smtClean="0">
                <a:solidFill>
                  <a:schemeClr val="accent2"/>
                </a:solidFill>
              </a:rPr>
              <a:t>1.25 inches in an hour, and a total of 2.25 inches in 12 hours, caused </a:t>
            </a:r>
            <a:r>
              <a:rPr lang="en-US" sz="1000" b="1" dirty="0" smtClean="0">
                <a:solidFill>
                  <a:schemeClr val="accent2"/>
                </a:solidFill>
              </a:rPr>
              <a:t>Crab Creek</a:t>
            </a:r>
            <a:r>
              <a:rPr lang="en-US" sz="1000" dirty="0" smtClean="0">
                <a:solidFill>
                  <a:schemeClr val="accent2"/>
                </a:solidFill>
              </a:rPr>
              <a:t> </a:t>
            </a:r>
            <a:r>
              <a:rPr lang="en-US" sz="1000" b="1" dirty="0" smtClean="0">
                <a:solidFill>
                  <a:schemeClr val="accent2"/>
                </a:solidFill>
              </a:rPr>
              <a:t>(or Town Creek)</a:t>
            </a:r>
            <a:r>
              <a:rPr lang="en-US" sz="1000" dirty="0" smtClean="0">
                <a:solidFill>
                  <a:schemeClr val="accent2"/>
                </a:solidFill>
              </a:rPr>
              <a:t>, </a:t>
            </a:r>
            <a:r>
              <a:rPr lang="en-US" sz="1000" b="1" dirty="0" smtClean="0">
                <a:solidFill>
                  <a:schemeClr val="accent2"/>
                </a:solidFill>
              </a:rPr>
              <a:t>(5)</a:t>
            </a:r>
            <a:r>
              <a:rPr lang="en-US" sz="1000" dirty="0" smtClean="0">
                <a:solidFill>
                  <a:schemeClr val="accent2"/>
                </a:solidFill>
              </a:rPr>
              <a:t> to flood Water St in Christiansburg.</a:t>
            </a:r>
            <a:r>
              <a:rPr lang="en-US" sz="1000" dirty="0" smtClean="0"/>
              <a:t>  1.5 inches in 3 hours, and 2.5 inches in 12 hours, caused </a:t>
            </a:r>
            <a:r>
              <a:rPr lang="en-US" sz="1000" b="1" dirty="0" smtClean="0"/>
              <a:t>Brush Creek (16)</a:t>
            </a:r>
            <a:r>
              <a:rPr lang="en-US" sz="1000" dirty="0" smtClean="0"/>
              <a:t>, to flood and wash out part of State Rte 612 near Pilot.  </a:t>
            </a:r>
            <a:r>
              <a:rPr lang="en-US" sz="1000" dirty="0" smtClean="0">
                <a:solidFill>
                  <a:schemeClr val="accent2"/>
                </a:solidFill>
              </a:rPr>
              <a:t>FFG: 0.7 in 1 hr, 1.2 in 3 hrs, and 1.8 in 12 hrs.</a:t>
            </a:r>
            <a:endParaRPr lang="en-US" sz="1000" b="1" dirty="0" smtClean="0">
              <a:solidFill>
                <a:schemeClr val="accent2"/>
              </a:solidFill>
            </a:endParaRPr>
          </a:p>
          <a:p>
            <a:pPr>
              <a:lnSpc>
                <a:spcPct val="80000"/>
              </a:lnSpc>
              <a:buFont typeface="Wingdings 2" pitchFamily="18" charset="2"/>
              <a:buNone/>
            </a:pPr>
            <a:endParaRPr lang="en-US" sz="1000" b="1" dirty="0" smtClean="0">
              <a:solidFill>
                <a:schemeClr val="accent2"/>
              </a:solidFill>
            </a:endParaRPr>
          </a:p>
          <a:p>
            <a:pPr>
              <a:lnSpc>
                <a:spcPct val="80000"/>
              </a:lnSpc>
              <a:buFont typeface="Wingdings 2" pitchFamily="18" charset="2"/>
              <a:buNone/>
            </a:pPr>
            <a:r>
              <a:rPr lang="en-US" sz="1000" b="1" dirty="0" smtClean="0"/>
              <a:t>6/19/96</a:t>
            </a:r>
            <a:r>
              <a:rPr lang="en-US" sz="1000" dirty="0" smtClean="0"/>
              <a:t> – 3 inches in 1 hour caused small stream flooding – several small bridges underwater along the </a:t>
            </a:r>
            <a:r>
              <a:rPr lang="en-US" sz="1000" b="1" dirty="0" smtClean="0"/>
              <a:t>North Fork of the Roanoke River, (6)</a:t>
            </a:r>
            <a:r>
              <a:rPr lang="en-US" sz="1000" dirty="0" smtClean="0"/>
              <a:t>.  FFG: 1.3 inches in 1 hr, and 2.2 inches in 3 hrs.</a:t>
            </a:r>
            <a:endParaRPr lang="en-US" sz="1000" b="1" dirty="0" smtClean="0"/>
          </a:p>
          <a:p>
            <a:pPr>
              <a:lnSpc>
                <a:spcPct val="80000"/>
              </a:lnSpc>
              <a:buFont typeface="Wingdings 2" pitchFamily="18" charset="2"/>
              <a:buNone/>
            </a:pPr>
            <a:endParaRPr lang="en-US" sz="1000" b="1" dirty="0" smtClean="0"/>
          </a:p>
          <a:p>
            <a:pPr>
              <a:lnSpc>
                <a:spcPct val="80000"/>
              </a:lnSpc>
              <a:buFont typeface="Wingdings 2" pitchFamily="18" charset="2"/>
              <a:buNone/>
            </a:pPr>
            <a:r>
              <a:rPr lang="en-US" sz="1000" b="1" dirty="0" smtClean="0"/>
              <a:t>2/98</a:t>
            </a:r>
            <a:r>
              <a:rPr lang="en-US" sz="1000" dirty="0" smtClean="0"/>
              <a:t> – 1.5 inches in 6 to 9 hours caused the </a:t>
            </a:r>
            <a:r>
              <a:rPr lang="en-US" sz="1000" b="1" dirty="0" smtClean="0"/>
              <a:t>South Fork of the Roanoke River (7)</a:t>
            </a:r>
            <a:r>
              <a:rPr lang="en-US" sz="1000" dirty="0" smtClean="0"/>
              <a:t> to close one lane of US 460 in Elliston.  Several small creeks were out of their banks from Elliston to the Roanoke county line.  FFG: 0.5 in 1 hr, 0.9 in 3 hrs, 1.0 in 6 hrs, and 1.3 in 12 hrs.</a:t>
            </a:r>
            <a:br>
              <a:rPr lang="en-US" sz="1000" dirty="0" smtClean="0"/>
            </a:br>
            <a:r>
              <a:rPr lang="en-US" sz="1000" dirty="0" smtClean="0"/>
              <a:t/>
            </a:r>
            <a:br>
              <a:rPr lang="en-US" sz="1000" dirty="0" smtClean="0"/>
            </a:br>
            <a:endParaRPr lang="en-US" sz="1000" b="1" dirty="0" smtClean="0"/>
          </a:p>
          <a:p>
            <a:pPr>
              <a:lnSpc>
                <a:spcPct val="80000"/>
              </a:lnSpc>
              <a:buFont typeface="Wingdings 2" pitchFamily="18" charset="2"/>
              <a:buNone/>
            </a:pPr>
            <a:r>
              <a:rPr lang="en-US" sz="1000" b="1" dirty="0" smtClean="0"/>
              <a:t>3/20/98</a:t>
            </a:r>
            <a:r>
              <a:rPr lang="en-US" sz="1000" dirty="0" smtClean="0"/>
              <a:t> – 1 inch from 900 am to noon, and then 1 to 1.25 from 200 to 400 pm caused the South Fork of the Roanoke River to flood State Rte 637 in Alleghany Springs, </a:t>
            </a:r>
            <a:r>
              <a:rPr lang="en-US" sz="1000" b="1" dirty="0" smtClean="0"/>
              <a:t>(15)</a:t>
            </a:r>
            <a:r>
              <a:rPr lang="en-US" sz="1000" dirty="0" smtClean="0"/>
              <a:t> and SR 11 between Elliston and Shawsville </a:t>
            </a:r>
            <a:r>
              <a:rPr lang="en-US" sz="1000" b="1" dirty="0" smtClean="0"/>
              <a:t>(7)</a:t>
            </a:r>
            <a:r>
              <a:rPr lang="en-US" sz="1000" dirty="0" smtClean="0"/>
              <a:t>.  FFG: 0.5 in 1 hour, 1.0 in 2 hrs, 1.2 in 6 hours, and 1.5 in 12 hrs.</a:t>
            </a:r>
            <a:endParaRPr lang="en-US" sz="1000" b="1" dirty="0" smtClean="0"/>
          </a:p>
          <a:p>
            <a:pPr>
              <a:lnSpc>
                <a:spcPct val="80000"/>
              </a:lnSpc>
              <a:buFont typeface="Wingdings 2" pitchFamily="18" charset="2"/>
              <a:buNone/>
            </a:pPr>
            <a:endParaRPr lang="en-US" sz="1000" b="1" dirty="0" smtClean="0"/>
          </a:p>
          <a:p>
            <a:pPr>
              <a:lnSpc>
                <a:spcPct val="80000"/>
              </a:lnSpc>
              <a:buFont typeface="Wingdings 2" pitchFamily="18" charset="2"/>
              <a:buNone/>
            </a:pPr>
            <a:r>
              <a:rPr lang="en-US" sz="1000" b="1" dirty="0" smtClean="0"/>
              <a:t>4/19/98</a:t>
            </a:r>
            <a:r>
              <a:rPr lang="en-US" sz="1000" dirty="0" smtClean="0"/>
              <a:t> – </a:t>
            </a:r>
            <a:r>
              <a:rPr lang="en-US" sz="1000" dirty="0" smtClean="0">
                <a:solidFill>
                  <a:schemeClr val="accent2"/>
                </a:solidFill>
              </a:rPr>
              <a:t>1 inch in 3 hours, and a total of 1.5 to 2.0 inches in a 6 hour period caused minor small stream flooding and closed roads along the </a:t>
            </a:r>
            <a:r>
              <a:rPr lang="en-US" sz="1000" b="1" dirty="0" smtClean="0">
                <a:solidFill>
                  <a:schemeClr val="accent2"/>
                </a:solidFill>
              </a:rPr>
              <a:t>North Fork of the Roanoke River (6), Poverty Creek (9), </a:t>
            </a:r>
            <a:r>
              <a:rPr lang="en-US" sz="1000" dirty="0" smtClean="0">
                <a:solidFill>
                  <a:schemeClr val="accent2"/>
                </a:solidFill>
              </a:rPr>
              <a:t>and</a:t>
            </a:r>
            <a:r>
              <a:rPr lang="en-US" sz="1000" b="1" dirty="0" smtClean="0">
                <a:solidFill>
                  <a:schemeClr val="accent2"/>
                </a:solidFill>
              </a:rPr>
              <a:t> Crab Creek (8)</a:t>
            </a:r>
            <a:r>
              <a:rPr lang="en-US" sz="1000" dirty="0" smtClean="0">
                <a:solidFill>
                  <a:schemeClr val="accent2"/>
                </a:solidFill>
              </a:rPr>
              <a:t> below Christiansburg.  FFG: 1.2 in 3 hrs, and 1.5 in 6 hrs.</a:t>
            </a:r>
            <a:endParaRPr lang="en-US" sz="1000" b="1" dirty="0" smtClean="0">
              <a:solidFill>
                <a:schemeClr val="accent2"/>
              </a:solidFill>
            </a:endParaRPr>
          </a:p>
        </p:txBody>
      </p:sp>
      <p:pic>
        <p:nvPicPr>
          <p:cNvPr id="91139" name="Picture 8" descr="PPTA6"/>
          <p:cNvPicPr>
            <a:picLocks noGrp="1" noChangeAspect="1" noChangeArrowheads="1"/>
          </p:cNvPicPr>
          <p:nvPr>
            <p:ph sz="half" idx="4294967295"/>
          </p:nvPr>
        </p:nvPicPr>
        <p:blipFill>
          <a:blip r:embed="rId3" cstate="print"/>
          <a:srcRect/>
          <a:stretch>
            <a:fillRect/>
          </a:stretch>
        </p:blipFill>
        <p:spPr>
          <a:xfrm>
            <a:off x="4572000" y="1230313"/>
            <a:ext cx="4038600" cy="3806825"/>
          </a:xfrm>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71" name="Rectangle 11"/>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dirty="0" smtClean="0"/>
              <a:t>Flood prone locations in AWIPS</a:t>
            </a:r>
          </a:p>
        </p:txBody>
      </p:sp>
      <p:pic>
        <p:nvPicPr>
          <p:cNvPr id="95234" name="Picture 15" descr="FFmed"/>
          <p:cNvPicPr>
            <a:picLocks noGrp="1" noChangeAspect="1" noChangeArrowheads="1"/>
          </p:cNvPicPr>
          <p:nvPr>
            <p:ph sz="half" idx="4294967295"/>
          </p:nvPr>
        </p:nvPicPr>
        <p:blipFill>
          <a:blip r:embed="rId3" cstate="print"/>
          <a:srcRect/>
          <a:stretch>
            <a:fillRect/>
          </a:stretch>
        </p:blipFill>
        <p:spPr>
          <a:xfrm>
            <a:off x="685800" y="1200150"/>
            <a:ext cx="3886200" cy="3776663"/>
          </a:xfrm>
        </p:spPr>
      </p:pic>
      <p:sp>
        <p:nvSpPr>
          <p:cNvPr id="95235" name="Rectangle 16"/>
          <p:cNvSpPr>
            <a:spLocks noGrp="1"/>
          </p:cNvSpPr>
          <p:nvPr>
            <p:ph type="body" sz="half" idx="4294967295"/>
          </p:nvPr>
        </p:nvSpPr>
        <p:spPr>
          <a:xfrm>
            <a:off x="4648200" y="1331913"/>
            <a:ext cx="4038600" cy="3468687"/>
          </a:xfrm>
        </p:spPr>
        <p:txBody>
          <a:bodyPr/>
          <a:lstStyle/>
          <a:p>
            <a:r>
              <a:rPr lang="en-US" sz="2800" dirty="0" smtClean="0"/>
              <a:t>Blue </a:t>
            </a:r>
            <a:r>
              <a:rPr lang="en-US" sz="2800" dirty="0" smtClean="0">
                <a:solidFill>
                  <a:schemeClr val="accent1"/>
                </a:solidFill>
              </a:rPr>
              <a:t>F</a:t>
            </a:r>
            <a:r>
              <a:rPr lang="en-US" sz="2800" dirty="0" smtClean="0"/>
              <a:t> is a location where flash flooding has occurred </a:t>
            </a:r>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0" name="Rectangle 6"/>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dirty="0" smtClean="0"/>
              <a:t>Flood Prone Areas in AWIPS</a:t>
            </a:r>
          </a:p>
        </p:txBody>
      </p:sp>
      <p:sp>
        <p:nvSpPr>
          <p:cNvPr id="97282" name="Rectangle 8"/>
          <p:cNvSpPr>
            <a:spLocks noGrp="1"/>
          </p:cNvSpPr>
          <p:nvPr>
            <p:ph type="body" sz="half" idx="4294967295"/>
          </p:nvPr>
        </p:nvSpPr>
        <p:spPr>
          <a:xfrm>
            <a:off x="4648200" y="1331913"/>
            <a:ext cx="4038600" cy="3468687"/>
          </a:xfrm>
        </p:spPr>
        <p:txBody>
          <a:bodyPr/>
          <a:lstStyle/>
          <a:p>
            <a:r>
              <a:rPr lang="en-US" sz="2800" dirty="0" smtClean="0"/>
              <a:t>Mouse over each </a:t>
            </a:r>
            <a:r>
              <a:rPr lang="en-US" sz="2800" dirty="0" smtClean="0">
                <a:solidFill>
                  <a:schemeClr val="accent1"/>
                </a:solidFill>
              </a:rPr>
              <a:t>F</a:t>
            </a:r>
            <a:r>
              <a:rPr lang="en-US" sz="2800" dirty="0" smtClean="0"/>
              <a:t> to get a summary impact statement</a:t>
            </a:r>
          </a:p>
        </p:txBody>
      </p:sp>
      <p:pic>
        <p:nvPicPr>
          <p:cNvPr id="97283" name="Picture 9"/>
          <p:cNvPicPr>
            <a:picLocks noGrp="1" noChangeAspect="1" noChangeArrowheads="1"/>
          </p:cNvPicPr>
          <p:nvPr>
            <p:ph sz="half" idx="4294967295"/>
          </p:nvPr>
        </p:nvPicPr>
        <p:blipFill>
          <a:blip r:embed="rId3" cstate="print"/>
          <a:srcRect/>
          <a:stretch>
            <a:fillRect/>
          </a:stretch>
        </p:blipFill>
        <p:spPr>
          <a:xfrm>
            <a:off x="152400" y="2038350"/>
            <a:ext cx="4114800" cy="2084388"/>
          </a:xfrm>
        </p:spPr>
      </p:pic>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p:cNvSpPr>
          <p:nvPr>
            <p:ph type="title" idx="4294967295"/>
          </p:nvPr>
        </p:nvSpPr>
        <p:spPr bwMode="auto"/>
        <p:txBody>
          <a:bodyPr wrap="square" tIns="45720" bIns="45720" numCol="1" anchorCtr="0" compatLnSpc="1">
            <a:prstTxWarp prst="textNoShape">
              <a:avLst/>
            </a:prstTxWarp>
            <a:normAutofit/>
          </a:bodyPr>
          <a:lstStyle/>
          <a:p>
            <a:pPr algn="ctr">
              <a:defRPr/>
            </a:pPr>
            <a:r>
              <a:rPr lang="en-US" sz="3600" dirty="0" smtClean="0"/>
              <a:t>Flash Flood Potentia</a:t>
            </a:r>
            <a:r>
              <a:rPr lang="en-US" sz="3600" dirty="0" smtClean="0"/>
              <a:t>l Index (FFPI)</a:t>
            </a:r>
            <a:endParaRPr lang="en-US" sz="3600" dirty="0" smtClean="0"/>
          </a:p>
        </p:txBody>
      </p:sp>
      <p:pic>
        <p:nvPicPr>
          <p:cNvPr id="101378" name="Picture 5" descr="PPTA0"/>
          <p:cNvPicPr>
            <a:picLocks noChangeAspect="1" noChangeArrowheads="1"/>
          </p:cNvPicPr>
          <p:nvPr/>
        </p:nvPicPr>
        <p:blipFill>
          <a:blip r:embed="rId3" cstate="print"/>
          <a:srcRect/>
          <a:stretch>
            <a:fillRect/>
          </a:stretch>
        </p:blipFill>
        <p:spPr bwMode="auto">
          <a:xfrm>
            <a:off x="1447800" y="1179430"/>
            <a:ext cx="2438400" cy="1580078"/>
          </a:xfrm>
          <a:prstGeom prst="rect">
            <a:avLst/>
          </a:prstGeom>
          <a:noFill/>
          <a:ln w="9525">
            <a:noFill/>
            <a:miter lim="800000"/>
            <a:headEnd/>
            <a:tailEnd/>
          </a:ln>
        </p:spPr>
      </p:pic>
      <p:pic>
        <p:nvPicPr>
          <p:cNvPr id="4" name="Picture 5"/>
          <p:cNvPicPr>
            <a:picLocks noChangeAspect="1" noChangeArrowheads="1"/>
          </p:cNvPicPr>
          <p:nvPr/>
        </p:nvPicPr>
        <p:blipFill>
          <a:blip r:embed="rId4" cstate="print"/>
          <a:srcRect/>
          <a:stretch>
            <a:fillRect/>
          </a:stretch>
        </p:blipFill>
        <p:spPr bwMode="auto">
          <a:xfrm>
            <a:off x="5105400" y="1175011"/>
            <a:ext cx="2362200" cy="1701539"/>
          </a:xfrm>
          <a:prstGeom prst="rect">
            <a:avLst/>
          </a:prstGeom>
          <a:noFill/>
          <a:ln w="9525">
            <a:noFill/>
            <a:miter lim="800000"/>
            <a:headEnd/>
            <a:tailEnd/>
          </a:ln>
        </p:spPr>
      </p:pic>
      <p:sp>
        <p:nvSpPr>
          <p:cNvPr id="9" name="TextBox 8"/>
          <p:cNvSpPr txBox="1"/>
          <p:nvPr/>
        </p:nvSpPr>
        <p:spPr>
          <a:xfrm>
            <a:off x="-609600" y="1809750"/>
            <a:ext cx="2667000" cy="369332"/>
          </a:xfrm>
          <a:prstGeom prst="rect">
            <a:avLst/>
          </a:prstGeom>
          <a:noFill/>
        </p:spPr>
        <p:txBody>
          <a:bodyPr wrap="square" rtlCol="0">
            <a:spAutoFit/>
          </a:bodyPr>
          <a:lstStyle/>
          <a:p>
            <a:pPr algn="ctr"/>
            <a:r>
              <a:rPr lang="en-US" dirty="0" smtClean="0"/>
              <a:t>Forestation</a:t>
            </a:r>
            <a:endParaRPr lang="en-US" dirty="0"/>
          </a:p>
        </p:txBody>
      </p:sp>
      <p:sp>
        <p:nvSpPr>
          <p:cNvPr id="10" name="TextBox 9"/>
          <p:cNvSpPr txBox="1"/>
          <p:nvPr/>
        </p:nvSpPr>
        <p:spPr>
          <a:xfrm>
            <a:off x="7315200" y="1733550"/>
            <a:ext cx="1676400" cy="369332"/>
          </a:xfrm>
          <a:prstGeom prst="rect">
            <a:avLst/>
          </a:prstGeom>
          <a:noFill/>
        </p:spPr>
        <p:txBody>
          <a:bodyPr wrap="square" rtlCol="0">
            <a:spAutoFit/>
          </a:bodyPr>
          <a:lstStyle/>
          <a:p>
            <a:pPr algn="ctr"/>
            <a:r>
              <a:rPr lang="en-US" dirty="0" smtClean="0"/>
              <a:t>Land Use</a:t>
            </a:r>
            <a:endParaRPr lang="en-US" dirty="0"/>
          </a:p>
        </p:txBody>
      </p:sp>
      <p:pic>
        <p:nvPicPr>
          <p:cNvPr id="11" name="Picture 5"/>
          <p:cNvPicPr>
            <a:picLocks noChangeAspect="1" noChangeArrowheads="1"/>
          </p:cNvPicPr>
          <p:nvPr/>
        </p:nvPicPr>
        <p:blipFill>
          <a:blip r:embed="rId5" cstate="print"/>
          <a:srcRect/>
          <a:stretch>
            <a:fillRect/>
          </a:stretch>
        </p:blipFill>
        <p:spPr bwMode="auto">
          <a:xfrm>
            <a:off x="1447800" y="3067368"/>
            <a:ext cx="2590800" cy="1811400"/>
          </a:xfrm>
          <a:prstGeom prst="rect">
            <a:avLst/>
          </a:prstGeom>
          <a:noFill/>
          <a:ln w="9525">
            <a:noFill/>
            <a:miter lim="800000"/>
            <a:headEnd/>
            <a:tailEnd/>
          </a:ln>
        </p:spPr>
      </p:pic>
      <p:sp>
        <p:nvSpPr>
          <p:cNvPr id="12" name="TextBox 11"/>
          <p:cNvSpPr txBox="1"/>
          <p:nvPr/>
        </p:nvSpPr>
        <p:spPr>
          <a:xfrm>
            <a:off x="-685800" y="3714750"/>
            <a:ext cx="2667000" cy="369332"/>
          </a:xfrm>
          <a:prstGeom prst="rect">
            <a:avLst/>
          </a:prstGeom>
          <a:noFill/>
        </p:spPr>
        <p:txBody>
          <a:bodyPr wrap="square" rtlCol="0">
            <a:spAutoFit/>
          </a:bodyPr>
          <a:lstStyle/>
          <a:p>
            <a:pPr algn="ctr"/>
            <a:r>
              <a:rPr lang="en-US" dirty="0" smtClean="0"/>
              <a:t>Slope</a:t>
            </a:r>
            <a:endParaRPr lang="en-US" dirty="0"/>
          </a:p>
        </p:txBody>
      </p:sp>
      <p:sp>
        <p:nvSpPr>
          <p:cNvPr id="13" name="TextBox 12"/>
          <p:cNvSpPr txBox="1"/>
          <p:nvPr/>
        </p:nvSpPr>
        <p:spPr>
          <a:xfrm>
            <a:off x="6934200" y="3714750"/>
            <a:ext cx="2667000" cy="369332"/>
          </a:xfrm>
          <a:prstGeom prst="rect">
            <a:avLst/>
          </a:prstGeom>
          <a:noFill/>
        </p:spPr>
        <p:txBody>
          <a:bodyPr wrap="square" rtlCol="0">
            <a:spAutoFit/>
          </a:bodyPr>
          <a:lstStyle/>
          <a:p>
            <a:pPr algn="ctr"/>
            <a:r>
              <a:rPr lang="en-US" dirty="0" smtClean="0"/>
              <a:t>Soil Use</a:t>
            </a:r>
            <a:endParaRPr lang="en-US" dirty="0"/>
          </a:p>
        </p:txBody>
      </p:sp>
      <p:pic>
        <p:nvPicPr>
          <p:cNvPr id="14" name="Picture 5"/>
          <p:cNvPicPr>
            <a:picLocks noChangeAspect="1" noChangeArrowheads="1"/>
          </p:cNvPicPr>
          <p:nvPr/>
        </p:nvPicPr>
        <p:blipFill>
          <a:blip r:embed="rId6" cstate="print"/>
          <a:srcRect/>
          <a:stretch>
            <a:fillRect/>
          </a:stretch>
        </p:blipFill>
        <p:spPr bwMode="auto">
          <a:xfrm>
            <a:off x="5105400" y="3028950"/>
            <a:ext cx="2659347" cy="18859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p:cNvSpPr>
          <p:nvPr>
            <p:ph type="title" idx="4294967295"/>
          </p:nvPr>
        </p:nvSpPr>
        <p:spPr bwMode="auto"/>
        <p:txBody>
          <a:bodyPr wrap="square" tIns="45720" bIns="45720" numCol="1" anchorCtr="0" compatLnSpc="1">
            <a:prstTxWarp prst="textNoShape">
              <a:avLst/>
            </a:prstTxWarp>
            <a:normAutofit/>
          </a:bodyPr>
          <a:lstStyle/>
          <a:p>
            <a:pPr algn="ctr">
              <a:defRPr/>
            </a:pPr>
            <a:r>
              <a:rPr lang="en-US" sz="3600" dirty="0" smtClean="0"/>
              <a:t>FFPI – all 4 layers</a:t>
            </a:r>
          </a:p>
        </p:txBody>
      </p:sp>
      <p:pic>
        <p:nvPicPr>
          <p:cNvPr id="109570" name="Picture 5"/>
          <p:cNvPicPr>
            <a:picLocks noChangeAspect="1" noChangeArrowheads="1"/>
          </p:cNvPicPr>
          <p:nvPr/>
        </p:nvPicPr>
        <p:blipFill>
          <a:blip r:embed="rId3" cstate="print"/>
          <a:srcRect/>
          <a:stretch>
            <a:fillRect/>
          </a:stretch>
        </p:blipFill>
        <p:spPr bwMode="auto">
          <a:xfrm>
            <a:off x="1676400" y="1079500"/>
            <a:ext cx="5943600" cy="4064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fontAlgn="auto" hangingPunct="1">
              <a:spcAft>
                <a:spcPts val="0"/>
              </a:spcAft>
              <a:defRPr/>
            </a:pPr>
            <a:r>
              <a:rPr lang="en-US" dirty="0" smtClean="0">
                <a:solidFill>
                  <a:schemeClr val="accent1">
                    <a:satMod val="150000"/>
                  </a:schemeClr>
                </a:solidFill>
              </a:rPr>
              <a:t>What happened</a:t>
            </a:r>
            <a:endParaRPr lang="en-US" dirty="0">
              <a:solidFill>
                <a:schemeClr val="accent1">
                  <a:satMod val="150000"/>
                </a:schemeClr>
              </a:solidFill>
            </a:endParaRPr>
          </a:p>
        </p:txBody>
      </p:sp>
      <p:sp>
        <p:nvSpPr>
          <p:cNvPr id="5" name="Content Placeholder 4"/>
          <p:cNvSpPr>
            <a:spLocks noGrp="1"/>
          </p:cNvSpPr>
          <p:nvPr>
            <p:ph idx="1"/>
          </p:nvPr>
        </p:nvSpPr>
        <p:spPr>
          <a:xfrm>
            <a:off x="381001" y="1307350"/>
            <a:ext cx="8559018" cy="3419164"/>
          </a:xfrm>
        </p:spPr>
        <p:txBody>
          <a:bodyPr/>
          <a:lstStyle/>
          <a:p>
            <a:r>
              <a:rPr lang="en-US" dirty="0" smtClean="0"/>
              <a:t>Flash Flooding along Crab Creek, Town Creek and Wilson Creek</a:t>
            </a:r>
          </a:p>
          <a:p>
            <a:r>
              <a:rPr lang="en-US" dirty="0" smtClean="0"/>
              <a:t>Urban flooding in Christiansburg </a:t>
            </a:r>
          </a:p>
          <a:p>
            <a:r>
              <a:rPr lang="en-US" dirty="0" smtClean="0"/>
              <a:t>Annual percent chance of occurrence (per  NOAA Atlas 14) was likely less than 1 percent </a:t>
            </a:r>
          </a:p>
          <a:p>
            <a:r>
              <a:rPr lang="en-US" dirty="0" smtClean="0"/>
              <a:t>Damage &gt; $250K  </a:t>
            </a:r>
            <a:endParaRPr lang="en-US" dirty="0"/>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fontAlgn="auto" hangingPunct="1">
              <a:spcAft>
                <a:spcPts val="0"/>
              </a:spcAft>
              <a:defRPr/>
            </a:pPr>
            <a:r>
              <a:rPr lang="en-US" dirty="0" smtClean="0">
                <a:solidFill>
                  <a:schemeClr val="accent1">
                    <a:satMod val="150000"/>
                  </a:schemeClr>
                </a:solidFill>
              </a:rPr>
              <a:t>What happened</a:t>
            </a:r>
            <a:endParaRPr lang="en-US" dirty="0">
              <a:solidFill>
                <a:schemeClr val="accent1">
                  <a:satMod val="150000"/>
                </a:schemeClr>
              </a:solidFill>
            </a:endParaRPr>
          </a:p>
        </p:txBody>
      </p:sp>
      <p:pic>
        <p:nvPicPr>
          <p:cNvPr id="113666" name="Content Placeholder 5" descr="IMGA0144.JPG"/>
          <p:cNvPicPr>
            <a:picLocks noGrp="1" noChangeAspect="1"/>
          </p:cNvPicPr>
          <p:nvPr>
            <p:ph idx="1"/>
          </p:nvPr>
        </p:nvPicPr>
        <p:blipFill>
          <a:blip r:embed="rId3" cstate="print"/>
          <a:srcRect/>
          <a:stretch>
            <a:fillRect/>
          </a:stretch>
        </p:blipFill>
        <p:spPr>
          <a:xfrm>
            <a:off x="3717925" y="1308100"/>
            <a:ext cx="4524375" cy="3417888"/>
          </a:xfrm>
        </p:spPr>
      </p:pic>
      <p:sp>
        <p:nvSpPr>
          <p:cNvPr id="113667" name="Text Placeholder 4"/>
          <p:cNvSpPr>
            <a:spLocks noGrp="1"/>
          </p:cNvSpPr>
          <p:nvPr>
            <p:ph type="body" sz="half" idx="2"/>
          </p:nvPr>
        </p:nvSpPr>
        <p:spPr>
          <a:xfrm>
            <a:off x="168275" y="1296988"/>
            <a:ext cx="2468563" cy="3429000"/>
          </a:xfrm>
        </p:spPr>
        <p:txBody>
          <a:bodyPr/>
          <a:lstStyle/>
          <a:p>
            <a:r>
              <a:rPr lang="en-US" dirty="0" smtClean="0"/>
              <a:t>Crab Creek – near intersection of Acorn &amp; Lucas St. – Upstream view – Dir. ENE. Water was ~3 ft. deep in the parking lot on the right. Stream became at least 40 yards wide through here.</a:t>
            </a:r>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17762" name="Content Placeholder 4" descr="IMGA0161.JPG"/>
          <p:cNvPicPr>
            <a:picLocks noGrp="1" noChangeAspect="1"/>
          </p:cNvPicPr>
          <p:nvPr>
            <p:ph idx="1"/>
          </p:nvPr>
        </p:nvPicPr>
        <p:blipFill>
          <a:blip r:embed="rId3" cstate="print"/>
          <a:srcRect/>
          <a:stretch>
            <a:fillRect/>
          </a:stretch>
        </p:blipFill>
        <p:spPr>
          <a:xfrm>
            <a:off x="3717925" y="1308100"/>
            <a:ext cx="4524375" cy="3417888"/>
          </a:xfrm>
        </p:spPr>
      </p:pic>
      <p:sp>
        <p:nvSpPr>
          <p:cNvPr id="117763" name="Text Placeholder 3"/>
          <p:cNvSpPr>
            <a:spLocks noGrp="1"/>
          </p:cNvSpPr>
          <p:nvPr>
            <p:ph type="body" sz="half" idx="2"/>
          </p:nvPr>
        </p:nvSpPr>
        <p:spPr>
          <a:xfrm>
            <a:off x="168275" y="1296988"/>
            <a:ext cx="2468563" cy="3429000"/>
          </a:xfrm>
        </p:spPr>
        <p:txBody>
          <a:bodyPr/>
          <a:lstStyle/>
          <a:p>
            <a:r>
              <a:rPr lang="en-US" dirty="0" smtClean="0"/>
              <a:t>Debris flow on Ellet Road</a:t>
            </a:r>
          </a:p>
        </p:txBody>
      </p:sp>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18786" name="Content Placeholder 4" descr="IMGA0162.JPG"/>
          <p:cNvPicPr>
            <a:picLocks noGrp="1" noChangeAspect="1"/>
          </p:cNvPicPr>
          <p:nvPr>
            <p:ph idx="1"/>
          </p:nvPr>
        </p:nvPicPr>
        <p:blipFill>
          <a:blip r:embed="rId3" cstate="print"/>
          <a:srcRect/>
          <a:stretch>
            <a:fillRect/>
          </a:stretch>
        </p:blipFill>
        <p:spPr>
          <a:xfrm>
            <a:off x="3717925" y="1308100"/>
            <a:ext cx="4524375" cy="3417888"/>
          </a:xfrm>
        </p:spPr>
      </p:pic>
      <p:sp>
        <p:nvSpPr>
          <p:cNvPr id="118787" name="Text Placeholder 3"/>
          <p:cNvSpPr>
            <a:spLocks noGrp="1"/>
          </p:cNvSpPr>
          <p:nvPr>
            <p:ph type="body" sz="half" idx="2"/>
          </p:nvPr>
        </p:nvSpPr>
        <p:spPr>
          <a:xfrm>
            <a:off x="168275" y="1296988"/>
            <a:ext cx="2468563" cy="3429000"/>
          </a:xfrm>
        </p:spPr>
        <p:txBody>
          <a:bodyPr/>
          <a:lstStyle/>
          <a:p>
            <a:r>
              <a:rPr lang="en-US" dirty="0" smtClean="0"/>
              <a:t>Water came across Ellet Rd. from upper left to lower right in this picture </a:t>
            </a:r>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19810" name="Content Placeholder 4" descr="IMGA0171.JPG"/>
          <p:cNvPicPr>
            <a:picLocks noGrp="1" noChangeAspect="1"/>
          </p:cNvPicPr>
          <p:nvPr>
            <p:ph idx="1"/>
          </p:nvPr>
        </p:nvPicPr>
        <p:blipFill>
          <a:blip r:embed="rId3" cstate="print"/>
          <a:srcRect/>
          <a:stretch>
            <a:fillRect/>
          </a:stretch>
        </p:blipFill>
        <p:spPr>
          <a:xfrm>
            <a:off x="3717925" y="1308100"/>
            <a:ext cx="4524375" cy="3417888"/>
          </a:xfrm>
        </p:spPr>
      </p:pic>
      <p:sp>
        <p:nvSpPr>
          <p:cNvPr id="119811" name="Text Placeholder 3"/>
          <p:cNvSpPr>
            <a:spLocks noGrp="1"/>
          </p:cNvSpPr>
          <p:nvPr>
            <p:ph type="body" sz="half" idx="2"/>
          </p:nvPr>
        </p:nvSpPr>
        <p:spPr>
          <a:xfrm>
            <a:off x="168275" y="1296988"/>
            <a:ext cx="2468563" cy="3429000"/>
          </a:xfrm>
        </p:spPr>
        <p:txBody>
          <a:bodyPr/>
          <a:lstStyle/>
          <a:p>
            <a:r>
              <a:rPr lang="en-US" dirty="0" smtClean="0"/>
              <a:t>Sign for Blossom Rd. knocked down</a:t>
            </a: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114300"/>
            <a:ext cx="8229600" cy="938297"/>
          </a:xfrm>
        </p:spPr>
        <p:txBody>
          <a:bodyPr/>
          <a:lstStyle>
            <a:extLst/>
          </a:lstStyle>
          <a:p>
            <a:pPr eaLnBrk="1" fontAlgn="auto" hangingPunct="1">
              <a:spcAft>
                <a:spcPts val="0"/>
              </a:spcAft>
              <a:defRPr/>
            </a:pPr>
            <a:r>
              <a:rPr lang="en-US" dirty="0" smtClean="0">
                <a:solidFill>
                  <a:schemeClr val="accent1">
                    <a:satMod val="150000"/>
                  </a:schemeClr>
                </a:solidFill>
              </a:rPr>
              <a:t>Best Practices - Background</a:t>
            </a:r>
            <a:endParaRPr lang="en-US" dirty="0">
              <a:solidFill>
                <a:schemeClr val="accent1">
                  <a:satMod val="150000"/>
                </a:schemeClr>
              </a:solidFill>
            </a:endParaRPr>
          </a:p>
        </p:txBody>
      </p:sp>
      <p:sp>
        <p:nvSpPr>
          <p:cNvPr id="18434" name="Rectangle 2"/>
          <p:cNvSpPr>
            <a:spLocks noGrp="1"/>
          </p:cNvSpPr>
          <p:nvPr>
            <p:ph sz="half" idx="1"/>
          </p:nvPr>
        </p:nvSpPr>
        <p:spPr>
          <a:xfrm>
            <a:off x="609600" y="1200150"/>
            <a:ext cx="3886200" cy="3200400"/>
          </a:xfrm>
        </p:spPr>
        <p:txBody>
          <a:bodyPr anchor="ctr"/>
          <a:lstStyle/>
          <a:p>
            <a:pPr marL="273050" lvl="1" eaLnBrk="1" hangingPunct="1"/>
            <a:r>
              <a:rPr lang="en-US" dirty="0" smtClean="0"/>
              <a:t>SW Virginia, NW North Carolina, SE West Virginia</a:t>
            </a:r>
          </a:p>
          <a:p>
            <a:pPr marL="273050" lvl="1" eaLnBrk="1" hangingPunct="1"/>
            <a:r>
              <a:rPr lang="en-US" dirty="0" smtClean="0"/>
              <a:t>4 RFCs</a:t>
            </a:r>
          </a:p>
        </p:txBody>
      </p:sp>
      <p:pic>
        <p:nvPicPr>
          <p:cNvPr id="18435" name="j0314068.jpg"/>
          <p:cNvPicPr>
            <a:picLocks noGrp="1" noChangeAspect="1"/>
          </p:cNvPicPr>
          <p:nvPr>
            <p:ph sz="half" idx="2"/>
          </p:nvPr>
        </p:nvPicPr>
        <p:blipFill>
          <a:blip r:embed="rId3" cstate="print"/>
          <a:srcRect/>
          <a:stretch>
            <a:fillRect/>
          </a:stretch>
        </p:blipFill>
        <p:spPr>
          <a:xfrm>
            <a:off x="4899025" y="1638300"/>
            <a:ext cx="3536950" cy="2852738"/>
          </a:xfrm>
        </p:spPr>
      </p:pic>
      <p:sp>
        <p:nvSpPr>
          <p:cNvPr id="18437" name="AutoShape 5"/>
          <p:cNvSpPr>
            <a:spLocks noChangeArrowheads="1"/>
          </p:cNvSpPr>
          <p:nvPr/>
        </p:nvSpPr>
        <p:spPr bwMode="auto">
          <a:xfrm>
            <a:off x="6324600" y="2800350"/>
            <a:ext cx="228600" cy="228600"/>
          </a:xfrm>
          <a:prstGeom prst="star5">
            <a:avLst/>
          </a:prstGeom>
          <a:solidFill>
            <a:srgbClr val="FFFF00"/>
          </a:solidFill>
          <a:ln w="9525">
            <a:solidFill>
              <a:schemeClr val="tx1"/>
            </a:solidFill>
            <a:miter lim="800000"/>
            <a:headEnd/>
            <a:tailEnd/>
          </a:ln>
          <a:effectLst/>
        </p:spPr>
        <p:txBody>
          <a:bodyPr wrap="none" anchor="ctr"/>
          <a:lstStyle/>
          <a:p>
            <a:pPr>
              <a:defRPr/>
            </a:pPr>
            <a:endParaRPr lang="en-US" dirty="0"/>
          </a:p>
        </p:txBody>
      </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20834" name="Content Placeholder 4" descr="IMGA0173.JPG"/>
          <p:cNvPicPr>
            <a:picLocks noGrp="1" noChangeAspect="1"/>
          </p:cNvPicPr>
          <p:nvPr>
            <p:ph idx="1"/>
          </p:nvPr>
        </p:nvPicPr>
        <p:blipFill>
          <a:blip r:embed="rId3" cstate="print"/>
          <a:srcRect/>
          <a:stretch>
            <a:fillRect/>
          </a:stretch>
        </p:blipFill>
        <p:spPr>
          <a:xfrm>
            <a:off x="3717925" y="1308100"/>
            <a:ext cx="4524375" cy="3417888"/>
          </a:xfrm>
        </p:spPr>
      </p:pic>
      <p:sp>
        <p:nvSpPr>
          <p:cNvPr id="120835" name="Text Placeholder 3"/>
          <p:cNvSpPr>
            <a:spLocks noGrp="1"/>
          </p:cNvSpPr>
          <p:nvPr>
            <p:ph type="body" sz="half" idx="2"/>
          </p:nvPr>
        </p:nvSpPr>
        <p:spPr>
          <a:xfrm>
            <a:off x="168275" y="1296988"/>
            <a:ext cx="2468563" cy="3429000"/>
          </a:xfrm>
        </p:spPr>
        <p:txBody>
          <a:bodyPr/>
          <a:lstStyle/>
          <a:p>
            <a:r>
              <a:rPr lang="en-US" dirty="0" smtClean="0"/>
              <a:t>Downstream side of plugged-up culvert at bottom of Blossom Road</a:t>
            </a:r>
          </a:p>
        </p:txBody>
      </p:sp>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21858" name="Content Placeholder 4" descr="IMGA0177.JPG"/>
          <p:cNvPicPr>
            <a:picLocks noGrp="1" noChangeAspect="1"/>
          </p:cNvPicPr>
          <p:nvPr>
            <p:ph idx="1"/>
          </p:nvPr>
        </p:nvPicPr>
        <p:blipFill>
          <a:blip r:embed="rId3" cstate="print"/>
          <a:srcRect/>
          <a:stretch>
            <a:fillRect/>
          </a:stretch>
        </p:blipFill>
        <p:spPr>
          <a:xfrm>
            <a:off x="3717925" y="1308100"/>
            <a:ext cx="4524375" cy="3417888"/>
          </a:xfrm>
        </p:spPr>
      </p:pic>
      <p:sp>
        <p:nvSpPr>
          <p:cNvPr id="121859" name="Text Placeholder 3"/>
          <p:cNvSpPr>
            <a:spLocks noGrp="1"/>
          </p:cNvSpPr>
          <p:nvPr>
            <p:ph type="body" sz="half" idx="2"/>
          </p:nvPr>
        </p:nvSpPr>
        <p:spPr>
          <a:xfrm>
            <a:off x="168275" y="1296988"/>
            <a:ext cx="2468563" cy="3429000"/>
          </a:xfrm>
        </p:spPr>
        <p:txBody>
          <a:bodyPr/>
          <a:lstStyle/>
          <a:p>
            <a:r>
              <a:rPr lang="en-US" dirty="0" smtClean="0"/>
              <a:t>Looking down Ellet Rd. from near Blossom Rd. </a:t>
            </a:r>
          </a:p>
          <a:p>
            <a:endParaRPr lang="en-US" dirty="0" smtClean="0"/>
          </a:p>
          <a:p>
            <a:r>
              <a:rPr lang="en-US" dirty="0" smtClean="0"/>
              <a:t>According to man in the white house water reached ½ way up the lawn. </a:t>
            </a:r>
          </a:p>
          <a:p>
            <a:endParaRPr lang="en-US" dirty="0" smtClean="0"/>
          </a:p>
          <a:p>
            <a:r>
              <a:rPr lang="en-US" dirty="0" smtClean="0"/>
              <a:t>He had 3.75” in a rain gage from this event</a:t>
            </a:r>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22882" name="Content Placeholder 4" descr="IMGA0184.JPG"/>
          <p:cNvPicPr>
            <a:picLocks noGrp="1" noChangeAspect="1"/>
          </p:cNvPicPr>
          <p:nvPr>
            <p:ph idx="1"/>
          </p:nvPr>
        </p:nvPicPr>
        <p:blipFill>
          <a:blip r:embed="rId3" cstate="print"/>
          <a:srcRect/>
          <a:stretch>
            <a:fillRect/>
          </a:stretch>
        </p:blipFill>
        <p:spPr>
          <a:xfrm>
            <a:off x="3717925" y="1308100"/>
            <a:ext cx="4524375" cy="3417888"/>
          </a:xfrm>
        </p:spPr>
      </p:pic>
      <p:sp>
        <p:nvSpPr>
          <p:cNvPr id="122883" name="Text Placeholder 3"/>
          <p:cNvSpPr>
            <a:spLocks noGrp="1"/>
          </p:cNvSpPr>
          <p:nvPr>
            <p:ph type="body" sz="half" idx="2"/>
          </p:nvPr>
        </p:nvSpPr>
        <p:spPr>
          <a:xfrm>
            <a:off x="168275" y="1296988"/>
            <a:ext cx="2468563" cy="3429000"/>
          </a:xfrm>
        </p:spPr>
        <p:txBody>
          <a:bodyPr/>
          <a:lstStyle/>
          <a:p>
            <a:r>
              <a:rPr lang="en-US" dirty="0" smtClean="0"/>
              <a:t>Small wooden bridge over Wilson Creek. Water was certainly over the top of this bridge.</a:t>
            </a:r>
          </a:p>
          <a:p>
            <a:endParaRPr lang="en-US" dirty="0" smtClean="0"/>
          </a:p>
        </p:txBody>
      </p:sp>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25954" name="Content Placeholder 4" descr="IMGA0225.JPG"/>
          <p:cNvPicPr>
            <a:picLocks noGrp="1" noChangeAspect="1"/>
          </p:cNvPicPr>
          <p:nvPr>
            <p:ph idx="1"/>
          </p:nvPr>
        </p:nvPicPr>
        <p:blipFill>
          <a:blip r:embed="rId3" cstate="print"/>
          <a:srcRect/>
          <a:stretch>
            <a:fillRect/>
          </a:stretch>
        </p:blipFill>
        <p:spPr>
          <a:xfrm>
            <a:off x="3717925" y="1308100"/>
            <a:ext cx="4524375" cy="3417888"/>
          </a:xfrm>
        </p:spPr>
      </p:pic>
      <p:sp>
        <p:nvSpPr>
          <p:cNvPr id="125955" name="Text Placeholder 3"/>
          <p:cNvSpPr>
            <a:spLocks noGrp="1"/>
          </p:cNvSpPr>
          <p:nvPr>
            <p:ph type="body" sz="half" idx="2"/>
          </p:nvPr>
        </p:nvSpPr>
        <p:spPr>
          <a:xfrm>
            <a:off x="168275" y="1296988"/>
            <a:ext cx="2468563" cy="3429000"/>
          </a:xfrm>
        </p:spPr>
        <p:txBody>
          <a:bodyPr/>
          <a:lstStyle/>
          <a:p>
            <a:r>
              <a:rPr lang="en-US" dirty="0" smtClean="0"/>
              <a:t>Water from Crab Creek was also over this bridge by several feet.</a:t>
            </a:r>
          </a:p>
        </p:txBody>
      </p:sp>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satMod val="150000"/>
                  </a:schemeClr>
                </a:solidFill>
              </a:rPr>
              <a:t>What happened</a:t>
            </a:r>
            <a:endParaRPr lang="en-US" dirty="0"/>
          </a:p>
        </p:txBody>
      </p:sp>
      <p:pic>
        <p:nvPicPr>
          <p:cNvPr id="126978" name="Content Placeholder 4" descr="IMGA0228.JPG"/>
          <p:cNvPicPr>
            <a:picLocks noGrp="1" noChangeAspect="1"/>
          </p:cNvPicPr>
          <p:nvPr>
            <p:ph idx="1"/>
          </p:nvPr>
        </p:nvPicPr>
        <p:blipFill>
          <a:blip r:embed="rId3" cstate="print"/>
          <a:srcRect/>
          <a:stretch>
            <a:fillRect/>
          </a:stretch>
        </p:blipFill>
        <p:spPr>
          <a:xfrm>
            <a:off x="3717925" y="1308100"/>
            <a:ext cx="4524375" cy="3417888"/>
          </a:xfrm>
        </p:spPr>
      </p:pic>
      <p:sp>
        <p:nvSpPr>
          <p:cNvPr id="126979" name="Text Placeholder 3"/>
          <p:cNvSpPr>
            <a:spLocks noGrp="1"/>
          </p:cNvSpPr>
          <p:nvPr>
            <p:ph type="body" sz="half" idx="2"/>
          </p:nvPr>
        </p:nvSpPr>
        <p:spPr>
          <a:xfrm>
            <a:off x="168275" y="1296988"/>
            <a:ext cx="2468563" cy="3429000"/>
          </a:xfrm>
        </p:spPr>
        <p:txBody>
          <a:bodyPr/>
          <a:lstStyle/>
          <a:p>
            <a:r>
              <a:rPr lang="en-US" dirty="0" smtClean="0"/>
              <a:t>Informative sign</a:t>
            </a:r>
          </a:p>
          <a:p>
            <a:endParaRPr lang="en-US" dirty="0" smtClean="0"/>
          </a:p>
          <a:p>
            <a:r>
              <a:rPr lang="en-US" dirty="0" smtClean="0"/>
              <a:t>“BRIDGE DANGEROUS WHEN COVERED WITH WATER”</a:t>
            </a:r>
          </a:p>
        </p:txBody>
      </p:sp>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114300"/>
            <a:ext cx="8229600" cy="938297"/>
          </a:xfrm>
        </p:spPr>
        <p:txBody>
          <a:bodyPr/>
          <a:lstStyle>
            <a:extLst/>
          </a:lstStyle>
          <a:p>
            <a:pPr eaLnBrk="1" fontAlgn="auto" hangingPunct="1">
              <a:spcAft>
                <a:spcPts val="0"/>
              </a:spcAft>
              <a:defRPr/>
            </a:pPr>
            <a:r>
              <a:rPr lang="en-US" dirty="0" smtClean="0">
                <a:solidFill>
                  <a:schemeClr val="accent1">
                    <a:satMod val="150000"/>
                  </a:schemeClr>
                </a:solidFill>
              </a:rPr>
              <a:t>Best Practices - </a:t>
            </a:r>
            <a:r>
              <a:rPr lang="en-US" dirty="0" smtClean="0">
                <a:solidFill>
                  <a:schemeClr val="accent1">
                    <a:satMod val="150000"/>
                  </a:schemeClr>
                </a:solidFill>
              </a:rPr>
              <a:t>Conclusion</a:t>
            </a:r>
            <a:endParaRPr lang="en-US" dirty="0">
              <a:solidFill>
                <a:schemeClr val="accent1">
                  <a:satMod val="150000"/>
                </a:schemeClr>
              </a:solidFill>
            </a:endParaRPr>
          </a:p>
        </p:txBody>
      </p:sp>
      <p:sp>
        <p:nvSpPr>
          <p:cNvPr id="16386" name="Rectangle 2"/>
          <p:cNvSpPr>
            <a:spLocks noGrp="1"/>
          </p:cNvSpPr>
          <p:nvPr>
            <p:ph sz="half" idx="1"/>
          </p:nvPr>
        </p:nvSpPr>
        <p:spPr>
          <a:xfrm>
            <a:off x="609600" y="1352550"/>
            <a:ext cx="8534400" cy="2286000"/>
          </a:xfrm>
        </p:spPr>
        <p:txBody>
          <a:bodyPr/>
          <a:lstStyle/>
          <a:p>
            <a:pPr marL="0" indent="0" eaLnBrk="1" hangingPunct="1">
              <a:buClr>
                <a:srgbClr val="C00000"/>
              </a:buClr>
              <a:buFont typeface="Wingdings" pitchFamily="2" charset="2"/>
              <a:buChar char="§"/>
            </a:pPr>
            <a:r>
              <a:rPr lang="en-US" dirty="0" smtClean="0">
                <a:solidFill>
                  <a:srgbClr val="FF0000"/>
                </a:solidFill>
              </a:rPr>
              <a:t> </a:t>
            </a:r>
            <a:r>
              <a:rPr lang="en-US" dirty="0" smtClean="0">
                <a:solidFill>
                  <a:srgbClr val="002060"/>
                </a:solidFill>
              </a:rPr>
              <a:t>Unique and challenging event</a:t>
            </a:r>
            <a:endParaRPr lang="en-US" dirty="0" smtClean="0">
              <a:solidFill>
                <a:srgbClr val="002060"/>
              </a:solidFill>
            </a:endParaRPr>
          </a:p>
          <a:p>
            <a:pPr marL="0" indent="0" eaLnBrk="1" hangingPunct="1">
              <a:buClr>
                <a:srgbClr val="C00000"/>
              </a:buClr>
              <a:buFont typeface="Wingdings" pitchFamily="2" charset="2"/>
              <a:buChar char="§"/>
            </a:pPr>
            <a:r>
              <a:rPr lang="en-US" dirty="0" smtClean="0">
                <a:solidFill>
                  <a:srgbClr val="002060"/>
                </a:solidFill>
              </a:rPr>
              <a:t> </a:t>
            </a:r>
            <a:r>
              <a:rPr lang="en-US" dirty="0" smtClean="0">
                <a:solidFill>
                  <a:srgbClr val="002060"/>
                </a:solidFill>
              </a:rPr>
              <a:t>FFMP/AMBER</a:t>
            </a:r>
          </a:p>
          <a:p>
            <a:pPr marL="0" indent="0" eaLnBrk="1" hangingPunct="1">
              <a:buClr>
                <a:srgbClr val="C00000"/>
              </a:buClr>
              <a:buFont typeface="Wingdings" pitchFamily="2" charset="2"/>
              <a:buChar char="§"/>
            </a:pPr>
            <a:r>
              <a:rPr lang="en-US" dirty="0" smtClean="0">
                <a:solidFill>
                  <a:srgbClr val="002060"/>
                </a:solidFill>
              </a:rPr>
              <a:t> </a:t>
            </a:r>
            <a:r>
              <a:rPr lang="en-US" dirty="0" smtClean="0">
                <a:solidFill>
                  <a:srgbClr val="002060"/>
                </a:solidFill>
              </a:rPr>
              <a:t>Pre-storm environment checklist</a:t>
            </a:r>
            <a:endParaRPr lang="en-US" dirty="0" smtClean="0">
              <a:solidFill>
                <a:srgbClr val="002060"/>
              </a:solidFill>
            </a:endParaRPr>
          </a:p>
          <a:p>
            <a:pPr marL="0" indent="0" eaLnBrk="1" hangingPunct="1">
              <a:buClr>
                <a:srgbClr val="C00000"/>
              </a:buClr>
              <a:buFont typeface="Wingdings" pitchFamily="2" charset="2"/>
              <a:buChar char="§"/>
            </a:pPr>
            <a:r>
              <a:rPr lang="en-US" dirty="0" smtClean="0">
                <a:solidFill>
                  <a:srgbClr val="002060"/>
                </a:solidFill>
              </a:rPr>
              <a:t> </a:t>
            </a:r>
            <a:r>
              <a:rPr lang="en-US" dirty="0" smtClean="0">
                <a:solidFill>
                  <a:srgbClr val="002060"/>
                </a:solidFill>
              </a:rPr>
              <a:t>Flood prone areas/past flooding by county</a:t>
            </a:r>
            <a:endParaRPr lang="en-US" dirty="0" smtClean="0">
              <a:solidFill>
                <a:srgbClr val="002060"/>
              </a:solidFill>
            </a:endParaRPr>
          </a:p>
          <a:p>
            <a:pPr marL="0" indent="0" eaLnBrk="1" hangingPunct="1">
              <a:buClr>
                <a:srgbClr val="C00000"/>
              </a:buClr>
              <a:buFont typeface="Wingdings" pitchFamily="2" charset="2"/>
              <a:buChar char="§"/>
            </a:pPr>
            <a:r>
              <a:rPr lang="en-US" dirty="0" smtClean="0">
                <a:solidFill>
                  <a:srgbClr val="002060"/>
                </a:solidFill>
              </a:rPr>
              <a:t> </a:t>
            </a:r>
            <a:r>
              <a:rPr lang="en-US" dirty="0" smtClean="0">
                <a:solidFill>
                  <a:srgbClr val="002060"/>
                </a:solidFill>
              </a:rPr>
              <a:t>Flash Flood Potential Index</a:t>
            </a:r>
          </a:p>
          <a:p>
            <a:pPr marL="0" indent="0" eaLnBrk="1" hangingPunct="1">
              <a:buClr>
                <a:srgbClr val="C00000"/>
              </a:buClr>
              <a:buFont typeface="Wingdings" pitchFamily="2" charset="2"/>
              <a:buChar char="§"/>
            </a:pPr>
            <a:r>
              <a:rPr lang="en-US" dirty="0" smtClean="0">
                <a:solidFill>
                  <a:srgbClr val="002060"/>
                </a:solidFill>
              </a:rPr>
              <a:t>IFLOWS and </a:t>
            </a:r>
            <a:r>
              <a:rPr lang="en-US" dirty="0" err="1" smtClean="0">
                <a:solidFill>
                  <a:srgbClr val="002060"/>
                </a:solidFill>
              </a:rPr>
              <a:t>CoCoRAHS</a:t>
            </a:r>
            <a:r>
              <a:rPr lang="en-US" dirty="0" smtClean="0">
                <a:solidFill>
                  <a:srgbClr val="002060"/>
                </a:solidFill>
              </a:rPr>
              <a:t> for post storm analysis</a:t>
            </a:r>
            <a:endParaRPr lang="en-US" dirty="0" smtClean="0">
              <a:solidFill>
                <a:srgbClr val="FF0000"/>
              </a:solidFill>
            </a:endParaRPr>
          </a:p>
        </p:txBody>
      </p: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dirty="0" smtClean="0"/>
              <a:t>Topography</a:t>
            </a:r>
          </a:p>
        </p:txBody>
      </p:sp>
      <p:pic>
        <p:nvPicPr>
          <p:cNvPr id="20482" name="Picture 6" descr="stonefieldclimo"/>
          <p:cNvPicPr>
            <a:picLocks noGrp="1" noChangeAspect="1" noChangeArrowheads="1"/>
          </p:cNvPicPr>
          <p:nvPr>
            <p:ph idx="4294967295"/>
          </p:nvPr>
        </p:nvPicPr>
        <p:blipFill>
          <a:blip r:embed="rId3" cstate="print"/>
          <a:srcRect/>
          <a:stretch>
            <a:fillRect/>
          </a:stretch>
        </p:blipFill>
        <p:spPr>
          <a:xfrm>
            <a:off x="2438400" y="1276350"/>
            <a:ext cx="3683000" cy="3697288"/>
          </a:xfrm>
        </p:spPr>
      </p:pic>
      <p:sp>
        <p:nvSpPr>
          <p:cNvPr id="133127" name="AutoShape 7"/>
          <p:cNvSpPr>
            <a:spLocks noChangeArrowheads="1"/>
          </p:cNvSpPr>
          <p:nvPr/>
        </p:nvSpPr>
        <p:spPr bwMode="auto">
          <a:xfrm>
            <a:off x="3810000" y="3409950"/>
            <a:ext cx="228600" cy="228600"/>
          </a:xfrm>
          <a:prstGeom prst="star5">
            <a:avLst/>
          </a:prstGeom>
          <a:solidFill>
            <a:srgbClr val="FFFF00"/>
          </a:solidFill>
          <a:ln w="9525">
            <a:solidFill>
              <a:schemeClr val="tx1"/>
            </a:solidFill>
            <a:miter lim="800000"/>
            <a:headEnd/>
            <a:tailEnd/>
          </a:ln>
          <a:effectLst/>
        </p:spPr>
        <p:txBody>
          <a:bodyPr wrap="none" anchor="ctr"/>
          <a:lstStyle/>
          <a:p>
            <a:pPr>
              <a:defRPr/>
            </a:pPr>
            <a:endParaRPr lang="en-US" dirty="0"/>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5" descr="500_090515_00.gif"/>
          <p:cNvPicPr>
            <a:picLocks noGrp="1" noChangeAspect="1"/>
          </p:cNvPicPr>
          <p:nvPr>
            <p:ph idx="2"/>
          </p:nvPr>
        </p:nvPicPr>
        <p:blipFill>
          <a:blip r:embed="rId3" cstate="print"/>
          <a:srcRect/>
          <a:stretch>
            <a:fillRect/>
          </a:stretch>
        </p:blipFill>
        <p:spPr>
          <a:xfrm>
            <a:off x="2259013" y="1331913"/>
            <a:ext cx="4624387" cy="3468687"/>
          </a:xfrm>
        </p:spPr>
      </p:pic>
      <p:sp>
        <p:nvSpPr>
          <p:cNvPr id="21509" name="Rectangle 5"/>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dirty="0" smtClean="0"/>
              <a:t>May 15 2009 – 00UTC  500 mb </a:t>
            </a:r>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5" descr="500MB_12z_051509.gif"/>
          <p:cNvPicPr>
            <a:picLocks noGrp="1" noChangeAspect="1"/>
          </p:cNvPicPr>
          <p:nvPr>
            <p:ph idx="4294967295"/>
          </p:nvPr>
        </p:nvPicPr>
        <p:blipFill>
          <a:blip r:embed="rId3" cstate="print"/>
          <a:srcRect/>
          <a:stretch>
            <a:fillRect/>
          </a:stretch>
        </p:blipFill>
        <p:spPr>
          <a:xfrm>
            <a:off x="2259013" y="1331913"/>
            <a:ext cx="4624387" cy="3468687"/>
          </a:xfrm>
        </p:spPr>
      </p:pic>
      <p:sp>
        <p:nvSpPr>
          <p:cNvPr id="157701" name="Rectangle 5"/>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dirty="0" smtClean="0"/>
              <a:t>May 15 2009 – 00UTC  850 mb</a:t>
            </a:r>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MSAS Sfc Td/HPC fronts – 00UTC</a:t>
            </a:r>
            <a:endParaRPr lang="en-US" dirty="0"/>
          </a:p>
        </p:txBody>
      </p:sp>
      <p:pic>
        <p:nvPicPr>
          <p:cNvPr id="34818" name="Content Placeholder 4" descr="MSAS_SfcTd_00z.png"/>
          <p:cNvPicPr>
            <a:picLocks noGrp="1" noChangeAspect="1"/>
          </p:cNvPicPr>
          <p:nvPr>
            <p:ph sz="half" idx="1"/>
          </p:nvPr>
        </p:nvPicPr>
        <p:blipFill>
          <a:blip r:embed="rId3" cstate="print"/>
          <a:srcRect/>
          <a:stretch>
            <a:fillRect/>
          </a:stretch>
        </p:blipFill>
        <p:spPr>
          <a:xfrm>
            <a:off x="228600" y="1276350"/>
            <a:ext cx="4513032" cy="3624262"/>
          </a:xfrm>
        </p:spPr>
      </p:pic>
      <p:sp>
        <p:nvSpPr>
          <p:cNvPr id="34819" name="Content Placeholder 3"/>
          <p:cNvSpPr>
            <a:spLocks noGrp="1"/>
          </p:cNvSpPr>
          <p:nvPr>
            <p:ph sz="half" idx="2"/>
          </p:nvPr>
        </p:nvSpPr>
        <p:spPr>
          <a:xfrm>
            <a:off x="4648200" y="1330325"/>
            <a:ext cx="4038600" cy="3468688"/>
          </a:xfrm>
        </p:spPr>
        <p:txBody>
          <a:bodyPr/>
          <a:lstStyle/>
          <a:p>
            <a:r>
              <a:rPr lang="en-US" dirty="0" smtClean="0"/>
              <a:t>Frontal boundary into NW HSA</a:t>
            </a:r>
          </a:p>
          <a:p>
            <a:r>
              <a:rPr lang="en-US" dirty="0" smtClean="0"/>
              <a:t>Weak SE flow ahead</a:t>
            </a:r>
          </a:p>
          <a:p>
            <a:r>
              <a:rPr lang="en-US" dirty="0" smtClean="0"/>
              <a:t>Sfc Tds – low/mid 60s</a:t>
            </a: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5"/>
          <p:cNvSpPr>
            <a:spLocks noGrp="1"/>
          </p:cNvSpPr>
          <p:nvPr>
            <p:ph type="title" idx="4294967295"/>
          </p:nvPr>
        </p:nvSpPr>
        <p:spPr bwMode="auto"/>
        <p:txBody>
          <a:bodyPr wrap="square" tIns="45720" bIns="45720" numCol="1" anchorCtr="0" compatLnSpc="1">
            <a:prstTxWarp prst="textNoShape">
              <a:avLst/>
            </a:prstTxWarp>
          </a:bodyPr>
          <a:lstStyle/>
          <a:p>
            <a:pPr>
              <a:defRPr/>
            </a:pPr>
            <a:r>
              <a:rPr lang="en-US" dirty="0" smtClean="0"/>
              <a:t>May 15 2009 – 00UTC RNK </a:t>
            </a:r>
          </a:p>
        </p:txBody>
      </p:sp>
      <p:sp>
        <p:nvSpPr>
          <p:cNvPr id="40962" name="Rectangle 10"/>
          <p:cNvSpPr>
            <a:spLocks noGrp="1"/>
          </p:cNvSpPr>
          <p:nvPr>
            <p:ph type="body" sz="half" idx="4294967295"/>
          </p:nvPr>
        </p:nvSpPr>
        <p:spPr>
          <a:xfrm>
            <a:off x="5410200" y="1331913"/>
            <a:ext cx="3276600" cy="3468687"/>
          </a:xfrm>
        </p:spPr>
        <p:txBody>
          <a:bodyPr/>
          <a:lstStyle/>
          <a:p>
            <a:r>
              <a:rPr lang="en-US" sz="2800" dirty="0" smtClean="0"/>
              <a:t>PW </a:t>
            </a:r>
            <a:r>
              <a:rPr lang="en-US" sz="2800" dirty="0" smtClean="0"/>
              <a:t>= </a:t>
            </a:r>
            <a:r>
              <a:rPr lang="en-US" sz="2800" dirty="0" smtClean="0"/>
              <a:t>1.19 in</a:t>
            </a:r>
            <a:endParaRPr lang="en-US" sz="2800" dirty="0" smtClean="0"/>
          </a:p>
          <a:p>
            <a:r>
              <a:rPr lang="en-US" sz="2800" dirty="0" smtClean="0"/>
              <a:t>CAPE = 519 J/kg</a:t>
            </a:r>
          </a:p>
        </p:txBody>
      </p:sp>
      <p:pic>
        <p:nvPicPr>
          <p:cNvPr id="40963" name="Picture 2"/>
          <p:cNvPicPr>
            <a:picLocks noChangeAspect="1" noChangeArrowheads="1"/>
          </p:cNvPicPr>
          <p:nvPr/>
        </p:nvPicPr>
        <p:blipFill>
          <a:blip r:embed="rId3" cstate="print"/>
          <a:srcRect/>
          <a:stretch>
            <a:fillRect/>
          </a:stretch>
        </p:blipFill>
        <p:spPr bwMode="auto">
          <a:xfrm>
            <a:off x="152400" y="1200150"/>
            <a:ext cx="5105400" cy="37655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title"/>
          </p:nvPr>
        </p:nvSpPr>
        <p:spPr bwMode="auto"/>
        <p:txBody>
          <a:bodyPr wrap="square" tIns="45720" bIns="45720" numCol="1" anchorCtr="0" compatLnSpc="1">
            <a:prstTxWarp prst="textNoShape">
              <a:avLst/>
            </a:prstTxWarp>
          </a:bodyPr>
          <a:lstStyle/>
          <a:p>
            <a:pPr>
              <a:defRPr/>
            </a:pPr>
            <a:r>
              <a:rPr lang="en-US" sz="4100" dirty="0" smtClean="0"/>
              <a:t>Checklist for May 15 2009 00UTC</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r>
              <a:rPr lang="en-US" dirty="0" smtClean="0"/>
              <a:t>Wet bulb zero height was low</a:t>
            </a:r>
          </a:p>
          <a:p>
            <a:r>
              <a:rPr lang="en-US" dirty="0" smtClean="0"/>
              <a:t>LCL below 800 m</a:t>
            </a:r>
          </a:p>
          <a:p>
            <a:r>
              <a:rPr lang="en-US" dirty="0" smtClean="0"/>
              <a:t>DCAPE &gt;680 J/kg</a:t>
            </a:r>
          </a:p>
          <a:p>
            <a:r>
              <a:rPr lang="en-US" dirty="0" smtClean="0"/>
              <a:t>Increasing </a:t>
            </a:r>
            <a:r>
              <a:rPr lang="en-US" dirty="0" smtClean="0"/>
              <a:t>PW</a:t>
            </a:r>
            <a:endParaRPr lang="en-US" dirty="0"/>
          </a:p>
        </p:txBody>
      </p:sp>
      <p:pic>
        <p:nvPicPr>
          <p:cNvPr id="47107" name="Picture 3" descr="PPT6EB"/>
          <p:cNvPicPr>
            <a:picLocks noChangeAspect="1" noChangeArrowheads="1"/>
          </p:cNvPicPr>
          <p:nvPr/>
        </p:nvPicPr>
        <p:blipFill>
          <a:blip r:embed="rId3" cstate="print"/>
          <a:srcRect/>
          <a:stretch>
            <a:fillRect/>
          </a:stretch>
        </p:blipFill>
        <p:spPr bwMode="auto">
          <a:xfrm>
            <a:off x="762000" y="1123950"/>
            <a:ext cx="4038600" cy="3959225"/>
          </a:xfrm>
          <a:prstGeom prst="rect">
            <a:avLst/>
          </a:prstGeom>
          <a:noFill/>
          <a:ln w="9525">
            <a:noFill/>
            <a:miter lim="800000"/>
            <a:headEnd/>
            <a:tailEnd/>
          </a:ln>
          <a:effectLst/>
        </p:spPr>
      </p:pic>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0</TotalTime>
  <Words>2662</Words>
  <Application>Microsoft Office PowerPoint</Application>
  <PresentationFormat>On-screen Show (16:9)</PresentationFormat>
  <Paragraphs>238</Paragraphs>
  <Slides>35</Slides>
  <Notes>35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Module</vt:lpstr>
      <vt:lpstr>Chart</vt:lpstr>
      <vt:lpstr>Best Practices of NWS Blacksburg, VA  as demonstrated during the  15 May 2009 Christiansburg, VA Flash Flood </vt:lpstr>
      <vt:lpstr>Best Practices - Outline</vt:lpstr>
      <vt:lpstr>Best Practices - Background</vt:lpstr>
      <vt:lpstr>Topography</vt:lpstr>
      <vt:lpstr>May 15 2009 – 00UTC  500 mb </vt:lpstr>
      <vt:lpstr>May 15 2009 – 00UTC  850 mb</vt:lpstr>
      <vt:lpstr>MSAS Sfc Td/HPC fronts – 00UTC</vt:lpstr>
      <vt:lpstr>May 15 2009 – 00UTC RNK </vt:lpstr>
      <vt:lpstr>Checklist for May 15 2009 00UTC</vt:lpstr>
      <vt:lpstr>Precipitable Water</vt:lpstr>
      <vt:lpstr>Monthly PW Climatology</vt:lpstr>
      <vt:lpstr>Base Reflectivity 05 – 08 UTC</vt:lpstr>
      <vt:lpstr>May 15 2009</vt:lpstr>
      <vt:lpstr>FFMP - Crab Creek basin</vt:lpstr>
      <vt:lpstr>FFMP - Crab Creek basin – 0618 UTC</vt:lpstr>
      <vt:lpstr>May 15 2009</vt:lpstr>
      <vt:lpstr>IFLOWS network – Montgomery Co. </vt:lpstr>
      <vt:lpstr>CoCoRaHS </vt:lpstr>
      <vt:lpstr>Montgomery Co. Flood prone areas</vt:lpstr>
      <vt:lpstr>Montgomery Co. Past Flooding </vt:lpstr>
      <vt:lpstr>Flood prone locations in AWIPS</vt:lpstr>
      <vt:lpstr>Flood Prone Areas in AWIPS</vt:lpstr>
      <vt:lpstr>Flash Flood Potential Index (FFPI)</vt:lpstr>
      <vt:lpstr>FFPI – all 4 layers</vt:lpstr>
      <vt:lpstr>What happened</vt:lpstr>
      <vt:lpstr>What happened</vt:lpstr>
      <vt:lpstr>What happened</vt:lpstr>
      <vt:lpstr>What happened</vt:lpstr>
      <vt:lpstr>What happened</vt:lpstr>
      <vt:lpstr>What happened</vt:lpstr>
      <vt:lpstr>What happened</vt:lpstr>
      <vt:lpstr>What happened</vt:lpstr>
      <vt:lpstr>What happened</vt:lpstr>
      <vt:lpstr>What happened</vt:lpstr>
      <vt:lpstr>Best Practices - Conclusion</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57</cp:revision>
  <dcterms:created xsi:type="dcterms:W3CDTF">2010-05-07T14:18:10Z</dcterms:created>
  <dcterms:modified xsi:type="dcterms:W3CDTF">2010-05-22T09:48:45Z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