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4" r:id="rId14"/>
    <p:sldId id="276" r:id="rId15"/>
    <p:sldId id="277" r:id="rId16"/>
    <p:sldId id="278" r:id="rId17"/>
    <p:sldId id="279" r:id="rId18"/>
    <p:sldId id="280" r:id="rId19"/>
    <p:sldId id="281" r:id="rId20"/>
    <p:sldId id="283" r:id="rId21"/>
    <p:sldId id="284" r:id="rId22"/>
    <p:sldId id="285" r:id="rId23"/>
    <p:sldId id="286" r:id="rId24"/>
    <p:sldId id="282" r:id="rId25"/>
    <p:sldId id="271" r:id="rId26"/>
    <p:sldId id="273" r:id="rId27"/>
    <p:sldId id="287" r:id="rId28"/>
    <p:sldId id="26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622" autoAdjust="0"/>
  </p:normalViewPr>
  <p:slideViewPr>
    <p:cSldViewPr>
      <p:cViewPr varScale="1">
        <p:scale>
          <a:sx n="91" d="100"/>
          <a:sy n="91" d="100"/>
        </p:scale>
        <p:origin x="-468" y="-114"/>
      </p:cViewPr>
      <p:guideLst>
        <p:guide orient="horz" pos="2160"/>
        <p:guide pos="2880"/>
      </p:guideLst>
    </p:cSldViewPr>
  </p:slideViewPr>
  <p:outlineViewPr>
    <p:cViewPr>
      <p:scale>
        <a:sx n="33" d="100"/>
        <a:sy n="33" d="100"/>
      </p:scale>
      <p:origin x="0" y="391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D9000-EE66-43D3-8C6B-131D54FF7776}"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D9000-EE66-43D3-8C6B-131D54FF7776}"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D9000-EE66-43D3-8C6B-131D54FF7776}"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D9000-EE66-43D3-8C6B-131D54FF7776}"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D9000-EE66-43D3-8C6B-131D54FF7776}" type="datetimeFigureOut">
              <a:rPr lang="en-US" smtClean="0"/>
              <a:pPr/>
              <a:t>4/14/2010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D9000-EE66-43D3-8C6B-131D54FF7776}"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D9000-EE66-43D3-8C6B-131D54FF7776}" type="datetimeFigureOut">
              <a:rPr lang="en-US" smtClean="0"/>
              <a:pPr/>
              <a:t>4/14/2010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D9000-EE66-43D3-8C6B-131D54FF7776}" type="datetimeFigureOut">
              <a:rPr lang="en-US" smtClean="0"/>
              <a:pPr/>
              <a:t>4/14/2010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D9000-EE66-43D3-8C6B-131D54FF7776}" type="datetimeFigureOut">
              <a:rPr lang="en-US" smtClean="0"/>
              <a:pPr/>
              <a:t>4/14/2010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D9000-EE66-43D3-8C6B-131D54FF7776}"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D9000-EE66-43D3-8C6B-131D54FF7776}" type="datetimeFigureOut">
              <a:rPr lang="en-US" smtClean="0"/>
              <a:pPr/>
              <a:t>4/14/2010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9FD714-4F0D-46F3-8EF0-ADBEFDC22A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D9000-EE66-43D3-8C6B-131D54FF7776}" type="datetimeFigureOut">
              <a:rPr lang="en-US" smtClean="0"/>
              <a:pPr/>
              <a:t>4/14/2010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9FD714-4F0D-46F3-8EF0-ADBEFDC22A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eyewall.met.psu.edu/rich/enscompare/20100124/gefsgifs/12Z/EAST/850WIND-3.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eyewall.met.psu.edu/rich/enscompare/20100124/gefsgifs/12Z/EAST/PW-3.png" TargetMode="External"/><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http://eyewall.met.psu.edu/rich/enscompare/20100124/gefsgifs/12Z/EAST/PRECIP-5.pn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http://eyewall.met.psu.edu/rich/enscompare/20100124/srefgifs/09Z/EAST/PRECIP-10.png"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http://eyewall.met.psu.edu/rich/cases/EASTQPE12Z24JAN2010-12Z26JAN2010.png"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http://eyewall.met.psu.edu/rich/mideast/hgtprs-50006Z19JAN1996.png"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http://eyewall.met.psu.edu/rich/enscompare/gifs/00Z/EAST/GFS06Z14MAR2010ANOMugrdprs-850-00Z14MAR2010.pn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eyewall.met.psu.edu/rich/enscompare/gifs/18Z/EAST/NAM18Z14MAR2010ANOMpwatclm-1000-18Z14MAR2010.png"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http://eyewall.met.psu.edu/rich/mideast/ugrdprs-85018Z04MAR1993.png" TargetMode="External"/><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http://cms.met.psu.edu/sref/events/precip/NEQPE12Z03MAR1993-12Z05MAR1993.png" TargetMode="Externa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http://cms.met.psu.edu/sref/events/precip/NEQPE12Z28MAR2010-12Z31MAR2010.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cms.met.psu.edu/sref/ensembles/20100329/gefsgifs/00Z/EAST/POP484.00-1.gif" TargetMode="External"/><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http://cms.met.psu.edu/sref/ensembles/20100328/gefsgifs/12Z/EAST/POP484.00-3.gif"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eyewall.met.psu.edu/rich/cases/EASTQPE12Z08FEB2010-12Z11FEB2010.png"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http://eyewall.met.psu.edu/rich/cases/MIDATL24QPE12Z08FEB2010-12Z11FEB2010.png"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http://eyewall.met.psu.edu/rich/enscompare/20100210/namgifs/12Z/EAST/PRECIP-13.png"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http://eyewall.met.psu.edu/rich/gefs/20100209/srefgifs/03Z/EAST/POP241.00-8.gif" TargetMode="External"/><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http://eyewall.met.psu.edu/rich/gefs/20100208/srefgifs/15Z/EAST/POP241.00-12.gif"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rmAutofit fontScale="90000"/>
          </a:bodyPr>
          <a:lstStyle/>
          <a:p>
            <a:r>
              <a:rPr lang="en-US" dirty="0" smtClean="0"/>
              <a:t>Life on the edge</a:t>
            </a:r>
            <a:br>
              <a:rPr lang="en-US" dirty="0" smtClean="0"/>
            </a:br>
            <a:r>
              <a:rPr lang="en-US" dirty="0" smtClean="0"/>
              <a:t>Patterns and Probabilities of heavy rainfall</a:t>
            </a:r>
            <a:endParaRPr lang="en-US" dirty="0"/>
          </a:p>
        </p:txBody>
      </p:sp>
      <p:sp>
        <p:nvSpPr>
          <p:cNvPr id="3" name="Subtitle 2"/>
          <p:cNvSpPr>
            <a:spLocks noGrp="1"/>
          </p:cNvSpPr>
          <p:nvPr>
            <p:ph type="subTitle" idx="1"/>
          </p:nvPr>
        </p:nvSpPr>
        <p:spPr/>
        <p:txBody>
          <a:bodyPr/>
          <a:lstStyle/>
          <a:p>
            <a:r>
              <a:rPr lang="en-US" dirty="0" smtClean="0"/>
              <a:t>Richard H. Grumm</a:t>
            </a:r>
          </a:p>
          <a:p>
            <a:r>
              <a:rPr lang="en-US" dirty="0" smtClean="0"/>
              <a:t>National Weather Service Office</a:t>
            </a:r>
          </a:p>
          <a:p>
            <a:r>
              <a:rPr lang="en-US" dirty="0" smtClean="0"/>
              <a:t>State College PA 16803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long range or </a:t>
            </a:r>
            <a:r>
              <a:rPr lang="en-US" smtClean="0"/>
              <a:t>short </a:t>
            </a:r>
            <a:r>
              <a:rPr lang="en-US" smtClean="0"/>
              <a:t>range?</a:t>
            </a:r>
            <a:r>
              <a:rPr lang="en-US" dirty="0" smtClean="0"/>
              <a:t/>
            </a:r>
            <a:br>
              <a:rPr lang="en-US" dirty="0" smtClean="0"/>
            </a:br>
            <a:r>
              <a:rPr lang="en-US" sz="2700" i="1" dirty="0" smtClean="0"/>
              <a:t>“Luke feel the uncertainty go with the uncertainty”</a:t>
            </a:r>
            <a:endParaRPr lang="en-US" i="1"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Good question each system has it’s own unique predictability horizon.</a:t>
            </a:r>
          </a:p>
          <a:p>
            <a:pPr lvl="1">
              <a:buFont typeface="Wingdings" pitchFamily="2" charset="2"/>
              <a:buChar char="Ø"/>
            </a:pPr>
            <a:r>
              <a:rPr lang="en-US" dirty="0" smtClean="0"/>
              <a:t>Some events are more predictable than others</a:t>
            </a:r>
          </a:p>
          <a:p>
            <a:pPr lvl="1">
              <a:buFont typeface="Wingdings" pitchFamily="2" charset="2"/>
              <a:buChar char="Ø"/>
            </a:pPr>
            <a:r>
              <a:rPr lang="en-US" dirty="0" smtClean="0"/>
              <a:t>Success with one event does NOT translate to success with the next event.</a:t>
            </a:r>
          </a:p>
          <a:p>
            <a:pPr>
              <a:buFont typeface="Wingdings" pitchFamily="2" charset="2"/>
              <a:buChar char="Ø"/>
            </a:pPr>
            <a:r>
              <a:rPr lang="en-US" dirty="0" smtClean="0"/>
              <a:t>Beware along the edges</a:t>
            </a:r>
          </a:p>
          <a:p>
            <a:pPr lvl="1">
              <a:buFont typeface="Wingdings" pitchFamily="2" charset="2"/>
              <a:buChar char="Ø"/>
            </a:pPr>
            <a:r>
              <a:rPr lang="en-US" dirty="0" smtClean="0"/>
              <a:t>Patience is your ally</a:t>
            </a:r>
          </a:p>
          <a:p>
            <a:pPr lvl="1">
              <a:buFont typeface="Wingdings" pitchFamily="2" charset="2"/>
              <a:buChar char="Ø"/>
            </a:pPr>
            <a:r>
              <a:rPr lang="en-US" dirty="0" smtClean="0"/>
              <a:t>Never rush to warn on the edge new forecasts will come in with new edges</a:t>
            </a:r>
          </a:p>
          <a:p>
            <a:pPr lvl="1">
              <a:buFont typeface="Wingdings" pitchFamily="2" charset="2"/>
              <a:buChar char="Ø"/>
            </a:pPr>
            <a:r>
              <a:rPr lang="en-US" dirty="0" smtClean="0"/>
              <a:t>Remember on the edges </a:t>
            </a:r>
            <a:r>
              <a:rPr lang="en-US" dirty="0" smtClean="0">
                <a:sym typeface="Wingdings" pitchFamily="2" charset="2"/>
              </a:rPr>
              <a:t> </a:t>
            </a:r>
            <a:r>
              <a:rPr lang="en-US" b="1" dirty="0" smtClean="0">
                <a:sym typeface="Wingdings" pitchFamily="2" charset="2"/>
              </a:rPr>
              <a:t>Patience is your ally</a:t>
            </a:r>
            <a:r>
              <a:rPr lang="en-US" b="1" dirty="0" smtClean="0"/>
              <a:t>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Forecasting Heavy Rainfall</a:t>
            </a:r>
            <a:br>
              <a:rPr lang="en-US" dirty="0" smtClean="0"/>
            </a:br>
            <a:r>
              <a:rPr lang="en-US" sz="3600" i="1" dirty="0" smtClean="0"/>
              <a:t>eastern US bias here </a:t>
            </a:r>
            <a:endParaRPr lang="en-US" sz="3600" i="1" dirty="0"/>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smtClean="0"/>
              <a:t>Know the patterns which produce heavy rainfall</a:t>
            </a:r>
          </a:p>
          <a:p>
            <a:pPr lvl="1">
              <a:buFont typeface="Wingdings" pitchFamily="2" charset="2"/>
              <a:buChar char="Ø"/>
            </a:pPr>
            <a:r>
              <a:rPr lang="en-US" i="1" dirty="0" smtClean="0"/>
              <a:t>Synoptic Type event</a:t>
            </a:r>
          </a:p>
          <a:p>
            <a:pPr lvl="1">
              <a:buFont typeface="Wingdings" pitchFamily="2" charset="2"/>
              <a:buChar char="Ø"/>
            </a:pPr>
            <a:r>
              <a:rPr lang="en-US" i="1" dirty="0" smtClean="0"/>
              <a:t>Frontal event</a:t>
            </a:r>
          </a:p>
          <a:p>
            <a:pPr lvl="1">
              <a:buFont typeface="Wingdings" pitchFamily="2" charset="2"/>
              <a:buChar char="Ø"/>
            </a:pPr>
            <a:r>
              <a:rPr lang="en-US" i="1" dirty="0" smtClean="0"/>
              <a:t>And more troublesome mesoscale events.</a:t>
            </a:r>
          </a:p>
          <a:p>
            <a:pPr>
              <a:buFont typeface="Wingdings" pitchFamily="2" charset="2"/>
              <a:buChar char="Ø"/>
            </a:pPr>
            <a:endParaRPr lang="en-US" dirty="0"/>
          </a:p>
          <a:p>
            <a:pPr>
              <a:buFont typeface="Wingdings" pitchFamily="2" charset="2"/>
              <a:buChar char="Ø"/>
            </a:pPr>
            <a:r>
              <a:rPr lang="en-US" b="1" dirty="0" smtClean="0"/>
              <a:t>Match the pattern with the EFS probabilities</a:t>
            </a:r>
          </a:p>
          <a:p>
            <a:pPr lvl="1">
              <a:buFont typeface="Wingdings" pitchFamily="2" charset="2"/>
              <a:buChar char="Ø"/>
            </a:pPr>
            <a:r>
              <a:rPr lang="en-US" i="1" dirty="0" smtClean="0"/>
              <a:t>The EFS and models should predict the pattern</a:t>
            </a:r>
          </a:p>
          <a:p>
            <a:pPr lvl="1">
              <a:buFont typeface="Wingdings" pitchFamily="2" charset="2"/>
              <a:buChar char="Ø"/>
            </a:pPr>
            <a:r>
              <a:rPr lang="en-US" i="1" dirty="0" smtClean="0"/>
              <a:t>And produce realistic rainfall patterns</a:t>
            </a:r>
          </a:p>
          <a:p>
            <a:pPr lvl="1">
              <a:buFont typeface="Wingdings" pitchFamily="2" charset="2"/>
              <a:buChar char="Ø"/>
            </a:pPr>
            <a:r>
              <a:rPr lang="en-US" i="1" dirty="0" smtClean="0"/>
              <a:t>But the location and details will vary and not be correct!</a:t>
            </a:r>
          </a:p>
          <a:p>
            <a:pPr>
              <a:buFont typeface="Wingdings" pitchFamily="2" charset="2"/>
              <a:buChar char="Ø"/>
            </a:pPr>
            <a:endParaRPr lang="en-US" dirty="0"/>
          </a:p>
          <a:p>
            <a:pPr>
              <a:buFont typeface="Wingdings" pitchFamily="2" charset="2"/>
              <a:buChar char="Ø"/>
            </a:pPr>
            <a:r>
              <a:rPr lang="en-US" b="1" dirty="0" smtClean="0"/>
              <a:t>Be mindful of the uncertainty</a:t>
            </a:r>
          </a:p>
          <a:p>
            <a:pPr lvl="1">
              <a:buFont typeface="Wingdings" pitchFamily="2" charset="2"/>
              <a:buChar char="Ø"/>
            </a:pPr>
            <a:r>
              <a:rPr lang="en-US" i="1" dirty="0" smtClean="0"/>
              <a:t>The details will vary with forecast length and </a:t>
            </a:r>
          </a:p>
          <a:p>
            <a:pPr lvl="1">
              <a:buFont typeface="Wingdings" pitchFamily="2" charset="2"/>
              <a:buChar char="Ø"/>
            </a:pPr>
            <a:r>
              <a:rPr lang="en-US" i="1" dirty="0" smtClean="0"/>
              <a:t>Model/EFS resolution</a:t>
            </a:r>
          </a:p>
          <a:p>
            <a:pPr lvl="1">
              <a:buFont typeface="Wingdings" pitchFamily="2" charset="2"/>
              <a:buChar char="Ø"/>
            </a:pPr>
            <a:r>
              <a:rPr lang="en-US" i="1" dirty="0" smtClean="0"/>
              <a:t>More uncertainty the more patience is required</a:t>
            </a:r>
          </a:p>
          <a:p>
            <a:pPr>
              <a:buFont typeface="Wingdings" pitchFamily="2" charset="2"/>
              <a:buChar char="Ø"/>
            </a:pP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Synoptic Pattern</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t>A strong southerly flow</a:t>
            </a:r>
          </a:p>
          <a:p>
            <a:pPr lvl="1">
              <a:buFont typeface="Wingdings" pitchFamily="2" charset="2"/>
              <a:buChar char="Ø"/>
            </a:pPr>
            <a:r>
              <a:rPr lang="en-US" i="1" dirty="0" smtClean="0"/>
              <a:t>V-wind anomalies ahead of a generally N-S frontal zone</a:t>
            </a:r>
          </a:p>
          <a:p>
            <a:pPr lvl="1">
              <a:buFont typeface="Wingdings" pitchFamily="2" charset="2"/>
              <a:buChar char="Ø"/>
            </a:pPr>
            <a:r>
              <a:rPr lang="en-US" i="1" dirty="0" smtClean="0"/>
              <a:t>Plumes of high PW air in close proximity to the v-wind anomalies</a:t>
            </a:r>
          </a:p>
          <a:p>
            <a:pPr lvl="1">
              <a:buFont typeface="Wingdings" pitchFamily="2" charset="2"/>
              <a:buChar char="Ø"/>
            </a:pPr>
            <a:r>
              <a:rPr lang="en-US" i="1" dirty="0" smtClean="0"/>
              <a:t>Produce most of the big 4+ inch rainfall events</a:t>
            </a:r>
          </a:p>
          <a:p>
            <a:pPr lvl="1">
              <a:buFont typeface="Wingdings" pitchFamily="2" charset="2"/>
              <a:buChar char="Ø"/>
            </a:pPr>
            <a:endParaRPr lang="en-US" dirty="0" smtClean="0"/>
          </a:p>
          <a:p>
            <a:pPr>
              <a:buFont typeface="Wingdings" pitchFamily="2" charset="2"/>
              <a:buChar char="Ø"/>
            </a:pPr>
            <a:r>
              <a:rPr lang="en-US" dirty="0" smtClean="0"/>
              <a:t>Well predicted pattern in the NCEP Models</a:t>
            </a:r>
          </a:p>
          <a:p>
            <a:pPr lvl="1">
              <a:buFont typeface="Wingdings" pitchFamily="2" charset="2"/>
              <a:buChar char="Ø"/>
            </a:pPr>
            <a:r>
              <a:rPr lang="en-US" i="1" dirty="0" smtClean="0"/>
              <a:t>The details may vary see an ensemble near you!</a:t>
            </a:r>
            <a:endParaRPr lang="en-US" i="1" dirty="0"/>
          </a:p>
        </p:txBody>
      </p:sp>
      <p:pic>
        <p:nvPicPr>
          <p:cNvPr id="4098" name="Picture 2" descr="http://eyewall.met.psu.edu/rich/enscompare/20100124/gefsgifs/12Z/EAST/850WIND-3.png"/>
          <p:cNvPicPr>
            <a:picLocks noChangeAspect="1" noChangeArrowheads="1"/>
          </p:cNvPicPr>
          <p:nvPr/>
        </p:nvPicPr>
        <p:blipFill>
          <a:blip r:embed="rId2" r:link="rId3" cstate="print"/>
          <a:srcRect/>
          <a:stretch>
            <a:fillRect/>
          </a:stretch>
        </p:blipFill>
        <p:spPr bwMode="auto">
          <a:xfrm>
            <a:off x="457200" y="381000"/>
            <a:ext cx="8001000" cy="613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yewall.met.psu.edu/rich/enscompare/20100124/gefsgifs/12Z/EAST/PW-3.png"/>
          <p:cNvPicPr>
            <a:picLocks noChangeAspect="1" noChangeArrowheads="1"/>
          </p:cNvPicPr>
          <p:nvPr/>
        </p:nvPicPr>
        <p:blipFill>
          <a:blip r:embed="rId2" r:link="rId3" cstate="print"/>
          <a:srcRect/>
          <a:stretch>
            <a:fillRect/>
          </a:stretch>
        </p:blipFill>
        <p:spPr bwMode="auto">
          <a:xfrm>
            <a:off x="914400" y="304800"/>
            <a:ext cx="8001000" cy="6134100"/>
          </a:xfrm>
          <a:prstGeom prst="rect">
            <a:avLst/>
          </a:prstGeom>
          <a:noFill/>
          <a:ln w="9525">
            <a:noFill/>
            <a:miter lim="800000"/>
            <a:headEnd/>
            <a:tailEnd/>
          </a:ln>
        </p:spPr>
      </p:pic>
      <p:pic>
        <p:nvPicPr>
          <p:cNvPr id="5" name="Picture 2" descr="http://eyewall.met.psu.edu/rich/enscompare/20100124/gefsgifs/12Z/EAST/PRECIP-5.png"/>
          <p:cNvPicPr>
            <a:picLocks noChangeAspect="1" noChangeArrowheads="1"/>
          </p:cNvPicPr>
          <p:nvPr/>
        </p:nvPicPr>
        <p:blipFill>
          <a:blip r:embed="rId4" r:link="rId5" cstate="print"/>
          <a:srcRect/>
          <a:stretch>
            <a:fillRect/>
          </a:stretch>
        </p:blipFill>
        <p:spPr bwMode="auto">
          <a:xfrm>
            <a:off x="685800" y="381000"/>
            <a:ext cx="8001000" cy="613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60438"/>
          </a:xfrm>
        </p:spPr>
        <p:txBody>
          <a:bodyPr>
            <a:normAutofit fontScale="90000"/>
          </a:bodyPr>
          <a:lstStyle/>
          <a:p>
            <a:r>
              <a:rPr lang="en-US" sz="3600" dirty="0" smtClean="0"/>
              <a:t>SREF has more </a:t>
            </a:r>
            <a:r>
              <a:rPr lang="en-US" sz="3600" dirty="0" err="1" smtClean="0"/>
              <a:t>details</a:t>
            </a:r>
            <a:r>
              <a:rPr lang="en-US" sz="3600" dirty="0" err="1" smtClean="0">
                <a:sym typeface="Wingdings" pitchFamily="2" charset="2"/>
              </a:rPr>
              <a:t>sharper</a:t>
            </a:r>
            <a:r>
              <a:rPr lang="en-US" sz="3600" dirty="0" smtClean="0">
                <a:sym typeface="Wingdings" pitchFamily="2" charset="2"/>
              </a:rPr>
              <a:t> edges too</a:t>
            </a:r>
            <a:r>
              <a:rPr lang="en-US" dirty="0" smtClean="0">
                <a:sym typeface="Wingdings" pitchFamily="2" charset="2"/>
              </a:rPr>
              <a:t>!</a:t>
            </a:r>
            <a:endParaRPr lang="en-US" dirty="0"/>
          </a:p>
        </p:txBody>
      </p:sp>
      <p:pic>
        <p:nvPicPr>
          <p:cNvPr id="3" name="Picture 3" descr="http://eyewall.met.psu.edu/rich/enscompare/20100124/srefgifs/09Z/EAST/PRECIP-10.png"/>
          <p:cNvPicPr>
            <a:picLocks noChangeAspect="1" noChangeArrowheads="1"/>
          </p:cNvPicPr>
          <p:nvPr/>
        </p:nvPicPr>
        <p:blipFill>
          <a:blip r:embed="rId2" r:link="rId3" cstate="print"/>
          <a:srcRect/>
          <a:stretch>
            <a:fillRect/>
          </a:stretch>
        </p:blipFill>
        <p:spPr bwMode="auto">
          <a:xfrm>
            <a:off x="609600" y="1158875"/>
            <a:ext cx="7434263" cy="569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dirty="0" smtClean="0"/>
              <a:t>The rainfall</a:t>
            </a:r>
            <a:r>
              <a:rPr lang="en-US" dirty="0" smtClean="0">
                <a:solidFill>
                  <a:srgbClr val="FF0000"/>
                </a:solidFill>
              </a:rPr>
              <a:t/>
            </a:r>
            <a:br>
              <a:rPr lang="en-US" dirty="0" smtClean="0">
                <a:solidFill>
                  <a:srgbClr val="FF0000"/>
                </a:solidFill>
              </a:rPr>
            </a:br>
            <a:r>
              <a:rPr lang="en-US" sz="3600" dirty="0" smtClean="0">
                <a:solidFill>
                  <a:srgbClr val="FF0000"/>
                </a:solidFill>
              </a:rPr>
              <a:t>Sharp edges for the heavy rainfall</a:t>
            </a:r>
            <a:r>
              <a:rPr lang="en-US" sz="3600" dirty="0" smtClean="0"/>
              <a:t> </a:t>
            </a:r>
            <a:endParaRPr lang="en-US" dirty="0"/>
          </a:p>
        </p:txBody>
      </p:sp>
      <p:pic>
        <p:nvPicPr>
          <p:cNvPr id="7170" name="Picture 2" descr="http://eyewall.met.psu.edu/rich/cases/EASTQPE12Z24JAN2010-12Z26JAN2010.png"/>
          <p:cNvPicPr>
            <a:picLocks noChangeAspect="1" noChangeArrowheads="1"/>
          </p:cNvPicPr>
          <p:nvPr/>
        </p:nvPicPr>
        <p:blipFill>
          <a:blip r:embed="rId2" r:link="rId3" cstate="print"/>
          <a:srcRect l="13672" b="7309"/>
          <a:stretch>
            <a:fillRect/>
          </a:stretch>
        </p:blipFill>
        <p:spPr bwMode="auto">
          <a:xfrm>
            <a:off x="1143000" y="1295400"/>
            <a:ext cx="6578194" cy="52972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Synoptic Example</a:t>
            </a:r>
            <a:endParaRPr lang="en-US" dirty="0"/>
          </a:p>
        </p:txBody>
      </p:sp>
      <p:pic>
        <p:nvPicPr>
          <p:cNvPr id="8196" name="Picture 4" descr="http://eyewall.met.psu.edu/rich/mideast/hgtprs-50006Z19JAN1996.png"/>
          <p:cNvPicPr>
            <a:picLocks noChangeAspect="1" noChangeArrowheads="1"/>
          </p:cNvPicPr>
          <p:nvPr/>
        </p:nvPicPr>
        <p:blipFill>
          <a:blip r:embed="rId2" r:link="rId3" cstate="print"/>
          <a:srcRect/>
          <a:stretch>
            <a:fillRect/>
          </a:stretch>
        </p:blipFill>
        <p:spPr bwMode="auto">
          <a:xfrm>
            <a:off x="1066800" y="1295400"/>
            <a:ext cx="6867525" cy="5149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 January 1996 QPE</a:t>
            </a:r>
            <a:endParaRPr lang="en-US" dirty="0"/>
          </a:p>
        </p:txBody>
      </p:sp>
      <p:pic>
        <p:nvPicPr>
          <p:cNvPr id="9220" name="Picture 4" descr="http://cms.met.psu.edu/sref/events/precip/NEQPE12Z18JAN1996-12Z20JAN1996.png"/>
          <p:cNvPicPr>
            <a:picLocks noChangeAspect="1" noChangeArrowheads="1"/>
          </p:cNvPicPr>
          <p:nvPr/>
        </p:nvPicPr>
        <p:blipFill>
          <a:blip r:embed="rId2" cstate="print"/>
          <a:srcRect b="2667"/>
          <a:stretch>
            <a:fillRect/>
          </a:stretch>
        </p:blipFill>
        <p:spPr bwMode="auto">
          <a:xfrm>
            <a:off x="457200" y="1295400"/>
            <a:ext cx="7620000" cy="5562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itchFamily="2" charset="2"/>
              <a:buChar char="Ø"/>
            </a:pPr>
            <a:r>
              <a:rPr lang="en-US" dirty="0" smtClean="0"/>
              <a:t>A strong easterly flow</a:t>
            </a:r>
          </a:p>
          <a:p>
            <a:pPr lvl="1">
              <a:buFont typeface="Wingdings" pitchFamily="2" charset="2"/>
              <a:buChar char="Ø"/>
            </a:pPr>
            <a:r>
              <a:rPr lang="en-US" i="1" dirty="0" smtClean="0"/>
              <a:t>Negative u-wind anomalies on the cool side of an E-W frontal zone</a:t>
            </a:r>
          </a:p>
          <a:p>
            <a:pPr lvl="1">
              <a:buFont typeface="Wingdings" pitchFamily="2" charset="2"/>
              <a:buChar char="Ø"/>
            </a:pPr>
            <a:r>
              <a:rPr lang="en-US" i="1" dirty="0" smtClean="0"/>
              <a:t>Plumes of high PW to east</a:t>
            </a:r>
          </a:p>
          <a:p>
            <a:pPr lvl="1">
              <a:buFont typeface="Wingdings" pitchFamily="2" charset="2"/>
              <a:buChar char="Ø"/>
            </a:pPr>
            <a:r>
              <a:rPr lang="en-US" i="1" dirty="0" smtClean="0"/>
              <a:t>Produce many 1-4 inch rainfall events</a:t>
            </a:r>
          </a:p>
          <a:p>
            <a:pPr lvl="1">
              <a:buFont typeface="Wingdings" pitchFamily="2" charset="2"/>
              <a:buChar char="Ø"/>
            </a:pPr>
            <a:endParaRPr lang="en-US" dirty="0" smtClean="0"/>
          </a:p>
          <a:p>
            <a:pPr>
              <a:buFont typeface="Wingdings" pitchFamily="2" charset="2"/>
              <a:buChar char="Ø"/>
            </a:pPr>
            <a:r>
              <a:rPr lang="en-US" dirty="0" smtClean="0"/>
              <a:t>Well predicted pattern in the NCEP Models</a:t>
            </a:r>
          </a:p>
          <a:p>
            <a:pPr lvl="1">
              <a:buFont typeface="Wingdings" pitchFamily="2" charset="2"/>
              <a:buChar char="Ø"/>
            </a:pPr>
            <a:r>
              <a:rPr lang="en-US" i="1" dirty="0" smtClean="0"/>
              <a:t>The details may vary see an ensemble near you!</a:t>
            </a:r>
            <a:endParaRPr lang="en-US" i="1" dirty="0"/>
          </a:p>
        </p:txBody>
      </p:sp>
      <p:sp>
        <p:nvSpPr>
          <p:cNvPr id="2" name="Title 1"/>
          <p:cNvSpPr>
            <a:spLocks noGrp="1"/>
          </p:cNvSpPr>
          <p:nvPr>
            <p:ph type="title"/>
          </p:nvPr>
        </p:nvSpPr>
        <p:spPr/>
        <p:txBody>
          <a:bodyPr/>
          <a:lstStyle/>
          <a:p>
            <a:r>
              <a:rPr lang="en-US" dirty="0" smtClean="0"/>
              <a:t>The Frontal Pattern</a:t>
            </a:r>
            <a:endParaRPr lang="en-US" dirty="0"/>
          </a:p>
        </p:txBody>
      </p:sp>
      <p:pic>
        <p:nvPicPr>
          <p:cNvPr id="6" name="Picture 2" descr="http://eyewall.met.psu.edu/rich/enscompare/gifs/00Z/EAST/GFS06Z14MAR2010ANOMugrdprs-850-00Z14MAR2010.png"/>
          <p:cNvPicPr>
            <a:picLocks noChangeAspect="1" noChangeArrowheads="1"/>
          </p:cNvPicPr>
          <p:nvPr/>
        </p:nvPicPr>
        <p:blipFill>
          <a:blip r:embed="rId2" r:link="rId3" cstate="print"/>
          <a:srcRect/>
          <a:stretch>
            <a:fillRect/>
          </a:stretch>
        </p:blipFill>
        <p:spPr bwMode="auto">
          <a:xfrm>
            <a:off x="533400" y="1066800"/>
            <a:ext cx="7553325"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http://eyewall.met.psu.edu/rich/enscompare/gifs/18Z/EAST/NAM18Z14MAR2010ANOMpwatclm-1000-18Z14MAR2010.png"/>
          <p:cNvPicPr>
            <a:picLocks noChangeAspect="1" noChangeArrowheads="1"/>
          </p:cNvPicPr>
          <p:nvPr/>
        </p:nvPicPr>
        <p:blipFill>
          <a:blip r:embed="rId2" r:link="rId3" cstate="print"/>
          <a:srcRect/>
          <a:stretch>
            <a:fillRect/>
          </a:stretch>
        </p:blipFill>
        <p:spPr bwMode="auto">
          <a:xfrm>
            <a:off x="609600" y="685800"/>
            <a:ext cx="7553325" cy="57917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Ø"/>
            </a:pPr>
            <a:r>
              <a:rPr lang="en-US" dirty="0" smtClean="0"/>
              <a:t>There are known patterns for heavy rainfall </a:t>
            </a:r>
          </a:p>
          <a:p>
            <a:pPr>
              <a:buFont typeface="Wingdings" pitchFamily="2" charset="2"/>
              <a:buChar char="Ø"/>
            </a:pPr>
            <a:endParaRPr lang="en-US" dirty="0" smtClean="0"/>
          </a:p>
          <a:p>
            <a:pPr>
              <a:buFont typeface="Wingdings" pitchFamily="2" charset="2"/>
              <a:buChar char="Ø"/>
            </a:pPr>
            <a:r>
              <a:rPr lang="en-US" dirty="0" smtClean="0"/>
              <a:t>There are known models to predict heavy rainfall</a:t>
            </a:r>
          </a:p>
          <a:p>
            <a:pPr>
              <a:buFont typeface="Wingdings" pitchFamily="2" charset="2"/>
              <a:buChar char="Ø"/>
            </a:pPr>
            <a:endParaRPr lang="en-US" dirty="0" smtClean="0"/>
          </a:p>
          <a:p>
            <a:pPr>
              <a:buFont typeface="Wingdings" pitchFamily="2" charset="2"/>
              <a:buChar char="Ø"/>
            </a:pPr>
            <a:r>
              <a:rPr lang="en-US" dirty="0" smtClean="0"/>
              <a:t>There is uncertainty associated with forecasting heavy rainfall</a:t>
            </a:r>
          </a:p>
          <a:p>
            <a:pPr>
              <a:buFont typeface="Wingdings" pitchFamily="2" charset="2"/>
              <a:buChar char="Ø"/>
            </a:pPr>
            <a:endParaRPr lang="en-US" dirty="0"/>
          </a:p>
          <a:p>
            <a:pPr>
              <a:buFont typeface="Wingdings" pitchFamily="2" charset="2"/>
              <a:buChar char="Ø"/>
            </a:pPr>
            <a:r>
              <a:rPr lang="en-US" dirty="0" smtClean="0"/>
              <a:t>There are ensembles and probabilities to deal with uncertainty</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2" cstate="print"/>
          <a:srcRect l="11639" r="10080"/>
          <a:stretch>
            <a:fillRect/>
          </a:stretch>
        </p:blipFill>
        <p:spPr bwMode="auto">
          <a:xfrm>
            <a:off x="1524000" y="1428750"/>
            <a:ext cx="5666761" cy="5429250"/>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The QPE</a:t>
            </a:r>
            <a:r>
              <a:rPr lang="en-US" dirty="0" smtClean="0">
                <a:sym typeface="Wingdings" pitchFamily="2" charset="2"/>
              </a:rPr>
              <a:t> </a:t>
            </a:r>
            <a:br>
              <a:rPr lang="en-US" dirty="0" smtClean="0">
                <a:sym typeface="Wingdings" pitchFamily="2" charset="2"/>
              </a:rPr>
            </a:br>
            <a:r>
              <a:rPr lang="en-US" dirty="0" smtClean="0">
                <a:sym typeface="Wingdings" pitchFamily="2" charset="2"/>
              </a:rPr>
              <a:t>Lots of terrain influenced details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Forecasts had sharp edges</a:t>
            </a:r>
            <a:endParaRPr lang="en-US" dirty="0"/>
          </a:p>
        </p:txBody>
      </p:sp>
      <p:grpSp>
        <p:nvGrpSpPr>
          <p:cNvPr id="41986" name="Group 2"/>
          <p:cNvGrpSpPr>
            <a:grpSpLocks/>
          </p:cNvGrpSpPr>
          <p:nvPr/>
        </p:nvGrpSpPr>
        <p:grpSpPr bwMode="auto">
          <a:xfrm>
            <a:off x="838200" y="1905000"/>
            <a:ext cx="7470775" cy="4046538"/>
            <a:chOff x="360" y="1440"/>
            <a:chExt cx="11765" cy="6373"/>
          </a:xfrm>
        </p:grpSpPr>
        <p:pic>
          <p:nvPicPr>
            <p:cNvPr id="41987" name="Picture 3"/>
            <p:cNvPicPr>
              <a:picLocks noChangeAspect="1" noChangeArrowheads="1"/>
            </p:cNvPicPr>
            <p:nvPr/>
          </p:nvPicPr>
          <p:blipFill>
            <a:blip r:embed="rId2" cstate="print"/>
            <a:srcRect r="12160"/>
            <a:stretch>
              <a:fillRect/>
            </a:stretch>
          </p:blipFill>
          <p:spPr bwMode="auto">
            <a:xfrm>
              <a:off x="360" y="1440"/>
              <a:ext cx="4190" cy="6359"/>
            </a:xfrm>
            <a:prstGeom prst="rect">
              <a:avLst/>
            </a:prstGeom>
            <a:noFill/>
            <a:ln w="9525">
              <a:noFill/>
              <a:miter lim="800000"/>
              <a:headEnd/>
              <a:tailEnd/>
            </a:ln>
          </p:spPr>
        </p:pic>
        <p:pic>
          <p:nvPicPr>
            <p:cNvPr id="41988" name="Picture 4"/>
            <p:cNvPicPr>
              <a:picLocks noChangeAspect="1" noChangeArrowheads="1"/>
            </p:cNvPicPr>
            <p:nvPr/>
          </p:nvPicPr>
          <p:blipFill>
            <a:blip r:embed="rId3" cstate="print"/>
            <a:srcRect l="12000" r="8160"/>
            <a:stretch>
              <a:fillRect/>
            </a:stretch>
          </p:blipFill>
          <p:spPr bwMode="auto">
            <a:xfrm>
              <a:off x="4500" y="1440"/>
              <a:ext cx="3816" cy="6373"/>
            </a:xfrm>
            <a:prstGeom prst="rect">
              <a:avLst/>
            </a:prstGeom>
            <a:noFill/>
            <a:ln w="9525">
              <a:noFill/>
              <a:miter lim="800000"/>
              <a:headEnd/>
              <a:tailEnd/>
            </a:ln>
          </p:spPr>
        </p:pic>
        <p:pic>
          <p:nvPicPr>
            <p:cNvPr id="41989" name="Picture 5"/>
            <p:cNvPicPr>
              <a:picLocks noChangeAspect="1" noChangeArrowheads="1"/>
            </p:cNvPicPr>
            <p:nvPr/>
          </p:nvPicPr>
          <p:blipFill>
            <a:blip r:embed="rId4" cstate="print"/>
            <a:srcRect l="12000"/>
            <a:stretch>
              <a:fillRect/>
            </a:stretch>
          </p:blipFill>
          <p:spPr bwMode="auto">
            <a:xfrm>
              <a:off x="7920" y="1440"/>
              <a:ext cx="4205" cy="637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000" dirty="0" smtClean="0"/>
              <a:t>Downscaled model runs showed</a:t>
            </a:r>
            <a:br>
              <a:rPr lang="en-US" sz="2000" dirty="0" smtClean="0"/>
            </a:br>
            <a:r>
              <a:rPr lang="en-US" sz="2000" dirty="0" smtClean="0"/>
              <a:t>00Z 11 March Terrain effects and lots of “edges”</a:t>
            </a:r>
            <a:endParaRPr lang="en-US" sz="2000" dirty="0"/>
          </a:p>
        </p:txBody>
      </p:sp>
      <p:pic>
        <p:nvPicPr>
          <p:cNvPr id="3" name="Picture 2" descr="totalqpe.png"/>
          <p:cNvPicPr>
            <a:picLocks noChangeAspect="1"/>
          </p:cNvPicPr>
          <p:nvPr/>
        </p:nvPicPr>
        <p:blipFill>
          <a:blip r:embed="rId2" cstate="print"/>
          <a:stretch>
            <a:fillRect/>
          </a:stretch>
        </p:blipFill>
        <p:spPr>
          <a:xfrm>
            <a:off x="838200" y="1143000"/>
            <a:ext cx="7620000" cy="571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12Z 11 March Downscaled GFS</a:t>
            </a:r>
            <a:br>
              <a:rPr lang="en-US" dirty="0" smtClean="0"/>
            </a:br>
            <a:r>
              <a:rPr lang="en-US" dirty="0" smtClean="0"/>
              <a:t>details changed</a:t>
            </a:r>
            <a:endParaRPr lang="en-US" dirty="0"/>
          </a:p>
        </p:txBody>
      </p:sp>
      <p:pic>
        <p:nvPicPr>
          <p:cNvPr id="3" name="Picture 2" descr="12Z11Marqpf.png"/>
          <p:cNvPicPr>
            <a:picLocks noChangeAspect="1"/>
          </p:cNvPicPr>
          <p:nvPr/>
        </p:nvPicPr>
        <p:blipFill>
          <a:blip r:embed="rId2" cstate="print"/>
          <a:stretch>
            <a:fillRect/>
          </a:stretch>
        </p:blipFill>
        <p:spPr>
          <a:xfrm>
            <a:off x="990600" y="1447800"/>
            <a:ext cx="6858000" cy="51435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200" dirty="0" smtClean="0"/>
              <a:t>Big Event from the Past</a:t>
            </a:r>
            <a:br>
              <a:rPr lang="en-US" sz="3200" dirty="0" smtClean="0"/>
            </a:br>
            <a:r>
              <a:rPr lang="en-US" sz="3200" dirty="0" smtClean="0"/>
              <a:t>sharp edges too!</a:t>
            </a:r>
            <a:endParaRPr lang="en-US" sz="3200" dirty="0"/>
          </a:p>
        </p:txBody>
      </p:sp>
      <p:pic>
        <p:nvPicPr>
          <p:cNvPr id="39938" name="Picture 2" descr="http://eyewall.met.psu.edu/rich/mideast/ugrdprs-85018Z04MAR1993.png"/>
          <p:cNvPicPr>
            <a:picLocks noChangeAspect="1" noChangeArrowheads="1"/>
          </p:cNvPicPr>
          <p:nvPr/>
        </p:nvPicPr>
        <p:blipFill>
          <a:blip r:embed="rId2" r:link="rId3" cstate="print"/>
          <a:srcRect/>
          <a:stretch>
            <a:fillRect/>
          </a:stretch>
        </p:blipFill>
        <p:spPr bwMode="auto">
          <a:xfrm>
            <a:off x="762000" y="1295400"/>
            <a:ext cx="7162800" cy="5372100"/>
          </a:xfrm>
          <a:prstGeom prst="rect">
            <a:avLst/>
          </a:prstGeom>
          <a:noFill/>
          <a:ln w="9525">
            <a:noFill/>
            <a:miter lim="800000"/>
            <a:headEnd/>
            <a:tailEnd/>
          </a:ln>
        </p:spPr>
      </p:pic>
      <p:pic>
        <p:nvPicPr>
          <p:cNvPr id="39939" name="Picture 3" descr="http://cms.met.psu.edu/sref/events/precip/NEQPE12Z03MAR1993-12Z05MAR1993.png"/>
          <p:cNvPicPr>
            <a:picLocks noChangeAspect="1" noChangeArrowheads="1"/>
          </p:cNvPicPr>
          <p:nvPr/>
        </p:nvPicPr>
        <p:blipFill>
          <a:blip r:embed="rId4" r:link="rId5" cstate="print"/>
          <a:srcRect/>
          <a:stretch>
            <a:fillRect/>
          </a:stretch>
        </p:blipFill>
        <p:spPr bwMode="auto">
          <a:xfrm>
            <a:off x="685800" y="1219200"/>
            <a:ext cx="7239000" cy="5429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worse case events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A synoptic that transitions to a frontal event</a:t>
            </a:r>
          </a:p>
          <a:p>
            <a:pPr lvl="1">
              <a:buFont typeface="Wingdings" pitchFamily="2" charset="2"/>
              <a:buChar char="Ø"/>
            </a:pPr>
            <a:r>
              <a:rPr lang="en-US" dirty="0" smtClean="0"/>
              <a:t>You can get really big rainfall amounts</a:t>
            </a:r>
          </a:p>
          <a:p>
            <a:pPr lvl="1">
              <a:buFont typeface="Wingdings" pitchFamily="2" charset="2"/>
              <a:buChar char="Ø"/>
            </a:pPr>
            <a:r>
              <a:rPr lang="en-US" dirty="0" smtClean="0"/>
              <a:t>29-30 March 2010</a:t>
            </a:r>
          </a:p>
          <a:p>
            <a:pPr lvl="1">
              <a:buFont typeface="Wingdings" pitchFamily="2" charset="2"/>
              <a:buChar char="Ø"/>
            </a:pPr>
            <a:endParaRPr lang="en-US" dirty="0"/>
          </a:p>
          <a:p>
            <a:pPr>
              <a:buFont typeface="Wingdings" pitchFamily="2" charset="2"/>
              <a:buChar char="Ø"/>
            </a:pPr>
            <a:r>
              <a:rPr lang="en-US" dirty="0" smtClean="0"/>
              <a:t>The synoptic with Tropical wave</a:t>
            </a:r>
          </a:p>
          <a:p>
            <a:pPr lvl="1">
              <a:buFont typeface="Wingdings" pitchFamily="2" charset="2"/>
              <a:buChar char="Ø"/>
            </a:pPr>
            <a:r>
              <a:rPr lang="en-US" dirty="0" smtClean="0"/>
              <a:t>Deadly rainfall amounts</a:t>
            </a:r>
          </a:p>
          <a:p>
            <a:pPr lvl="1">
              <a:buFont typeface="Wingdings" pitchFamily="2" charset="2"/>
              <a:buChar char="Ø"/>
            </a:pPr>
            <a:r>
              <a:rPr lang="en-US" dirty="0" smtClean="0"/>
              <a:t>Think June 2006!</a:t>
            </a:r>
            <a:endParaRPr lang="en-US" dirty="0"/>
          </a:p>
        </p:txBody>
      </p:sp>
      <p:pic>
        <p:nvPicPr>
          <p:cNvPr id="13313" name="Picture 1" descr="http://cms.met.psu.edu/sref/events/precip/NEQPE12Z28MAR2010-12Z31MAR2010.png"/>
          <p:cNvPicPr>
            <a:picLocks noChangeAspect="1" noChangeArrowheads="1"/>
          </p:cNvPicPr>
          <p:nvPr/>
        </p:nvPicPr>
        <p:blipFill>
          <a:blip r:embed="rId2" r:link="rId3" cstate="print"/>
          <a:srcRect l="14125" r="7249" b="5000"/>
          <a:stretch>
            <a:fillRect/>
          </a:stretch>
        </p:blipFill>
        <p:spPr bwMode="auto">
          <a:xfrm>
            <a:off x="685800" y="0"/>
            <a:ext cx="7369300" cy="667797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fade">
                                      <p:cBhvr>
                                        <p:cTn id="7" dur="20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Those Pesky edges</a:t>
            </a:r>
            <a:br>
              <a:rPr lang="en-US" dirty="0" smtClean="0"/>
            </a:br>
            <a:r>
              <a:rPr lang="en-US" sz="3600" i="1" dirty="0" smtClean="0"/>
              <a:t>Try Wisk the edge remover</a:t>
            </a:r>
            <a:endParaRPr lang="en-US" sz="3600" i="1" dirty="0"/>
          </a:p>
        </p:txBody>
      </p:sp>
      <p:sp>
        <p:nvSpPr>
          <p:cNvPr id="3" name="Content Placeholder 2"/>
          <p:cNvSpPr>
            <a:spLocks noGrp="1"/>
          </p:cNvSpPr>
          <p:nvPr>
            <p:ph idx="1"/>
          </p:nvPr>
        </p:nvSpPr>
        <p:spPr/>
        <p:txBody>
          <a:bodyPr/>
          <a:lstStyle/>
          <a:p>
            <a:pPr>
              <a:buFont typeface="Wingdings" pitchFamily="2" charset="2"/>
              <a:buChar char="ü"/>
            </a:pPr>
            <a:r>
              <a:rPr lang="en-US" dirty="0" smtClean="0"/>
              <a:t>All these events had sharp edges</a:t>
            </a:r>
          </a:p>
          <a:p>
            <a:pPr>
              <a:buFont typeface="Wingdings" pitchFamily="2" charset="2"/>
              <a:buChar char="ü"/>
            </a:pPr>
            <a:endParaRPr lang="en-US" dirty="0"/>
          </a:p>
          <a:p>
            <a:pPr>
              <a:buFont typeface="Wingdings" pitchFamily="2" charset="2"/>
              <a:buChar char="ü"/>
            </a:pPr>
            <a:r>
              <a:rPr lang="en-US" dirty="0" smtClean="0"/>
              <a:t>So did the forecasts </a:t>
            </a:r>
          </a:p>
          <a:p>
            <a:pPr>
              <a:buFont typeface="Wingdings" pitchFamily="2" charset="2"/>
              <a:buChar char="ü"/>
            </a:pPr>
            <a:endParaRPr lang="en-US" dirty="0"/>
          </a:p>
          <a:p>
            <a:pPr>
              <a:buFont typeface="Wingdings" pitchFamily="2" charset="2"/>
              <a:buChar char="ü"/>
            </a:pPr>
            <a:r>
              <a:rPr lang="en-US" dirty="0" smtClean="0"/>
              <a:t>Life along the edges is hard </a:t>
            </a:r>
          </a:p>
          <a:p>
            <a:pPr lvl="1">
              <a:buFont typeface="Wingdings" pitchFamily="2" charset="2"/>
              <a:buChar char="ü"/>
            </a:pPr>
            <a:r>
              <a:rPr lang="en-US" dirty="0" smtClean="0"/>
              <a:t>Easy in the high probability areas</a:t>
            </a:r>
          </a:p>
          <a:p>
            <a:pPr lvl="1">
              <a:buFont typeface="Wingdings" pitchFamily="2" charset="2"/>
              <a:buChar char="ü"/>
            </a:pPr>
            <a:r>
              <a:rPr lang="en-US" dirty="0" smtClean="0"/>
              <a:t>Heard on the edges</a:t>
            </a:r>
            <a:r>
              <a:rPr lang="en-US" dirty="0" smtClean="0">
                <a:sym typeface="Wingdings" pitchFamily="2" charset="2"/>
              </a:rPr>
              <a:t> shorter forecast ranges give better probabilities and confidence</a:t>
            </a:r>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229600" cy="609600"/>
          </a:xfrm>
        </p:spPr>
        <p:txBody>
          <a:bodyPr>
            <a:noAutofit/>
          </a:bodyPr>
          <a:lstStyle/>
          <a:p>
            <a:r>
              <a:rPr lang="en-US" sz="3600" dirty="0" smtClean="0"/>
              <a:t>More Pesky edges for a record event</a:t>
            </a:r>
            <a:endParaRPr lang="en-US" sz="3600" dirty="0"/>
          </a:p>
        </p:txBody>
      </p:sp>
      <p:grpSp>
        <p:nvGrpSpPr>
          <p:cNvPr id="43010" name="Group 2"/>
          <p:cNvGrpSpPr>
            <a:grpSpLocks/>
          </p:cNvGrpSpPr>
          <p:nvPr/>
        </p:nvGrpSpPr>
        <p:grpSpPr bwMode="auto">
          <a:xfrm>
            <a:off x="609600" y="762000"/>
            <a:ext cx="7229475" cy="6096000"/>
            <a:chOff x="375" y="3063"/>
            <a:chExt cx="11385" cy="9600"/>
          </a:xfrm>
        </p:grpSpPr>
        <p:pic>
          <p:nvPicPr>
            <p:cNvPr id="43011" name="Picture 3" descr="http://cms.met.psu.edu/sref/ensembles/20100329/gefsgifs/00Z/EAST/POP484.00-1.gif"/>
            <p:cNvPicPr>
              <a:picLocks noChangeAspect="1" noChangeArrowheads="1"/>
            </p:cNvPicPr>
            <p:nvPr/>
          </p:nvPicPr>
          <p:blipFill>
            <a:blip r:embed="rId2" r:link="rId3" cstate="print"/>
            <a:srcRect r="12709"/>
            <a:stretch>
              <a:fillRect/>
            </a:stretch>
          </p:blipFill>
          <p:spPr bwMode="auto">
            <a:xfrm>
              <a:off x="5475" y="3063"/>
              <a:ext cx="6285" cy="9600"/>
            </a:xfrm>
            <a:prstGeom prst="rect">
              <a:avLst/>
            </a:prstGeom>
            <a:noFill/>
            <a:ln w="9525">
              <a:noFill/>
              <a:miter lim="800000"/>
              <a:headEnd/>
              <a:tailEnd/>
            </a:ln>
          </p:spPr>
        </p:pic>
        <p:pic>
          <p:nvPicPr>
            <p:cNvPr id="43012" name="Picture 4" descr="http://cms.met.psu.edu/sref/ensembles/20100328/gefsgifs/12Z/EAST/POP484.00-3.gif"/>
            <p:cNvPicPr>
              <a:picLocks noChangeAspect="1" noChangeArrowheads="1"/>
            </p:cNvPicPr>
            <p:nvPr/>
          </p:nvPicPr>
          <p:blipFill>
            <a:blip r:embed="rId4" r:link="rId5" cstate="print"/>
            <a:srcRect l="-1042" r="16251"/>
            <a:stretch>
              <a:fillRect/>
            </a:stretch>
          </p:blipFill>
          <p:spPr bwMode="auto">
            <a:xfrm>
              <a:off x="375" y="3063"/>
              <a:ext cx="6105" cy="9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a:t>
            </a:r>
            <a:br>
              <a:rPr lang="en-US" dirty="0" smtClean="0"/>
            </a:br>
            <a:r>
              <a:rPr lang="en-US" sz="2700" b="1" i="1" dirty="0" smtClean="0">
                <a:solidFill>
                  <a:srgbClr val="FF0000"/>
                </a:solidFill>
              </a:rPr>
              <a:t>“embrace the uncertainty and patience is your ally”</a:t>
            </a:r>
            <a:endParaRPr lang="en-US" b="1" i="1"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pPr>
              <a:buFont typeface="Wingdings" pitchFamily="2" charset="2"/>
              <a:buChar char="Ø"/>
            </a:pPr>
            <a:r>
              <a:rPr lang="en-US" b="1" dirty="0" smtClean="0"/>
              <a:t>There is uncertainty associated with ALL forecasting</a:t>
            </a:r>
          </a:p>
          <a:p>
            <a:pPr lvl="1">
              <a:buFont typeface="Wingdings" pitchFamily="2" charset="2"/>
              <a:buChar char="Ø"/>
            </a:pPr>
            <a:r>
              <a:rPr lang="en-US" dirty="0" smtClean="0"/>
              <a:t>Heavy rainfall</a:t>
            </a:r>
          </a:p>
          <a:p>
            <a:pPr lvl="1">
              <a:buFont typeface="Wingdings" pitchFamily="2" charset="2"/>
              <a:buChar char="Ø"/>
            </a:pPr>
            <a:r>
              <a:rPr lang="en-US" dirty="0" smtClean="0"/>
              <a:t>Heavy snow</a:t>
            </a:r>
          </a:p>
          <a:p>
            <a:pPr lvl="1">
              <a:buFont typeface="Wingdings" pitchFamily="2" charset="2"/>
              <a:buChar char="Ø"/>
            </a:pPr>
            <a:r>
              <a:rPr lang="en-US" dirty="0" smtClean="0"/>
              <a:t>Severe weather you name it….</a:t>
            </a:r>
          </a:p>
          <a:p>
            <a:pPr>
              <a:buFont typeface="Wingdings" pitchFamily="2" charset="2"/>
              <a:buChar char="Ø"/>
            </a:pPr>
            <a:endParaRPr lang="en-US" dirty="0" smtClean="0"/>
          </a:p>
          <a:p>
            <a:pPr>
              <a:buFont typeface="Wingdings" pitchFamily="2" charset="2"/>
              <a:buChar char="Ø"/>
            </a:pPr>
            <a:r>
              <a:rPr lang="en-US" b="1" dirty="0" smtClean="0"/>
              <a:t>The models and EFS can predict the patterns for event types</a:t>
            </a:r>
          </a:p>
          <a:p>
            <a:pPr lvl="1">
              <a:buFont typeface="Wingdings" pitchFamily="2" charset="2"/>
              <a:buChar char="Ø"/>
            </a:pPr>
            <a:r>
              <a:rPr lang="en-US" dirty="0" smtClean="0"/>
              <a:t>But the details are elusive often elusive</a:t>
            </a:r>
          </a:p>
          <a:p>
            <a:pPr lvl="1">
              <a:buFont typeface="Wingdings" pitchFamily="2" charset="2"/>
              <a:buChar char="Ø"/>
            </a:pPr>
            <a:r>
              <a:rPr lang="en-US" b="1" i="1" dirty="0" smtClean="0">
                <a:solidFill>
                  <a:srgbClr val="FF0000"/>
                </a:solidFill>
              </a:rPr>
              <a:t>There is uncertainty and there will always be uncertainty</a:t>
            </a:r>
          </a:p>
          <a:p>
            <a:pPr lvl="1">
              <a:buFont typeface="Wingdings" pitchFamily="2" charset="2"/>
              <a:buChar char="Ø"/>
            </a:pPr>
            <a:r>
              <a:rPr lang="en-US" dirty="0" smtClean="0"/>
              <a:t>The patterns produce high probability areas</a:t>
            </a:r>
            <a:r>
              <a:rPr lang="en-US" dirty="0" smtClean="0">
                <a:sym typeface="Wingdings" pitchFamily="2" charset="2"/>
              </a:rPr>
              <a:t> confident forecasts</a:t>
            </a:r>
          </a:p>
          <a:p>
            <a:pPr lvl="1">
              <a:buFont typeface="Wingdings" pitchFamily="2" charset="2"/>
              <a:buChar char="Ø"/>
            </a:pPr>
            <a:r>
              <a:rPr lang="en-US" dirty="0" smtClean="0">
                <a:sym typeface="Wingdings" pitchFamily="2" charset="2"/>
              </a:rPr>
              <a:t>The patterns can produce sharp edges uncertain forecasts</a:t>
            </a:r>
            <a:endParaRPr lang="en-US" dirty="0" smtClean="0"/>
          </a:p>
          <a:p>
            <a:pPr>
              <a:buFont typeface="Wingdings" pitchFamily="2" charset="2"/>
              <a:buChar char="Ø"/>
            </a:pPr>
            <a:endParaRPr lang="en-US" dirty="0" smtClean="0"/>
          </a:p>
          <a:p>
            <a:pPr>
              <a:buFont typeface="Wingdings" pitchFamily="2" charset="2"/>
              <a:buChar char="Ø"/>
            </a:pPr>
            <a:r>
              <a:rPr lang="en-US" b="1" dirty="0" smtClean="0"/>
              <a:t>Embrace the uncertainty along the edge </a:t>
            </a:r>
            <a:r>
              <a:rPr lang="en-US" b="1" dirty="0" smtClean="0">
                <a:sym typeface="Wingdings" pitchFamily="2" charset="2"/>
              </a:rPr>
              <a:t></a:t>
            </a:r>
            <a:r>
              <a:rPr lang="en-US" b="1" dirty="0" smtClean="0"/>
              <a:t> be patient</a:t>
            </a:r>
          </a:p>
          <a:p>
            <a:pPr lvl="1">
              <a:buFont typeface="Wingdings" pitchFamily="2" charset="2"/>
              <a:buChar char="Ø"/>
            </a:pPr>
            <a:r>
              <a:rPr lang="en-US" i="1" dirty="0" smtClean="0">
                <a:solidFill>
                  <a:srgbClr val="FF0000"/>
                </a:solidFill>
              </a:rPr>
              <a:t>Shorter lead-time warnings take patience and courage</a:t>
            </a:r>
          </a:p>
          <a:p>
            <a:pPr lvl="1">
              <a:buFont typeface="Wingdings" pitchFamily="2" charset="2"/>
              <a:buChar char="Ø"/>
            </a:pPr>
            <a:r>
              <a:rPr lang="en-US" dirty="0" smtClean="0"/>
              <a:t>Avoid hubris and avoid that Titanic unsinkable sense of being.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Sometimes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dirty="0" smtClean="0"/>
              <a:t>Your in the sweet spot with a high probability and a good high probability outcome. Life is relatively easy.</a:t>
            </a:r>
          </a:p>
          <a:p>
            <a:endParaRPr lang="en-US" dirty="0"/>
          </a:p>
          <a:p>
            <a:pPr>
              <a:buFont typeface="Wingdings" pitchFamily="2" charset="2"/>
              <a:buChar char="Ø"/>
            </a:pPr>
            <a:r>
              <a:rPr lang="en-US" dirty="0" smtClean="0"/>
              <a:t>Other times, your on the edge, life is tough, you find yourself running from the cops and being chased by thugs, well not exactly but the forecast is tough on the edge.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Look at the sharp edge in this precipitation shield</a:t>
            </a:r>
            <a:endParaRPr lang="en-US" dirty="0"/>
          </a:p>
        </p:txBody>
      </p:sp>
      <p:pic>
        <p:nvPicPr>
          <p:cNvPr id="1029" name="Picture 5" descr="http://eyewall.met.psu.edu/rich/cases/EASTQPE12Z08FEB2010-12Z11FEB2010.png"/>
          <p:cNvPicPr>
            <a:picLocks noChangeAspect="1" noChangeArrowheads="1"/>
          </p:cNvPicPr>
          <p:nvPr/>
        </p:nvPicPr>
        <p:blipFill>
          <a:blip r:embed="rId2" r:link="rId3" cstate="print"/>
          <a:srcRect l="12840" r="13200"/>
          <a:stretch>
            <a:fillRect/>
          </a:stretch>
        </p:blipFill>
        <p:spPr bwMode="auto">
          <a:xfrm>
            <a:off x="1676400" y="1447800"/>
            <a:ext cx="5084762" cy="5154613"/>
          </a:xfrm>
          <a:prstGeom prst="rect">
            <a:avLst/>
          </a:prstGeom>
          <a:noFill/>
          <a:ln w="9525">
            <a:noFill/>
            <a:miter lim="800000"/>
            <a:headEnd/>
            <a:tailEnd/>
          </a:ln>
        </p:spPr>
      </p:pic>
      <p:sp>
        <p:nvSpPr>
          <p:cNvPr id="9" name="Oval 8"/>
          <p:cNvSpPr/>
          <p:nvPr/>
        </p:nvSpPr>
        <p:spPr>
          <a:xfrm rot="19949590">
            <a:off x="4636947" y="3126431"/>
            <a:ext cx="1752600" cy="380238"/>
          </a:xfrm>
          <a:prstGeom prst="ellipse">
            <a:avLst/>
          </a:prstGeom>
          <a:solidFill>
            <a:schemeClr val="accent5">
              <a:lumMod val="60000"/>
              <a:lumOff val="40000"/>
              <a:alpha val="44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14400"/>
          </a:xfrm>
        </p:spPr>
        <p:txBody>
          <a:bodyPr>
            <a:noAutofit/>
          </a:bodyPr>
          <a:lstStyle/>
          <a:p>
            <a:r>
              <a:rPr lang="en-US" sz="3200" dirty="0" smtClean="0"/>
              <a:t>Real edges of precipitation shields can be real tight</a:t>
            </a:r>
            <a:endParaRPr lang="en-US" sz="3200" dirty="0"/>
          </a:p>
        </p:txBody>
      </p:sp>
      <p:pic>
        <p:nvPicPr>
          <p:cNvPr id="2050" name="Picture 2" descr="http://eyewall.met.psu.edu/rich/cases/MIDATL24QPE12Z08FEB2010-12Z11FEB2010.png"/>
          <p:cNvPicPr>
            <a:picLocks noChangeAspect="1" noChangeArrowheads="1"/>
          </p:cNvPicPr>
          <p:nvPr/>
        </p:nvPicPr>
        <p:blipFill>
          <a:blip r:embed="rId2" r:link="rId3" cstate="print"/>
          <a:srcRect/>
          <a:stretch>
            <a:fillRect/>
          </a:stretch>
        </p:blipFill>
        <p:spPr bwMode="auto">
          <a:xfrm>
            <a:off x="533400" y="1143000"/>
            <a:ext cx="7620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38200"/>
          </a:xfrm>
        </p:spPr>
        <p:txBody>
          <a:bodyPr>
            <a:noAutofit/>
          </a:bodyPr>
          <a:lstStyle/>
          <a:p>
            <a:r>
              <a:rPr lang="en-US" sz="3600" dirty="0" smtClean="0"/>
              <a:t>Models often Predicted these edges</a:t>
            </a:r>
            <a:endParaRPr lang="en-US" sz="3600" dirty="0"/>
          </a:p>
        </p:txBody>
      </p:sp>
      <p:pic>
        <p:nvPicPr>
          <p:cNvPr id="3083" name="Picture 11" descr="http://eyewall.met.psu.edu/rich/enscompare/20100210/namgifs/12Z/EAST/PRECIP-13.png"/>
          <p:cNvPicPr>
            <a:picLocks noChangeAspect="1" noChangeArrowheads="1"/>
          </p:cNvPicPr>
          <p:nvPr/>
        </p:nvPicPr>
        <p:blipFill>
          <a:blip r:embed="rId2" r:link="rId3" cstate="print"/>
          <a:srcRect/>
          <a:stretch>
            <a:fillRect/>
          </a:stretch>
        </p:blipFill>
        <p:spPr bwMode="auto">
          <a:xfrm>
            <a:off x="609600" y="1066800"/>
            <a:ext cx="7553325"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Ensembles Predict sharp edges</a:t>
            </a:r>
            <a:br>
              <a:rPr lang="en-US" dirty="0" smtClean="0"/>
            </a:br>
            <a:r>
              <a:rPr lang="en-US" dirty="0" smtClean="0"/>
              <a:t>Why?</a:t>
            </a:r>
            <a:endParaRPr lang="en-US" dirty="0"/>
          </a:p>
        </p:txBody>
      </p:sp>
      <p:pic>
        <p:nvPicPr>
          <p:cNvPr id="3" name="Picture 9" descr="http://eyewall.met.psu.edu/rich/gefs/20100209/srefgifs/03Z/EAST/POP241.00-8.gif"/>
          <p:cNvPicPr>
            <a:picLocks noChangeAspect="1" noChangeArrowheads="1"/>
          </p:cNvPicPr>
          <p:nvPr/>
        </p:nvPicPr>
        <p:blipFill>
          <a:blip r:embed="rId2" r:link="rId3" cstate="print"/>
          <a:srcRect l="11200" b="5594"/>
          <a:stretch>
            <a:fillRect/>
          </a:stretch>
        </p:blipFill>
        <p:spPr bwMode="auto">
          <a:xfrm>
            <a:off x="5257800" y="1600200"/>
            <a:ext cx="3054350" cy="4329113"/>
          </a:xfrm>
          <a:prstGeom prst="rect">
            <a:avLst/>
          </a:prstGeom>
          <a:noFill/>
          <a:ln w="9525">
            <a:noFill/>
            <a:miter lim="800000"/>
            <a:headEnd/>
            <a:tailEnd/>
          </a:ln>
        </p:spPr>
      </p:pic>
      <p:pic>
        <p:nvPicPr>
          <p:cNvPr id="4" name="Picture 10" descr="http://eyewall.met.psu.edu/rich/gefs/20100208/srefgifs/15Z/EAST/POP241.00-12.gif"/>
          <p:cNvPicPr>
            <a:picLocks noChangeAspect="1" noChangeArrowheads="1"/>
          </p:cNvPicPr>
          <p:nvPr/>
        </p:nvPicPr>
        <p:blipFill>
          <a:blip r:embed="rId4" r:link="rId5" cstate="print"/>
          <a:srcRect l="11040" b="5063"/>
          <a:stretch>
            <a:fillRect/>
          </a:stretch>
        </p:blipFill>
        <p:spPr bwMode="auto">
          <a:xfrm>
            <a:off x="1066800" y="1524000"/>
            <a:ext cx="3063875" cy="4359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Sharp Edges?</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Ø"/>
            </a:pPr>
            <a:r>
              <a:rPr lang="en-US" dirty="0" smtClean="0"/>
              <a:t>The real atmosphere has these features they are real.</a:t>
            </a:r>
          </a:p>
          <a:p>
            <a:pPr>
              <a:buFont typeface="Wingdings" pitchFamily="2" charset="2"/>
              <a:buChar char="Ø"/>
            </a:pPr>
            <a:r>
              <a:rPr lang="en-US" dirty="0" smtClean="0"/>
              <a:t>Our models are getting better</a:t>
            </a:r>
          </a:p>
          <a:p>
            <a:pPr lvl="1">
              <a:buFont typeface="Wingdings" pitchFamily="2" charset="2"/>
              <a:buChar char="Ø"/>
            </a:pPr>
            <a:r>
              <a:rPr lang="en-US" dirty="0" smtClean="0"/>
              <a:t>They deal better with hydrometeors so spill out QPF is reduced</a:t>
            </a:r>
          </a:p>
          <a:p>
            <a:pPr lvl="1">
              <a:buFont typeface="Wingdings" pitchFamily="2" charset="2"/>
              <a:buChar char="Ø"/>
            </a:pPr>
            <a:r>
              <a:rPr lang="en-US" dirty="0" smtClean="0"/>
              <a:t>They can really predicted the synoptic and finer models, mesoscale features quite well</a:t>
            </a:r>
          </a:p>
          <a:p>
            <a:pPr lvl="1">
              <a:buFont typeface="Wingdings" pitchFamily="2" charset="2"/>
              <a:buChar char="Ø"/>
            </a:pPr>
            <a:r>
              <a:rPr lang="en-US" dirty="0" smtClean="0"/>
              <a:t>Finer scale models produce better rain shadow and terrain effects.</a:t>
            </a:r>
          </a:p>
          <a:p>
            <a:pPr lvl="1">
              <a:buFont typeface="Wingdings" pitchFamily="2" charset="2"/>
              <a:buChar char="Ø"/>
            </a:pPr>
            <a:r>
              <a:rPr lang="en-US" dirty="0" smtClean="0"/>
              <a:t>Thus </a:t>
            </a:r>
            <a:r>
              <a:rPr lang="en-US" dirty="0" smtClean="0"/>
              <a:t>they </a:t>
            </a:r>
            <a:r>
              <a:rPr lang="en-US" dirty="0" smtClean="0"/>
              <a:t>are simulating reality better</a:t>
            </a:r>
          </a:p>
          <a:p>
            <a:pPr>
              <a:buFont typeface="Wingdings" pitchFamily="2" charset="2"/>
              <a:buChar char="Ø"/>
            </a:pPr>
            <a:r>
              <a:rPr lang="en-US" dirty="0" smtClean="0"/>
              <a:t>The edges vary by cycle</a:t>
            </a:r>
            <a:r>
              <a:rPr lang="en-US" dirty="0" smtClean="0">
                <a:sym typeface="Wingdings" pitchFamily="2" charset="2"/>
              </a:rPr>
              <a:t> still uncertainty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few points about edges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Life is easier inside the edges</a:t>
            </a:r>
          </a:p>
          <a:p>
            <a:pPr lvl="1">
              <a:buFont typeface="Wingdings" pitchFamily="2" charset="2"/>
              <a:buChar char="Ø"/>
            </a:pPr>
            <a:r>
              <a:rPr lang="en-US" dirty="0" smtClean="0"/>
              <a:t>More confident in the higher probability outcome</a:t>
            </a:r>
          </a:p>
          <a:p>
            <a:pPr lvl="1">
              <a:buFont typeface="Wingdings" pitchFamily="2" charset="2"/>
              <a:buChar char="Ø"/>
            </a:pPr>
            <a:endParaRPr lang="en-US" dirty="0" smtClean="0"/>
          </a:p>
          <a:p>
            <a:pPr lvl="1">
              <a:buFont typeface="Wingdings" pitchFamily="2" charset="2"/>
              <a:buChar char="Ø"/>
            </a:pPr>
            <a:r>
              <a:rPr lang="en-US" dirty="0" smtClean="0"/>
              <a:t>Beware hubris as uncertainty </a:t>
            </a:r>
            <a:r>
              <a:rPr lang="en-US" dirty="0" smtClean="0">
                <a:latin typeface="Symbol" pitchFamily="18" charset="2"/>
              </a:rPr>
              <a:t>a</a:t>
            </a:r>
            <a:r>
              <a:rPr lang="en-US" dirty="0" smtClean="0"/>
              <a:t> forecast length</a:t>
            </a:r>
          </a:p>
          <a:p>
            <a:pPr lvl="2">
              <a:buFont typeface="Wingdings" pitchFamily="2" charset="2"/>
              <a:buChar char="Ø"/>
            </a:pPr>
            <a:endParaRPr lang="en-US" dirty="0" smtClean="0"/>
          </a:p>
          <a:p>
            <a:pPr lvl="2">
              <a:buFont typeface="Wingdings" pitchFamily="2" charset="2"/>
              <a:buChar char="Ø"/>
            </a:pPr>
            <a:r>
              <a:rPr lang="en-US" dirty="0" smtClean="0"/>
              <a:t>The high probability and edges move about more at longer ranges</a:t>
            </a:r>
          </a:p>
          <a:p>
            <a:pPr lvl="2">
              <a:buFont typeface="Wingdings" pitchFamily="2" charset="2"/>
              <a:buChar char="Ø"/>
            </a:pPr>
            <a:r>
              <a:rPr lang="en-US" dirty="0" smtClean="0"/>
              <a:t>Shorter ranges one can get real confident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705</Words>
  <Application>Microsoft Office PowerPoint</Application>
  <PresentationFormat>On-screen Show (4:3)</PresentationFormat>
  <Paragraphs>116</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Life on the edge Patterns and Probabilities of heavy rainfall</vt:lpstr>
      <vt:lpstr>Introduction</vt:lpstr>
      <vt:lpstr>Sometimes</vt:lpstr>
      <vt:lpstr>Look at the sharp edge in this precipitation shield</vt:lpstr>
      <vt:lpstr>Real edges of precipitation shields can be real tight</vt:lpstr>
      <vt:lpstr>Models often Predicted these edges</vt:lpstr>
      <vt:lpstr>Ensembles Predict sharp edges Why?</vt:lpstr>
      <vt:lpstr>Why Sharp Edges?</vt:lpstr>
      <vt:lpstr>A few points about edges</vt:lpstr>
      <vt:lpstr>What is long range or short range? “Luke feel the uncertainty go with the uncertainty”</vt:lpstr>
      <vt:lpstr>Forecasting Heavy Rainfall eastern US bias here </vt:lpstr>
      <vt:lpstr>The Synoptic Pattern</vt:lpstr>
      <vt:lpstr>Slide 13</vt:lpstr>
      <vt:lpstr>SREF has more detailssharper edges too!</vt:lpstr>
      <vt:lpstr>The rainfall Sharp edges for the heavy rainfall </vt:lpstr>
      <vt:lpstr>Classic Synoptic Example</vt:lpstr>
      <vt:lpstr>19 January 1996 QPE</vt:lpstr>
      <vt:lpstr>The Frontal Pattern</vt:lpstr>
      <vt:lpstr>Slide 19</vt:lpstr>
      <vt:lpstr>The QPE  Lots of terrain influenced details</vt:lpstr>
      <vt:lpstr>Forecasts had sharp edges</vt:lpstr>
      <vt:lpstr>Downscaled model runs showed 00Z 11 March Terrain effects and lots of “edges”</vt:lpstr>
      <vt:lpstr>12Z 11 March Downscaled GFS details changed</vt:lpstr>
      <vt:lpstr>Big Event from the Past sharp edges too!</vt:lpstr>
      <vt:lpstr>The worse case events</vt:lpstr>
      <vt:lpstr>Those Pesky edges Try Wisk the edge remover</vt:lpstr>
      <vt:lpstr>More Pesky edges for a record event</vt:lpstr>
      <vt:lpstr>Review “embrace the uncertainty and patience is your ally”</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on the edge Patterns and Probabilities of heavy rainfall</dc:title>
  <dc:creator>richard.grumm</dc:creator>
  <cp:lastModifiedBy>richard.grumm</cp:lastModifiedBy>
  <cp:revision>22</cp:revision>
  <dcterms:created xsi:type="dcterms:W3CDTF">2010-04-13T13:19:15Z</dcterms:created>
  <dcterms:modified xsi:type="dcterms:W3CDTF">2010-04-14T20:25:25Z</dcterms:modified>
</cp:coreProperties>
</file>