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7" r:id="rId2"/>
    <p:sldId id="260" r:id="rId3"/>
    <p:sldId id="262" r:id="rId4"/>
    <p:sldId id="265" r:id="rId5"/>
    <p:sldId id="266" r:id="rId6"/>
    <p:sldId id="267" r:id="rId7"/>
    <p:sldId id="372" r:id="rId8"/>
    <p:sldId id="373" r:id="rId9"/>
    <p:sldId id="292" r:id="rId10"/>
    <p:sldId id="293" r:id="rId11"/>
    <p:sldId id="294" r:id="rId12"/>
    <p:sldId id="298" r:id="rId13"/>
    <p:sldId id="300" r:id="rId14"/>
    <p:sldId id="302" r:id="rId15"/>
    <p:sldId id="374" r:id="rId16"/>
    <p:sldId id="308" r:id="rId17"/>
    <p:sldId id="375" r:id="rId18"/>
    <p:sldId id="280" r:id="rId19"/>
    <p:sldId id="287" r:id="rId20"/>
    <p:sldId id="291" r:id="rId21"/>
    <p:sldId id="342" r:id="rId22"/>
    <p:sldId id="376" r:id="rId23"/>
    <p:sldId id="378" r:id="rId24"/>
    <p:sldId id="377" r:id="rId25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434" autoAdjust="0"/>
    <p:restoredTop sz="94660"/>
  </p:normalViewPr>
  <p:slideViewPr>
    <p:cSldViewPr>
      <p:cViewPr varScale="1">
        <p:scale>
          <a:sx n="50" d="100"/>
          <a:sy n="50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01182-436E-45F1-9521-B114CC1BCEAA}" type="datetimeFigureOut">
              <a:rPr lang="en-US" smtClean="0"/>
              <a:pPr/>
              <a:t>6/3/2010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D4A87-F8A4-400D-A87F-9F60FDC2DC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382CA8-25EF-4A2C-BF4E-52E044EC9CDD}" type="datetimeFigureOut">
              <a:rPr lang="en-US" smtClean="0"/>
              <a:pPr/>
              <a:t>6/3/2010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50C23-734D-45D8-9C2E-8D39CF884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63259-E31D-4E63-898D-301D5912B6C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CF0082-2B6C-4A12-AF41-943C2E76CBA0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75DFF2-092C-4FF3-AB2A-E6B047A8BB1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06E7B3-D03D-4085-B73E-6FEA00AD4C0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33F6AD-745E-4D93-8F0F-4FD7D163FC0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72A640-E081-4EAC-A4F9-0E05DD360DDE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4ACAFB-3B30-46D0-A66B-78D5A4116A2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D32C67-8344-48A1-B488-52388CC15E05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C0CED9-88B1-4150-84B9-51D8FB09E5A9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5F402-174B-43DB-8E16-9E4CF3741D2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5F402-174B-43DB-8E16-9E4CF3741D2F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63259-E31D-4E63-898D-301D5912B6C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763259-E31D-4E63-898D-301D5912B6C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D55C81-3762-4EAD-9BD9-77D87ED226BF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2B10E-597B-4FEE-8F37-A6BC8AEA3F9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1C5BDA-A948-4FFF-B412-A44183C5A086}" type="slidenum">
              <a:rPr lang="en-US"/>
              <a:pPr/>
              <a:t>7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8500"/>
            <a:ext cx="4641850" cy="3482975"/>
          </a:xfrm>
          <a:ln w="12700" cap="flat"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5790"/>
            <a:ext cx="5029200" cy="4183380"/>
          </a:xfrm>
          <a:ln/>
        </p:spPr>
        <p:txBody>
          <a:bodyPr lIns="92068" tIns="46035" rIns="92068" bIns="46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5F402-174B-43DB-8E16-9E4CF3741D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A40B1-6349-476E-B71F-AE49C761E024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9FDAE154-FEDC-4268-9ED2-428547569B1E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6758DB-C4AD-469A-9E8F-CDC23416878E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66800"/>
            <a:ext cx="2057400" cy="4800600"/>
          </a:xfrm>
        </p:spPr>
        <p:txBody>
          <a:bodyPr vert="eaVert"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66800"/>
            <a:ext cx="6019800" cy="4800600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57CC4A36-A7A7-49FD-BCF4-41B3634A972C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A711A0C3-36F4-4127-9386-C40D72FFE828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18126F6-DC23-4578-9B73-B83CACE75F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685249-450E-4C1B-8409-80AC598620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012B8B4-986F-4587-BED1-017C677DA8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38912" indent="-438912">
              <a:buClr>
                <a:schemeClr val="accent2"/>
              </a:buClr>
              <a:buFont typeface="Wingdings" pitchFamily="2" charset="2"/>
              <a:buChar char="Ø"/>
              <a:defRPr>
                <a:latin typeface="Calibri" pitchFamily="34" charset="0"/>
              </a:defRPr>
            </a:lvl1pPr>
            <a:lvl2pPr>
              <a:buClr>
                <a:schemeClr val="accent2"/>
              </a:buClr>
              <a:buFont typeface="Wingdings" pitchFamily="2" charset="2"/>
              <a:buChar char="§"/>
              <a:defRPr>
                <a:latin typeface="Calibri" pitchFamily="34" charset="0"/>
              </a:defRPr>
            </a:lvl2pPr>
            <a:lvl3pPr>
              <a:buClr>
                <a:schemeClr val="accent2"/>
              </a:buCl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534150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CEF3E08F-6932-4000-A110-AC8F96F3BFF2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C4C3540-CF21-49D9-88E7-47C5CE9788BF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9800"/>
            <a:ext cx="4038600" cy="365760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038600" cy="365760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A13F10F-5989-45AA-943D-CE209F127D48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23F953E-E540-493B-BB6D-71076C26C97C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B8B90F47-90F7-47E3-AB36-E42ADC480F71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15"/>
          <p:cNvGrpSpPr/>
          <p:nvPr userDrawn="1"/>
        </p:nvGrpSpPr>
        <p:grpSpPr>
          <a:xfrm>
            <a:off x="0" y="1524000"/>
            <a:ext cx="9144000" cy="1524000"/>
            <a:chOff x="0" y="0"/>
            <a:chExt cx="9144000" cy="1524000"/>
          </a:xfrm>
        </p:grpSpPr>
        <p:sp>
          <p:nvSpPr>
            <p:cNvPr id="8" name="Right Triangle 7"/>
            <p:cNvSpPr/>
            <p:nvPr/>
          </p:nvSpPr>
          <p:spPr>
            <a:xfrm flipH="1" flipV="1">
              <a:off x="0" y="304800"/>
              <a:ext cx="9144000" cy="12192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91440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913DE349-B1A3-4A85-90E0-C75CD65194CF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mbria" pitchFamily="18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7AA8B19-A73D-40F7-820B-615C29928EB3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mbr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7EA82309-2AC5-4426-B2BD-7D82BDCEC2C0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nner6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12700"/>
            <a:ext cx="9144000" cy="10541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668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209800"/>
            <a:ext cx="8229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341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 defTabSz="457200">
              <a:defRPr/>
            </a:pPr>
            <a:fld id="{E926EAFB-CB31-429E-9D73-827E249D79D2}" type="slidenum">
              <a:rPr lang="en-US">
                <a:solidFill>
                  <a:srgbClr val="000000"/>
                </a:solidFill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</p:sldLayoutIdLst>
  <p:transition spd="med">
    <p:pull dir="r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8A065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gi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4.jpeg"/><Relationship Id="rId4" Type="http://schemas.openxmlformats.org/officeDocument/2006/relationships/hyperlink" Target="mailto:kelsch@comet,ucar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erial-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362200"/>
            <a:ext cx="3023251" cy="252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3276600" y="4953000"/>
            <a:ext cx="5638800" cy="18288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Matt Kelsch, </a:t>
            </a:r>
            <a:r>
              <a:rPr lang="en-US" sz="2000" dirty="0" err="1" smtClean="0"/>
              <a:t>Hydrometeorologist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UCAR/COMET, Boulder, Colorado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NWS Eastern Region Flash Flood Conference 03 June 2010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13DE349-B1A3-4A85-90E0-C75CD65194CF}" type="slidenum">
              <a:rPr lang="en-US" smtClean="0">
                <a:solidFill>
                  <a:srgbClr val="000000"/>
                </a:solidFill>
              </a:rPr>
              <a:pPr defTabSz="457200">
                <a:defRPr/>
              </a:p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066800"/>
            <a:ext cx="8229600" cy="1524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Flash Flood Forecasting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noProof="0" dirty="0" smtClean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What is a Realistic Expectation for Warnings? 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18" descr="30aug04_15th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33600"/>
            <a:ext cx="3733800" cy="229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ja0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114800"/>
            <a:ext cx="3022735" cy="2667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176498" y="3962400"/>
            <a:ext cx="2386102" cy="369332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Richmond, VA, 2004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412468"/>
            <a:ext cx="2475871" cy="369332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Johnstown, PA, 1977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9800" y="2514600"/>
            <a:ext cx="2659702" cy="369332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Peeks Creek, NC, 2004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1981200"/>
            <a:ext cx="4343400" cy="167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Decrease roughness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Decrease infiltration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Increase stream density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b="1" dirty="0" smtClean="0"/>
              <a:t>Roads, </a:t>
            </a:r>
            <a:r>
              <a:rPr lang="en-US" sz="1600" b="1" dirty="0" err="1" smtClean="0"/>
              <a:t>stormwater</a:t>
            </a:r>
            <a:r>
              <a:rPr lang="en-US" sz="1600" b="1" dirty="0" smtClean="0"/>
              <a:t> infrastructure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b="1" dirty="0" smtClean="0"/>
              <a:t>Increase slope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600" b="1" dirty="0" smtClean="0"/>
              <a:t>Remove meanders</a:t>
            </a:r>
          </a:p>
        </p:txBody>
      </p:sp>
      <p:pic>
        <p:nvPicPr>
          <p:cNvPr id="6150" name="Picture 11" descr="parkingruno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3886200"/>
            <a:ext cx="37528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Picture 9" descr="channelized_P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91000" y="2743201"/>
            <a:ext cx="4800600" cy="3523728"/>
          </a:xfrm>
          <a:noFill/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Flash Floods and Urbanization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1981199"/>
            <a:ext cx="4560808" cy="2975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1981200"/>
            <a:ext cx="48291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4419600" cy="220980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000" b="1" dirty="0" smtClean="0"/>
              <a:t>Other factors:</a:t>
            </a:r>
          </a:p>
          <a:p>
            <a:pPr eaLnBrk="1" hangingPunct="1">
              <a:buNone/>
            </a:pPr>
            <a:r>
              <a:rPr lang="en-US" sz="2000" b="1" dirty="0" smtClean="0"/>
              <a:t>Debris clogs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Altered/redirected channels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Hazardous material</a:t>
            </a:r>
          </a:p>
        </p:txBody>
      </p:sp>
      <p:pic>
        <p:nvPicPr>
          <p:cNvPr id="7173" name="Picture 9"/>
          <p:cNvPicPr>
            <a:picLocks noGrp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1000" y="4038600"/>
            <a:ext cx="3962400" cy="2667000"/>
          </a:xfrm>
          <a:noFill/>
        </p:spPr>
      </p:pic>
      <p:pic>
        <p:nvPicPr>
          <p:cNvPr id="11" name="Picture 10" descr="Y:\Photos\Hydro_Photos\20090921 Flood Event\fox5_Woodstock_ArnoldMill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4094050"/>
            <a:ext cx="3429000" cy="2597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6"/>
          <p:cNvSpPr txBox="1">
            <a:spLocks noChangeArrowheads="1"/>
          </p:cNvSpPr>
          <p:nvPr/>
        </p:nvSpPr>
        <p:spPr bwMode="auto">
          <a:xfrm>
            <a:off x="533400" y="617220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7030A0"/>
                </a:solidFill>
              </a:rPr>
              <a:t>Cheyenne WY, 1 Aug 1985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15000" y="6096000"/>
            <a:ext cx="3200400" cy="369888"/>
          </a:xfrm>
          <a:prstGeom prst="rect">
            <a:avLst/>
          </a:prstGeom>
          <a:solidFill>
            <a:srgbClr val="664C20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/>
              <a:t>Atlanta Metro, 21 Sep 2009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Flash Floods and Urbanization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16" name="Picture 5" descr="rappic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1981200"/>
            <a:ext cx="3581400" cy="239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800600" y="3974068"/>
            <a:ext cx="3505200" cy="369332"/>
          </a:xfrm>
          <a:prstGeom prst="rect">
            <a:avLst/>
          </a:prstGeom>
          <a:solidFill>
            <a:srgbClr val="664C20">
              <a:alpha val="32941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b="1" dirty="0" err="1" smtClean="0">
                <a:solidFill>
                  <a:srgbClr val="FFFF00"/>
                </a:solidFill>
              </a:rPr>
              <a:t>Rapidan</a:t>
            </a:r>
            <a:r>
              <a:rPr lang="en-US" b="1" dirty="0" smtClean="0">
                <a:solidFill>
                  <a:srgbClr val="FFFF00"/>
                </a:solidFill>
              </a:rPr>
              <a:t> River, VA, Jun 1995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8" name="Picture 4" descr="fclfir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28599" y="3810000"/>
            <a:ext cx="4573075" cy="2895600"/>
          </a:xfrm>
          <a:noFill/>
        </p:spPr>
      </p:pic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81000" y="38862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Fort Collins</a:t>
            </a:r>
            <a:br>
              <a:rPr lang="en-US" b="1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28 July 1997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67400" y="64770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Provided by WFO Peach Tree City , GA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4" descr="pit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667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3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438400"/>
            <a:ext cx="4191000" cy="4267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 smtClean="0"/>
              <a:t>Urban streams often need to hold 2-3X pre-urban volume</a:t>
            </a:r>
          </a:p>
          <a:p>
            <a:pPr eaLnBrk="1" hangingPunct="1">
              <a:buFontTx/>
              <a:buNone/>
            </a:pPr>
            <a:r>
              <a:rPr lang="en-US" sz="2000" b="1" dirty="0" smtClean="0"/>
              <a:t>Many urban streams are not permitted to become wider/deeper</a:t>
            </a:r>
          </a:p>
          <a:p>
            <a:pPr eaLnBrk="1" hangingPunct="1"/>
            <a:r>
              <a:rPr lang="en-US" sz="2000" b="1" dirty="0" smtClean="0"/>
              <a:t>Flash floods at lower </a:t>
            </a:r>
            <a:r>
              <a:rPr lang="en-US" sz="2000" b="1" dirty="0" err="1" smtClean="0"/>
              <a:t>precip</a:t>
            </a:r>
            <a:r>
              <a:rPr lang="en-US" sz="2000" b="1" dirty="0" smtClean="0"/>
              <a:t> threshold</a:t>
            </a:r>
          </a:p>
          <a:p>
            <a:pPr eaLnBrk="1" hangingPunct="1"/>
            <a:r>
              <a:rPr lang="en-US" sz="2000" b="1" dirty="0" smtClean="0"/>
              <a:t>More frequent flash floods</a:t>
            </a:r>
          </a:p>
          <a:p>
            <a:pPr eaLnBrk="1" hangingPunct="1">
              <a:buFontTx/>
              <a:buNone/>
            </a:pPr>
            <a:endParaRPr lang="en-US" sz="2400" dirty="0" smtClean="0"/>
          </a:p>
        </p:txBody>
      </p:sp>
      <p:sp>
        <p:nvSpPr>
          <p:cNvPr id="10246" name="Text Box 39"/>
          <p:cNvSpPr txBox="1">
            <a:spLocks noChangeArrowheads="1"/>
          </p:cNvSpPr>
          <p:nvPr/>
        </p:nvSpPr>
        <p:spPr bwMode="auto">
          <a:xfrm>
            <a:off x="4343400" y="5638800"/>
            <a:ext cx="441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Photo by Bob Davis, Pittsburgh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Urbanization Impact on Flash Flood Frequency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The Baltimore Study (Princeton University)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9" name="Rectangle 36"/>
          <p:cNvSpPr txBox="1">
            <a:spLocks noChangeArrowheads="1"/>
          </p:cNvSpPr>
          <p:nvPr/>
        </p:nvSpPr>
        <p:spPr>
          <a:xfrm>
            <a:off x="4419600" y="1981200"/>
            <a:ext cx="4191000" cy="4267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Moore’s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Run: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9 sq </a:t>
            </a:r>
            <a:r>
              <a:rPr lang="en-US" sz="2000" b="1" kern="0" dirty="0" smtClean="0"/>
              <a:t>km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Surface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strea</a:t>
            </a:r>
            <a:r>
              <a:rPr lang="en-US" sz="2000" b="1" kern="0" dirty="0" smtClean="0"/>
              <a:t>m channel mostly replaced by storm sewer network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000" dirty="0" smtClean="0">
                <a:sym typeface="Wingdings" pitchFamily="2" charset="2"/>
              </a:rPr>
              <a:t> Flood inundation in lower </a:t>
            </a:r>
            <a:r>
              <a:rPr lang="en-US" sz="2000" dirty="0" err="1" smtClean="0">
                <a:sym typeface="Wingdings" pitchFamily="2" charset="2"/>
              </a:rPr>
              <a:t>Moores</a:t>
            </a:r>
            <a:r>
              <a:rPr lang="en-US" sz="2000" dirty="0" smtClean="0">
                <a:sym typeface="Wingdings" pitchFamily="2" charset="2"/>
              </a:rPr>
              <a:t> Run on 13 June 2003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6" name="Picture 3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9377" t="3316" r="24983" b="13773"/>
          <a:stretch>
            <a:fillRect/>
          </a:stretch>
        </p:blipFill>
        <p:spPr bwMode="auto">
          <a:xfrm>
            <a:off x="228600" y="1905000"/>
            <a:ext cx="4114800" cy="48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295400" y="6581001"/>
            <a:ext cx="304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Dr. James  Smith, Princeton University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oores run july 6-7 hydro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8382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5486400" y="2286000"/>
            <a:ext cx="22098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Rain = 42 mm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Runoff = 17 mm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143000" y="152400"/>
            <a:ext cx="7010400" cy="4572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0066"/>
                </a:solidFill>
              </a:rPr>
              <a:t>Moores Run Rainfall and Discharge 13 June 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4495800"/>
            <a:ext cx="594360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Do we really have the information to issue flash flood warnings in very fast-response basins?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6629400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00"/>
                </a:solidFill>
              </a:rPr>
              <a:t>Obtained from Dr. James Smith, Princeton University</a:t>
            </a:r>
            <a:endParaRPr lang="en-US" sz="10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5" descr="30aug04_3hFFG_alt"/>
          <p:cNvPicPr>
            <a:picLocks noChangeAspect="1" noChangeArrowheads="1"/>
          </p:cNvPicPr>
          <p:nvPr/>
        </p:nvPicPr>
        <p:blipFill>
          <a:blip r:embed="rId3" cstate="print"/>
          <a:srcRect r="9657" b="8617"/>
          <a:stretch>
            <a:fillRect/>
          </a:stretch>
        </p:blipFill>
        <p:spPr bwMode="auto">
          <a:xfrm>
            <a:off x="152400" y="3246484"/>
            <a:ext cx="4343400" cy="353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2" descr="30aug04_2145_pre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191000" y="2125662"/>
            <a:ext cx="4800600" cy="4579938"/>
          </a:xfrm>
          <a:noFill/>
        </p:spPr>
      </p:pic>
      <p:sp>
        <p:nvSpPr>
          <p:cNvPr id="19461" name="Oval 13"/>
          <p:cNvSpPr>
            <a:spLocks noChangeArrowheads="1"/>
          </p:cNvSpPr>
          <p:nvPr/>
        </p:nvSpPr>
        <p:spPr bwMode="auto">
          <a:xfrm>
            <a:off x="5181600" y="3276600"/>
            <a:ext cx="1676400" cy="1676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1981200" y="4495801"/>
            <a:ext cx="685800" cy="685799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85801" y="5680434"/>
            <a:ext cx="2514599" cy="72036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Altered 3h FFG for City of Richmond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Richmond, 30 August 2004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057400"/>
            <a:ext cx="4191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/>
              <a:t>Up 12 inches of rain in 8 hr, about half in 3 hr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 err="1" smtClean="0"/>
              <a:t>Shockoe</a:t>
            </a:r>
            <a:r>
              <a:rPr lang="en-US" sz="2000" b="1" dirty="0" smtClean="0"/>
              <a:t> experienced 8000 </a:t>
            </a:r>
            <a:r>
              <a:rPr lang="en-US" sz="2000" b="1" dirty="0" err="1" smtClean="0"/>
              <a:t>cfs</a:t>
            </a:r>
            <a:r>
              <a:rPr lang="en-US" sz="2000" b="1" dirty="0" smtClean="0"/>
              <a:t> (return period &gt;500 yr)</a:t>
            </a: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30aug04_14thCa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1550" y="3352800"/>
            <a:ext cx="5556250" cy="3333750"/>
          </a:xfrm>
          <a:prstGeom prst="rect">
            <a:avLst/>
          </a:prstGeom>
        </p:spPr>
      </p:pic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09800"/>
            <a:ext cx="3505200" cy="3886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i="1" u="sng" dirty="0" smtClean="0"/>
              <a:t>Turn around don’t drown </a:t>
            </a:r>
            <a:r>
              <a:rPr lang="en-US" sz="2000" b="1" dirty="0" smtClean="0"/>
              <a:t>doesn’t work if you’re stuck in traffic as the water rises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sz="2000" b="1" dirty="0" smtClean="0"/>
              <a:t>The forecast “goal” is to provide information </a:t>
            </a:r>
            <a:br>
              <a:rPr lang="en-US" sz="2000" b="1" dirty="0" smtClean="0"/>
            </a:br>
            <a:r>
              <a:rPr lang="en-US" sz="2000" b="1" dirty="0" smtClean="0"/>
              <a:t>that encourages people to avoid an area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9906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Flash Flood Forecasting</a:t>
            </a:r>
            <a:b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Richmond, 30 August 2004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12" descr="30aug04_shockoe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1981200"/>
            <a:ext cx="5505450" cy="3303270"/>
          </a:xfrm>
          <a:prstGeom prst="rect">
            <a:avLst/>
          </a:prstGeom>
        </p:spPr>
      </p:pic>
      <p:pic>
        <p:nvPicPr>
          <p:cNvPr id="14" name="Picture 13" descr="30aug04_i95i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4267200"/>
            <a:ext cx="4286250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namnesfc2005100900"/>
          <p:cNvPicPr>
            <a:picLocks noChangeAspect="1" noChangeArrowheads="1"/>
          </p:cNvPicPr>
          <p:nvPr/>
        </p:nvPicPr>
        <p:blipFill>
          <a:blip r:embed="rId3" cstate="print"/>
          <a:srcRect l="31667" t="14365" r="14167" b="8897"/>
          <a:stretch>
            <a:fillRect/>
          </a:stretch>
        </p:blipFill>
        <p:spPr bwMode="auto">
          <a:xfrm>
            <a:off x="152400" y="2057400"/>
            <a:ext cx="4343400" cy="4610686"/>
          </a:xfrm>
          <a:prstGeom prst="rect">
            <a:avLst/>
          </a:prstGeom>
          <a:noFill/>
        </p:spPr>
      </p:pic>
      <p:sp>
        <p:nvSpPr>
          <p:cNvPr id="161796" name="Oval 4"/>
          <p:cNvSpPr>
            <a:spLocks noChangeArrowheads="1"/>
          </p:cNvSpPr>
          <p:nvPr/>
        </p:nvSpPr>
        <p:spPr bwMode="auto">
          <a:xfrm rot="20798804">
            <a:off x="6645011" y="3763840"/>
            <a:ext cx="1524000" cy="27707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7" name="AutoShape 5"/>
          <p:cNvSpPr>
            <a:spLocks noChangeArrowheads="1"/>
          </p:cNvSpPr>
          <p:nvPr/>
        </p:nvSpPr>
        <p:spPr bwMode="auto">
          <a:xfrm rot="20611697">
            <a:off x="7197454" y="4583512"/>
            <a:ext cx="469009" cy="1693994"/>
          </a:xfrm>
          <a:prstGeom prst="upArrow">
            <a:avLst>
              <a:gd name="adj1" fmla="val 50000"/>
              <a:gd name="adj2" fmla="val 9411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Oval 6"/>
          <p:cNvSpPr>
            <a:spLocks noChangeArrowheads="1"/>
          </p:cNvSpPr>
          <p:nvPr/>
        </p:nvSpPr>
        <p:spPr bwMode="auto">
          <a:xfrm>
            <a:off x="7150235" y="3806935"/>
            <a:ext cx="304800" cy="3078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5397635" y="5257800"/>
            <a:ext cx="1676400" cy="9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66FF33"/>
                </a:solidFill>
              </a:rPr>
              <a:t>Moisture </a:t>
            </a:r>
            <a:r>
              <a:rPr lang="en-US" dirty="0">
                <a:solidFill>
                  <a:srgbClr val="66FF33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66FF33"/>
                </a:solidFill>
              </a:rPr>
              <a:t>focus into boundary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4495800" y="3276600"/>
            <a:ext cx="2362200" cy="120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Convective cells repeatedly grow and mature on cool side of  boundary       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</a:t>
            </a:r>
          </a:p>
        </p:txBody>
      </p:sp>
      <p:sp>
        <p:nvSpPr>
          <p:cNvPr id="161803" name="Oval 11"/>
          <p:cNvSpPr>
            <a:spLocks noChangeArrowheads="1"/>
          </p:cNvSpPr>
          <p:nvPr/>
        </p:nvSpPr>
        <p:spPr bwMode="auto">
          <a:xfrm>
            <a:off x="7150235" y="3505200"/>
            <a:ext cx="6096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4" name="Oval 12"/>
          <p:cNvSpPr>
            <a:spLocks noChangeArrowheads="1"/>
          </p:cNvSpPr>
          <p:nvPr/>
        </p:nvSpPr>
        <p:spPr bwMode="auto">
          <a:xfrm>
            <a:off x="7010400" y="4494267"/>
            <a:ext cx="152400" cy="15393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5" name="Oval 13"/>
          <p:cNvSpPr>
            <a:spLocks noChangeArrowheads="1"/>
          </p:cNvSpPr>
          <p:nvPr/>
        </p:nvSpPr>
        <p:spPr bwMode="auto">
          <a:xfrm>
            <a:off x="7455035" y="3200400"/>
            <a:ext cx="609600" cy="5387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7" name="AutoShape 15"/>
          <p:cNvSpPr>
            <a:spLocks noChangeArrowheads="1"/>
          </p:cNvSpPr>
          <p:nvPr/>
        </p:nvSpPr>
        <p:spPr bwMode="auto">
          <a:xfrm rot="20262058">
            <a:off x="5820678" y="2418861"/>
            <a:ext cx="2046026" cy="714375"/>
          </a:xfrm>
          <a:prstGeom prst="rightArrow">
            <a:avLst>
              <a:gd name="adj1" fmla="val 50000"/>
              <a:gd name="adj2" fmla="val 80000"/>
            </a:avLst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 rot="20133839">
            <a:off x="5804222" y="2568644"/>
            <a:ext cx="2163079" cy="3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C000"/>
                </a:solidFill>
              </a:rPr>
              <a:t>Steering flow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Larger Scale Events: Area Flood </a:t>
            </a:r>
            <a:r>
              <a:rPr lang="en-US" sz="2400" smtClean="0">
                <a:solidFill>
                  <a:srgbClr val="FFFF00"/>
                </a:solidFill>
              </a:rPr>
              <a:t>or Flash Flood?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28" name="Oval 6"/>
          <p:cNvSpPr>
            <a:spLocks noChangeArrowheads="1"/>
          </p:cNvSpPr>
          <p:nvPr/>
        </p:nvSpPr>
        <p:spPr bwMode="auto">
          <a:xfrm>
            <a:off x="7086600" y="4035535"/>
            <a:ext cx="304800" cy="3078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13"/>
          <p:cNvSpPr>
            <a:spLocks noChangeArrowheads="1"/>
          </p:cNvSpPr>
          <p:nvPr/>
        </p:nvSpPr>
        <p:spPr bwMode="auto">
          <a:xfrm>
            <a:off x="7759835" y="2971800"/>
            <a:ext cx="609600" cy="5387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6" name="Oval 14"/>
          <p:cNvSpPr>
            <a:spLocks noChangeArrowheads="1"/>
          </p:cNvSpPr>
          <p:nvPr/>
        </p:nvSpPr>
        <p:spPr bwMode="auto">
          <a:xfrm>
            <a:off x="7988435" y="2667000"/>
            <a:ext cx="609600" cy="538764"/>
          </a:xfrm>
          <a:prstGeom prst="ellipse">
            <a:avLst/>
          </a:prstGeom>
          <a:solidFill>
            <a:srgbClr val="FF0000">
              <a:alpha val="46001"/>
            </a:srgbClr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9" name="Freeform 7"/>
          <p:cNvSpPr>
            <a:spLocks/>
          </p:cNvSpPr>
          <p:nvPr/>
        </p:nvSpPr>
        <p:spPr bwMode="auto">
          <a:xfrm rot="19538882">
            <a:off x="6534873" y="3512520"/>
            <a:ext cx="2616854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96"/>
              </a:cxn>
              <a:cxn ang="0">
                <a:pos x="720" y="144"/>
              </a:cxn>
              <a:cxn ang="0">
                <a:pos x="1056" y="144"/>
              </a:cxn>
              <a:cxn ang="0">
                <a:pos x="1392" y="96"/>
              </a:cxn>
              <a:cxn ang="0">
                <a:pos x="1632" y="0"/>
              </a:cxn>
            </a:cxnLst>
            <a:rect l="0" t="0" r="r" b="b"/>
            <a:pathLst>
              <a:path w="1632" h="152">
                <a:moveTo>
                  <a:pt x="0" y="0"/>
                </a:moveTo>
                <a:cubicBezTo>
                  <a:pt x="132" y="36"/>
                  <a:pt x="264" y="72"/>
                  <a:pt x="384" y="96"/>
                </a:cubicBezTo>
                <a:cubicBezTo>
                  <a:pt x="504" y="120"/>
                  <a:pt x="608" y="136"/>
                  <a:pt x="720" y="144"/>
                </a:cubicBezTo>
                <a:cubicBezTo>
                  <a:pt x="832" y="152"/>
                  <a:pt x="944" y="152"/>
                  <a:pt x="1056" y="144"/>
                </a:cubicBezTo>
                <a:cubicBezTo>
                  <a:pt x="1168" y="136"/>
                  <a:pt x="1296" y="120"/>
                  <a:pt x="1392" y="96"/>
                </a:cubicBezTo>
                <a:cubicBezTo>
                  <a:pt x="1488" y="72"/>
                  <a:pt x="1560" y="36"/>
                  <a:pt x="1632" y="0"/>
                </a:cubicBezTo>
              </a:path>
            </a:pathLst>
          </a:custGeom>
          <a:noFill/>
          <a:ln w="76200">
            <a:solidFill>
              <a:schemeClr val="tx2">
                <a:lumMod val="9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0" name="Picture 4" descr="NAM40_850MB_9oct05_6z"/>
          <p:cNvPicPr>
            <a:picLocks noChangeAspect="1" noChangeArrowheads="1"/>
          </p:cNvPicPr>
          <p:nvPr/>
        </p:nvPicPr>
        <p:blipFill>
          <a:blip r:embed="rId4" cstate="print"/>
          <a:srcRect b="9423"/>
          <a:stretch>
            <a:fillRect/>
          </a:stretch>
        </p:blipFill>
        <p:spPr bwMode="auto">
          <a:xfrm>
            <a:off x="152400" y="1981200"/>
            <a:ext cx="4190999" cy="4818643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304800" y="2209800"/>
            <a:ext cx="1828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PW (image)</a:t>
            </a:r>
            <a:br>
              <a:rPr lang="en-US" b="1" dirty="0" smtClean="0"/>
            </a:br>
            <a:r>
              <a:rPr lang="en-US" b="1" dirty="0" smtClean="0"/>
              <a:t>850 wind</a:t>
            </a:r>
            <a:br>
              <a:rPr lang="en-US" b="1" dirty="0" smtClean="0"/>
            </a:br>
            <a:r>
              <a:rPr lang="en-US" b="1" dirty="0" smtClean="0"/>
              <a:t>850 Theta-e</a:t>
            </a:r>
            <a:endParaRPr lang="en-US" b="1" dirty="0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7010400" y="4264135"/>
            <a:ext cx="304800" cy="3078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72" name="Picture 8" descr="kenx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19200"/>
            <a:ext cx="4314825" cy="5475288"/>
          </a:xfrm>
          <a:prstGeom prst="rect">
            <a:avLst/>
          </a:prstGeom>
          <a:noFill/>
        </p:spPr>
      </p:pic>
      <p:pic>
        <p:nvPicPr>
          <p:cNvPr id="267274" name="Picture 10" descr="kenx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4332288" cy="5499100"/>
          </a:xfrm>
          <a:prstGeom prst="rect">
            <a:avLst/>
          </a:prstGeom>
          <a:noFill/>
        </p:spPr>
      </p:pic>
      <p:pic>
        <p:nvPicPr>
          <p:cNvPr id="267276" name="Picture 12" descr="kenx_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19200"/>
            <a:ext cx="4332288" cy="5497513"/>
          </a:xfrm>
          <a:prstGeom prst="rect">
            <a:avLst/>
          </a:prstGeom>
          <a:noFill/>
        </p:spPr>
      </p:pic>
      <p:pic>
        <p:nvPicPr>
          <p:cNvPr id="267278" name="Picture 14" descr="kenx_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219200"/>
            <a:ext cx="4287838" cy="5440363"/>
          </a:xfrm>
          <a:prstGeom prst="rect">
            <a:avLst/>
          </a:prstGeom>
          <a:noFill/>
        </p:spPr>
      </p:pic>
      <p:pic>
        <p:nvPicPr>
          <p:cNvPr id="267280" name="Picture 16" descr="kenx_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219200"/>
            <a:ext cx="4287838" cy="5440363"/>
          </a:xfrm>
          <a:prstGeom prst="rect">
            <a:avLst/>
          </a:prstGeom>
          <a:noFill/>
        </p:spPr>
      </p:pic>
      <p:pic>
        <p:nvPicPr>
          <p:cNvPr id="267281" name="Picture 17" descr="kenx_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219200"/>
            <a:ext cx="4351338" cy="5522913"/>
          </a:xfrm>
          <a:prstGeom prst="rect">
            <a:avLst/>
          </a:prstGeom>
          <a:noFill/>
        </p:spPr>
      </p:pic>
      <p:pic>
        <p:nvPicPr>
          <p:cNvPr id="267282" name="Picture 18" descr="kenx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1219200"/>
            <a:ext cx="4287838" cy="5440363"/>
          </a:xfrm>
          <a:prstGeom prst="rect">
            <a:avLst/>
          </a:prstGeom>
          <a:noFill/>
        </p:spPr>
      </p:pic>
      <p:pic>
        <p:nvPicPr>
          <p:cNvPr id="267283" name="Picture 19" descr="kenx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1219200"/>
            <a:ext cx="4287838" cy="5440363"/>
          </a:xfrm>
          <a:prstGeom prst="rect">
            <a:avLst/>
          </a:prstGeom>
          <a:noFill/>
        </p:spPr>
      </p:pic>
      <p:pic>
        <p:nvPicPr>
          <p:cNvPr id="267284" name="Picture 20" descr="kenx_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2425" y="1252537"/>
            <a:ext cx="4295775" cy="5453063"/>
          </a:xfrm>
          <a:prstGeom prst="rect">
            <a:avLst/>
          </a:prstGeom>
          <a:noFill/>
        </p:spPr>
      </p:pic>
      <p:sp>
        <p:nvSpPr>
          <p:cNvPr id="14" name="Oval 4"/>
          <p:cNvSpPr>
            <a:spLocks noChangeArrowheads="1"/>
          </p:cNvSpPr>
          <p:nvPr/>
        </p:nvSpPr>
        <p:spPr bwMode="auto">
          <a:xfrm rot="21335128">
            <a:off x="6645011" y="3763840"/>
            <a:ext cx="1524000" cy="27707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 rot="21412739">
            <a:off x="7193271" y="4429972"/>
            <a:ext cx="485775" cy="1847191"/>
          </a:xfrm>
          <a:prstGeom prst="upArrow">
            <a:avLst>
              <a:gd name="adj1" fmla="val 50000"/>
              <a:gd name="adj2" fmla="val 9411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6"/>
          <p:cNvSpPr>
            <a:spLocks noChangeArrowheads="1"/>
          </p:cNvSpPr>
          <p:nvPr/>
        </p:nvSpPr>
        <p:spPr bwMode="auto">
          <a:xfrm>
            <a:off x="7150235" y="3733800"/>
            <a:ext cx="304800" cy="3078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397635" y="5257800"/>
            <a:ext cx="1676400" cy="9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66FF33"/>
                </a:solidFill>
              </a:rPr>
              <a:t>Moisture </a:t>
            </a:r>
            <a:r>
              <a:rPr lang="en-US" dirty="0">
                <a:solidFill>
                  <a:srgbClr val="66FF33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66FF33"/>
                </a:solidFill>
              </a:rPr>
              <a:t>focus into boundary</a:t>
            </a:r>
          </a:p>
        </p:txBody>
      </p:sp>
      <p:sp>
        <p:nvSpPr>
          <p:cNvPr id="18" name="Oval 11"/>
          <p:cNvSpPr>
            <a:spLocks noChangeArrowheads="1"/>
          </p:cNvSpPr>
          <p:nvPr/>
        </p:nvSpPr>
        <p:spPr bwMode="auto">
          <a:xfrm>
            <a:off x="7150235" y="3429000"/>
            <a:ext cx="6096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7226435" y="4267200"/>
            <a:ext cx="152400" cy="15393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13"/>
          <p:cNvSpPr>
            <a:spLocks noChangeArrowheads="1"/>
          </p:cNvSpPr>
          <p:nvPr/>
        </p:nvSpPr>
        <p:spPr bwMode="auto">
          <a:xfrm>
            <a:off x="7455035" y="3200400"/>
            <a:ext cx="609600" cy="5387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AutoShape 15"/>
          <p:cNvSpPr>
            <a:spLocks noChangeArrowheads="1"/>
          </p:cNvSpPr>
          <p:nvPr/>
        </p:nvSpPr>
        <p:spPr bwMode="auto">
          <a:xfrm rot="20262058">
            <a:off x="5820678" y="2418861"/>
            <a:ext cx="2046026" cy="714375"/>
          </a:xfrm>
          <a:prstGeom prst="rightArrow">
            <a:avLst>
              <a:gd name="adj1" fmla="val 50000"/>
              <a:gd name="adj2" fmla="val 80000"/>
            </a:avLst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 rot="20133839">
            <a:off x="5804222" y="2568644"/>
            <a:ext cx="2163079" cy="3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C000"/>
                </a:solidFill>
              </a:rPr>
              <a:t>Steering flow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7150235" y="3962400"/>
            <a:ext cx="304800" cy="3078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13"/>
          <p:cNvSpPr>
            <a:spLocks noChangeArrowheads="1"/>
          </p:cNvSpPr>
          <p:nvPr/>
        </p:nvSpPr>
        <p:spPr bwMode="auto">
          <a:xfrm>
            <a:off x="7759835" y="2971800"/>
            <a:ext cx="609600" cy="5387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7988435" y="2667000"/>
            <a:ext cx="609600" cy="538764"/>
          </a:xfrm>
          <a:prstGeom prst="ellipse">
            <a:avLst/>
          </a:prstGeom>
          <a:solidFill>
            <a:srgbClr val="FF0000">
              <a:alpha val="46001"/>
            </a:srgbClr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Freeform 7"/>
          <p:cNvSpPr>
            <a:spLocks/>
          </p:cNvSpPr>
          <p:nvPr/>
        </p:nvSpPr>
        <p:spPr bwMode="auto">
          <a:xfrm rot="19538882">
            <a:off x="6534873" y="3512520"/>
            <a:ext cx="2616854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96"/>
              </a:cxn>
              <a:cxn ang="0">
                <a:pos x="720" y="144"/>
              </a:cxn>
              <a:cxn ang="0">
                <a:pos x="1056" y="144"/>
              </a:cxn>
              <a:cxn ang="0">
                <a:pos x="1392" y="96"/>
              </a:cxn>
              <a:cxn ang="0">
                <a:pos x="1632" y="0"/>
              </a:cxn>
            </a:cxnLst>
            <a:rect l="0" t="0" r="r" b="b"/>
            <a:pathLst>
              <a:path w="1632" h="152">
                <a:moveTo>
                  <a:pt x="0" y="0"/>
                </a:moveTo>
                <a:cubicBezTo>
                  <a:pt x="132" y="36"/>
                  <a:pt x="264" y="72"/>
                  <a:pt x="384" y="96"/>
                </a:cubicBezTo>
                <a:cubicBezTo>
                  <a:pt x="504" y="120"/>
                  <a:pt x="608" y="136"/>
                  <a:pt x="720" y="144"/>
                </a:cubicBezTo>
                <a:cubicBezTo>
                  <a:pt x="832" y="152"/>
                  <a:pt x="944" y="152"/>
                  <a:pt x="1056" y="144"/>
                </a:cubicBezTo>
                <a:cubicBezTo>
                  <a:pt x="1168" y="136"/>
                  <a:pt x="1296" y="120"/>
                  <a:pt x="1392" y="96"/>
                </a:cubicBezTo>
                <a:cubicBezTo>
                  <a:pt x="1488" y="72"/>
                  <a:pt x="1560" y="36"/>
                  <a:pt x="1632" y="0"/>
                </a:cubicBezTo>
              </a:path>
            </a:pathLst>
          </a:custGeom>
          <a:noFill/>
          <a:ln w="76200">
            <a:solidFill>
              <a:schemeClr val="tx2">
                <a:lumMod val="9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752600" y="3657600"/>
            <a:ext cx="1219200" cy="12192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4267200" y="1143000"/>
            <a:ext cx="38100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Cheshire County, NH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9 Oct 2005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Albany, NY, WSR-88D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5" name="Picture 3" descr="DSCN02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9144000" cy="6859588"/>
          </a:xfrm>
        </p:spPr>
      </p:pic>
      <p:sp>
        <p:nvSpPr>
          <p:cNvPr id="4" name="TextBox 3"/>
          <p:cNvSpPr txBox="1"/>
          <p:nvPr/>
        </p:nvSpPr>
        <p:spPr>
          <a:xfrm>
            <a:off x="1219200" y="5562600"/>
            <a:ext cx="6477000" cy="707886"/>
          </a:xfrm>
          <a:prstGeom prst="rect">
            <a:avLst/>
          </a:prstGeom>
          <a:solidFill>
            <a:srgbClr val="FFFFFF">
              <a:alpha val="56863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/>
                </a:solidFill>
              </a:rPr>
              <a:t>In large-area intense rains, structural failures are sometimes the cause of severe local flash flooding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002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Cheshire County, NH, 9 Oct 2005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</a:rPr>
              <a:t>Provided by WFO Taunton, MA</a:t>
            </a:r>
            <a:endParaRPr lang="en-US" sz="1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oil_triangle1.gif"/>
          <p:cNvPicPr>
            <a:picLocks noChangeAspect="1"/>
          </p:cNvPicPr>
          <p:nvPr/>
        </p:nvPicPr>
        <p:blipFill>
          <a:blip r:embed="rId3" cstate="print"/>
          <a:srcRect b="19512"/>
          <a:stretch>
            <a:fillRect/>
          </a:stretch>
        </p:blipFill>
        <p:spPr>
          <a:xfrm>
            <a:off x="147010" y="4648200"/>
            <a:ext cx="2379519" cy="20574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Flash Flood Forecasting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b="1" dirty="0" smtClean="0">
                <a:solidFill>
                  <a:srgbClr val="FFFF00"/>
                </a:solidFill>
              </a:rPr>
              <a:t>The Operational Challenge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1"/>
            <a:ext cx="4495800" cy="2743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000" b="1" dirty="0" smtClean="0"/>
              <a:t>A flood where the causative rainfall and the runoff occur on the same time and space scales.</a:t>
            </a:r>
          </a:p>
          <a:p>
            <a:pPr eaLnBrk="1" hangingPunct="1">
              <a:defRPr/>
            </a:pPr>
            <a:r>
              <a:rPr lang="en-US" sz="2000" b="1" dirty="0" smtClean="0"/>
              <a:t>Intense rainfall</a:t>
            </a:r>
          </a:p>
          <a:p>
            <a:pPr eaLnBrk="1" hangingPunct="1">
              <a:defRPr/>
            </a:pPr>
            <a:r>
              <a:rPr lang="en-US" sz="2000" b="1" dirty="0" err="1" smtClean="0"/>
              <a:t>Hydrologically</a:t>
            </a:r>
            <a:r>
              <a:rPr lang="en-US" sz="2000" b="1" dirty="0" smtClean="0"/>
              <a:t> sensitive basin</a:t>
            </a:r>
          </a:p>
          <a:p>
            <a:pPr lvl="1" eaLnBrk="1" hangingPunct="1">
              <a:defRPr/>
            </a:pPr>
            <a:r>
              <a:rPr lang="en-US" sz="1600" b="1" dirty="0" smtClean="0"/>
              <a:t>Urban/altered</a:t>
            </a:r>
          </a:p>
          <a:p>
            <a:pPr lvl="1" eaLnBrk="1" hangingPunct="1">
              <a:defRPr/>
            </a:pPr>
            <a:r>
              <a:rPr lang="en-US" sz="1600" b="1" dirty="0" smtClean="0"/>
              <a:t>Low infiltration (surface conditions)</a:t>
            </a:r>
          </a:p>
          <a:p>
            <a:pPr lvl="1" eaLnBrk="1" hangingPunct="1">
              <a:defRPr/>
            </a:pPr>
            <a:r>
              <a:rPr lang="en-US" sz="1600" b="1" dirty="0" smtClean="0"/>
              <a:t>Steep</a:t>
            </a:r>
          </a:p>
          <a:p>
            <a:pPr eaLnBrk="1" hangingPunct="1">
              <a:buNone/>
              <a:defRPr/>
            </a:pPr>
            <a:endParaRPr lang="en-US" sz="2000" b="1" dirty="0" smtClean="0"/>
          </a:p>
          <a:p>
            <a:pPr eaLnBrk="1" hangingPunct="1">
              <a:buNone/>
              <a:defRPr/>
            </a:pPr>
            <a:endParaRPr lang="en-US" sz="2000" b="1" dirty="0" smtClean="0"/>
          </a:p>
          <a:p>
            <a:pPr eaLnBrk="1" hangingPunct="1">
              <a:buNone/>
              <a:defRPr/>
            </a:pPr>
            <a:endParaRPr lang="en-US" sz="2000" b="1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029200" y="4343400"/>
            <a:ext cx="4038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issue effective area- and time-specific warnings: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/>
              <a:t>Accurately forecast rainfall intensity, timing, &amp; coverage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Anticipate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runoff complexity (variable runoff efficiency, structural failures, debris)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UCAR_hurricanerain_DI01681_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0200" y="2057400"/>
            <a:ext cx="3098800" cy="2324100"/>
          </a:xfrm>
          <a:prstGeom prst="rect">
            <a:avLst/>
          </a:prstGeom>
        </p:spPr>
      </p:pic>
      <p:pic>
        <p:nvPicPr>
          <p:cNvPr id="7" name="Picture 5" descr="12aug00_topo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08777" y="4648200"/>
            <a:ext cx="2558223" cy="2133600"/>
          </a:xfrm>
          <a:noFill/>
          <a:ln/>
        </p:spPr>
      </p:pic>
      <p:pic>
        <p:nvPicPr>
          <p:cNvPr id="8" name="Picture 3" descr="DRimperv"/>
          <p:cNvPicPr>
            <a:picLocks noChangeAspect="1" noChangeArrowheads="1"/>
          </p:cNvPicPr>
          <p:nvPr/>
        </p:nvPicPr>
        <p:blipFill>
          <a:blip r:embed="rId6" cstate="print"/>
          <a:srcRect l="16071" t="6981" r="31250" b="7511"/>
          <a:stretch>
            <a:fillRect/>
          </a:stretch>
        </p:blipFill>
        <p:spPr bwMode="auto">
          <a:xfrm>
            <a:off x="2895600" y="4343400"/>
            <a:ext cx="1981200" cy="248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soil_textures_map.gif"/>
          <p:cNvPicPr>
            <a:picLocks noChangeAspect="1"/>
          </p:cNvPicPr>
          <p:nvPr/>
        </p:nvPicPr>
        <p:blipFill>
          <a:blip r:embed="rId7" cstate="print"/>
          <a:srcRect l="50655" t="1941" r="2183" b="43717"/>
          <a:stretch>
            <a:fillRect/>
          </a:stretch>
        </p:blipFill>
        <p:spPr>
          <a:xfrm>
            <a:off x="2511877" y="4343400"/>
            <a:ext cx="2364922" cy="24525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14600" y="4352053"/>
            <a:ext cx="20574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Soil Classification</a:t>
            </a:r>
            <a:endParaRPr lang="en-US" sz="16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9" name="Picture 3" descr="DSCN015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  <a:ln/>
        </p:spPr>
      </p:pic>
      <p:sp>
        <p:nvSpPr>
          <p:cNvPr id="5" name="TextBox 4"/>
          <p:cNvSpPr txBox="1"/>
          <p:nvPr/>
        </p:nvSpPr>
        <p:spPr>
          <a:xfrm>
            <a:off x="381000" y="685800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Cheshire County, NH, 9 Oct 2005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Provided by WFO Taunton, MA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Hurricane Ivan Event, 16-18 Sep 2004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9" name="Picture 9" descr="16sep04_2332_i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93185"/>
            <a:ext cx="4038600" cy="4712415"/>
          </a:xfrm>
          <a:prstGeom prst="rect">
            <a:avLst/>
          </a:prstGeom>
          <a:noFill/>
        </p:spPr>
      </p:pic>
      <p:sp>
        <p:nvSpPr>
          <p:cNvPr id="13" name="Oval 8"/>
          <p:cNvSpPr>
            <a:spLocks noChangeArrowheads="1"/>
          </p:cNvSpPr>
          <p:nvPr/>
        </p:nvSpPr>
        <p:spPr bwMode="auto">
          <a:xfrm>
            <a:off x="1676399" y="3838575"/>
            <a:ext cx="228600" cy="2286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7" descr="17sep04_topo"/>
          <p:cNvPicPr>
            <a:picLocks noChangeAspect="1" noChangeArrowheads="1"/>
          </p:cNvPicPr>
          <p:nvPr/>
        </p:nvPicPr>
        <p:blipFill>
          <a:blip r:embed="rId4" cstate="print"/>
          <a:srcRect r="7847" b="8051"/>
          <a:stretch>
            <a:fillRect/>
          </a:stretch>
        </p:blipFill>
        <p:spPr bwMode="auto">
          <a:xfrm>
            <a:off x="228600" y="1981200"/>
            <a:ext cx="4742087" cy="461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2057400" y="4572000"/>
            <a:ext cx="381000" cy="381000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eft Arrow 13"/>
          <p:cNvSpPr/>
          <p:nvPr/>
        </p:nvSpPr>
        <p:spPr>
          <a:xfrm rot="3650093">
            <a:off x="2246793" y="5103554"/>
            <a:ext cx="978408" cy="484632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3650093">
            <a:off x="2869712" y="6071467"/>
            <a:ext cx="926449" cy="484632"/>
          </a:xfrm>
          <a:prstGeom prst="lef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5105400" y="2057400"/>
            <a:ext cx="3810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Tropical moisture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advected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into area as the circulation of Hurricane Ivan moves northward to the west of North Carolina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baseline="0" dirty="0" err="1" smtClean="0">
                <a:latin typeface="Calibri" pitchFamily="34" charset="0"/>
              </a:rPr>
              <a:t>Orographi</a:t>
            </a:r>
            <a:r>
              <a:rPr lang="en-US" sz="2000" b="1" kern="0" dirty="0" err="1" smtClean="0">
                <a:latin typeface="Calibri" pitchFamily="34" charset="0"/>
              </a:rPr>
              <a:t>c</a:t>
            </a:r>
            <a:r>
              <a:rPr lang="en-US" sz="2000" b="1" kern="0" dirty="0" smtClean="0">
                <a:latin typeface="Calibri" pitchFamily="34" charset="0"/>
              </a:rPr>
              <a:t> lift enhances </a:t>
            </a:r>
            <a:r>
              <a:rPr lang="en-US" sz="2000" b="1" kern="0" dirty="0" err="1" smtClean="0">
                <a:latin typeface="Calibri" pitchFamily="34" charset="0"/>
              </a:rPr>
              <a:t>precip</a:t>
            </a:r>
            <a:endParaRPr lang="en-US" sz="2000" b="1" kern="0" dirty="0" smtClean="0"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Previously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wet soils increase runoff and potential for slope failures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7" name="Picture 4" descr="aerial-slid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419600"/>
            <a:ext cx="2840892" cy="237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Hurricane Ivan Event, 16-18 Sep 2004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819400" y="2209800"/>
            <a:ext cx="2133600" cy="36671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err="1"/>
              <a:t>Sfc</a:t>
            </a:r>
            <a:r>
              <a:rPr lang="en-US" b="1" dirty="0"/>
              <a:t> wind and Td</a:t>
            </a:r>
          </a:p>
        </p:txBody>
      </p:sp>
      <p:pic>
        <p:nvPicPr>
          <p:cNvPr id="14" name="Picture 7" descr="17sep04_12-12h_305K"/>
          <p:cNvPicPr>
            <a:picLocks noChangeAspect="1" noChangeArrowheads="1"/>
          </p:cNvPicPr>
          <p:nvPr/>
        </p:nvPicPr>
        <p:blipFill>
          <a:blip r:embed="rId3" cstate="print"/>
          <a:srcRect l="3704" r="3704"/>
          <a:stretch>
            <a:fillRect/>
          </a:stretch>
        </p:blipFill>
        <p:spPr bwMode="auto">
          <a:xfrm>
            <a:off x="152400" y="1981200"/>
            <a:ext cx="4794206" cy="476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438400" y="2057400"/>
            <a:ext cx="2514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</a:rPr>
              <a:t>305K </a:t>
            </a:r>
            <a:r>
              <a:rPr lang="en-US" b="1" dirty="0" err="1" smtClean="0">
                <a:solidFill>
                  <a:srgbClr val="000000"/>
                </a:solidFill>
              </a:rPr>
              <a:t>sfc</a:t>
            </a:r>
            <a:r>
              <a:rPr lang="en-US" b="1" dirty="0" smtClean="0">
                <a:solidFill>
                  <a:srgbClr val="000000"/>
                </a:solidFill>
              </a:rPr>
              <a:t>:</a:t>
            </a:r>
            <a:br>
              <a:rPr lang="en-US" b="1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Pressure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wind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Cond. Press. deficit</a:t>
            </a:r>
          </a:p>
        </p:txBody>
      </p:sp>
      <p:pic>
        <p:nvPicPr>
          <p:cNvPr id="7" name="Picture 5" descr="18sep04_00_sfcTdwind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r="5128" b="2110"/>
          <a:stretch>
            <a:fillRect/>
          </a:stretch>
        </p:blipFill>
        <p:spPr>
          <a:xfrm>
            <a:off x="76200" y="1981199"/>
            <a:ext cx="5029200" cy="4730449"/>
          </a:xfrm>
          <a:noFill/>
          <a:ln/>
        </p:spPr>
      </p:pic>
      <p:pic>
        <p:nvPicPr>
          <p:cNvPr id="143368" name="Picture 8" descr="18sep04_00_front-dBZ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6200" y="1981200"/>
            <a:ext cx="5257800" cy="4835486"/>
          </a:xfrm>
          <a:noFill/>
          <a:ln/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5410200" y="1981200"/>
            <a:ext cx="3505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Remnants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Ivan continue north in middle Atlantic.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baseline="0" dirty="0" smtClean="0">
                <a:latin typeface="Calibri" pitchFamily="34" charset="0"/>
              </a:rPr>
              <a:t>Strong</a:t>
            </a:r>
            <a:r>
              <a:rPr lang="en-US" sz="2000" b="1" kern="0" dirty="0" smtClean="0">
                <a:latin typeface="Calibri" pitchFamily="34" charset="0"/>
              </a:rPr>
              <a:t> </a:t>
            </a:r>
            <a:r>
              <a:rPr lang="en-US" sz="2000" b="1" kern="0" dirty="0" err="1" smtClean="0">
                <a:latin typeface="Calibri" pitchFamily="34" charset="0"/>
              </a:rPr>
              <a:t>frontogenesis</a:t>
            </a:r>
            <a:r>
              <a:rPr lang="en-US" sz="2000" b="1" kern="0" dirty="0" smtClean="0">
                <a:latin typeface="Calibri" pitchFamily="34" charset="0"/>
              </a:rPr>
              <a:t> combined with tropical moisture result in large area of excessive rainfall on cool side of the front.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Previously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wet soils increase runoff coefficients. 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baseline="0" dirty="0" smtClean="0">
                <a:latin typeface="Calibri" pitchFamily="34" charset="0"/>
              </a:rPr>
              <a:t>Flash</a:t>
            </a:r>
            <a:r>
              <a:rPr lang="en-US" sz="2000" b="1" kern="0" dirty="0" smtClean="0">
                <a:latin typeface="Calibri" pitchFamily="34" charset="0"/>
              </a:rPr>
              <a:t> floods are followed by major river floods.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1" name="Picture 10" descr="flood_stage_exceedance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6252" y="3810000"/>
            <a:ext cx="4199648" cy="302895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DSCN01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1219200"/>
            <a:ext cx="64008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Flash Flood Forecasting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1800" y="685800"/>
            <a:ext cx="617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 COMET Training: http://www.meted.ucar.edu/</a:t>
            </a:r>
            <a:endParaRPr lang="en-US" sz="2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800" y="658100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Provided by WFO Taunton, MA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152400" y="1981200"/>
            <a:ext cx="8839200" cy="4495800"/>
          </a:xfrm>
          <a:prstGeom prst="rect">
            <a:avLst/>
          </a:prstGeom>
          <a:solidFill>
            <a:srgbClr val="FFFFFF">
              <a:alpha val="58039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Effective time-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area-specific </a:t>
            </a:r>
            <a:r>
              <a:rPr lang="en-US" sz="2400" b="1" kern="0" dirty="0" smtClean="0">
                <a:solidFill>
                  <a:srgbClr val="002060"/>
                </a:solidFill>
                <a:latin typeface="Calibri" pitchFamily="34" charset="0"/>
              </a:rPr>
              <a:t>w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arnings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require: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kern="0" noProof="0" dirty="0" smtClean="0">
                <a:solidFill>
                  <a:srgbClr val="002060"/>
                </a:solidFill>
                <a:latin typeface="Calibri" pitchFamily="34" charset="0"/>
              </a:rPr>
              <a:t>Accurate convective-scale QPF (not </a:t>
            </a:r>
            <a:r>
              <a:rPr lang="en-US" sz="2000" b="1" i="1" kern="0" noProof="0" dirty="0" smtClean="0">
                <a:solidFill>
                  <a:srgbClr val="002060"/>
                </a:solidFill>
                <a:latin typeface="Calibri" pitchFamily="34" charset="0"/>
              </a:rPr>
              <a:t>quite</a:t>
            </a:r>
            <a:r>
              <a:rPr lang="en-US" sz="2000" b="1" kern="0" noProof="0" dirty="0" smtClean="0">
                <a:solidFill>
                  <a:srgbClr val="002060"/>
                </a:solidFill>
                <a:latin typeface="Calibri" pitchFamily="34" charset="0"/>
              </a:rPr>
              <a:t> there yet)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en-US" sz="2000" b="1" i="0" u="none" strike="noStrike" kern="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Accurate QPE (better, still some problem areas)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Detailed and accurate runoff modeling (distributed models still evolving)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Calibri" pitchFamily="34" charset="0"/>
              </a:rPr>
              <a:t>Well-developed interagency communications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Public education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Calibri" pitchFamily="34" charset="0"/>
              </a:rPr>
              <a:t>Special attention to sensitive, fast-response basins</a:t>
            </a:r>
          </a:p>
          <a:p>
            <a:pPr marL="1257300" lvl="2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Deforestation</a:t>
            </a:r>
          </a:p>
          <a:p>
            <a:pPr marL="1257300" lvl="2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Calibri" pitchFamily="34" charset="0"/>
              </a:rPr>
              <a:t>Urbanization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 we really have the ability to issue warnings with adequate lead time </a:t>
            </a:r>
            <a:r>
              <a:rPr lang="en-US" sz="2400" b="1" kern="0" dirty="0" smtClean="0">
                <a:solidFill>
                  <a:srgbClr val="002060"/>
                </a:solidFill>
                <a:latin typeface="Calibri" pitchFamily="34" charset="0"/>
              </a:rPr>
              <a:t>for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all situations?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b="1" kern="0" dirty="0" smtClean="0">
                <a:solidFill>
                  <a:srgbClr val="002060"/>
                </a:solidFill>
                <a:latin typeface="Calibri" pitchFamily="34" charset="0"/>
              </a:rPr>
              <a:t>Enhanced </a:t>
            </a:r>
            <a:r>
              <a:rPr lang="en-US" sz="2000" b="1" i="1" kern="0" dirty="0" smtClean="0">
                <a:solidFill>
                  <a:srgbClr val="002060"/>
                </a:solidFill>
                <a:latin typeface="Calibri" pitchFamily="34" charset="0"/>
              </a:rPr>
              <a:t>Watch</a:t>
            </a:r>
            <a:r>
              <a:rPr lang="en-US" sz="2000" b="1" kern="0" dirty="0" smtClean="0">
                <a:solidFill>
                  <a:srgbClr val="002060"/>
                </a:solidFill>
                <a:latin typeface="Calibri" pitchFamily="34" charset="0"/>
              </a:rPr>
              <a:t> phase?</a:t>
            </a: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0" lang="en-US" sz="2000" b="1" i="1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Warnings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with guidance about </a:t>
            </a:r>
            <a:r>
              <a:rPr lang="en-US" sz="2000" b="1" kern="0" dirty="0" smtClean="0">
                <a:solidFill>
                  <a:srgbClr val="002060"/>
                </a:solidFill>
                <a:latin typeface="Calibri" pitchFamily="34" charset="0"/>
              </a:rPr>
              <a:t>confidence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 timing/location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Calibri" pitchFamily="34" charset="0"/>
              </a:rPr>
              <a:t>In </a:t>
            </a:r>
            <a:r>
              <a:rPr lang="en-US" sz="2400" b="1" kern="0" dirty="0" err="1" smtClean="0">
                <a:solidFill>
                  <a:srgbClr val="002060"/>
                </a:solidFill>
                <a:latin typeface="Calibri" pitchFamily="34" charset="0"/>
              </a:rPr>
              <a:t>regionwide</a:t>
            </a:r>
            <a:r>
              <a:rPr lang="en-US" sz="2400" b="1" kern="0" dirty="0" smtClean="0">
                <a:solidFill>
                  <a:srgbClr val="002060"/>
                </a:solidFill>
                <a:latin typeface="Calibri" pitchFamily="34" charset="0"/>
              </a:rPr>
              <a:t> flooding with local flash flooding, what do you issue?</a:t>
            </a:r>
            <a:endParaRPr kumimoji="0" lang="en-US" sz="2400" b="1" i="0" u="none" strike="noStrike" kern="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800100" lvl="1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aerial-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5108" y="1676400"/>
            <a:ext cx="2840892" cy="237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Placeholder 4"/>
          <p:cNvSpPr>
            <a:spLocks noGrp="1"/>
          </p:cNvSpPr>
          <p:nvPr>
            <p:ph type="body" sz="half" idx="1"/>
          </p:nvPr>
        </p:nvSpPr>
        <p:spPr>
          <a:xfrm>
            <a:off x="3124200" y="4800600"/>
            <a:ext cx="5638800" cy="2057400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Matt Kelsch, </a:t>
            </a:r>
            <a:r>
              <a:rPr lang="en-US" sz="2000" dirty="0" err="1" smtClean="0"/>
              <a:t>Hydrometeorologist</a:t>
            </a: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UCAR/COMET, Boulder, Colorado</a:t>
            </a:r>
          </a:p>
          <a:p>
            <a:pPr>
              <a:buNone/>
            </a:pPr>
            <a:r>
              <a:rPr lang="en-US" sz="2000" dirty="0" err="1" smtClean="0">
                <a:hlinkClick r:id="rId4"/>
              </a:rPr>
              <a:t>kelsch@comet,ucar.edu</a:t>
            </a:r>
            <a:endParaRPr lang="en-US" sz="2000" dirty="0" smtClean="0"/>
          </a:p>
          <a:p>
            <a:pPr>
              <a:buNone/>
            </a:pPr>
            <a:endParaRPr lang="en-US" sz="1200" dirty="0" smtClean="0"/>
          </a:p>
          <a:p>
            <a:pPr>
              <a:buNone/>
            </a:pPr>
            <a:r>
              <a:rPr lang="en-US" sz="2000" dirty="0" smtClean="0"/>
              <a:t>NWS Eastern Region Flash Flood Conference 03 June 2010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913DE349-B1A3-4A85-90E0-C75CD65194CF}" type="slidenum">
              <a:rPr lang="en-US" smtClean="0">
                <a:solidFill>
                  <a:srgbClr val="000000"/>
                </a:solidFill>
              </a:rPr>
              <a:pPr defTabSz="457200"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066800"/>
            <a:ext cx="8229600" cy="762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Flash Flood Forecasting</a:t>
            </a:r>
          </a:p>
        </p:txBody>
      </p:sp>
      <p:pic>
        <p:nvPicPr>
          <p:cNvPr id="9" name="Picture 6" descr="ja0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114800"/>
            <a:ext cx="3022735" cy="2667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33400" y="6412468"/>
            <a:ext cx="2475871" cy="369332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Johnstown, PA, 1977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6600" y="1828800"/>
            <a:ext cx="2659702" cy="369332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Peeks Creek, NC, 2004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34" descr="pitc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752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152400" y="3505200"/>
            <a:ext cx="3048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Photo by Bob Davis, Pittsburgh</a:t>
            </a:r>
          </a:p>
        </p:txBody>
      </p:sp>
      <p:pic>
        <p:nvPicPr>
          <p:cNvPr id="16" name="Picture 30" descr="30aug04_shockoe4"/>
          <p:cNvPicPr>
            <a:picLocks noChangeAspect="1" noChangeArrowheads="1"/>
          </p:cNvPicPr>
          <p:nvPr/>
        </p:nvPicPr>
        <p:blipFill>
          <a:blip r:embed="rId7" cstate="print"/>
          <a:srcRect l="1866" t="4545" r="2941" b="4545"/>
          <a:stretch>
            <a:fillRect/>
          </a:stretch>
        </p:blipFill>
        <p:spPr bwMode="auto">
          <a:xfrm>
            <a:off x="5118735" y="2514600"/>
            <a:ext cx="3949065" cy="228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86400" y="4267200"/>
            <a:ext cx="2386102" cy="369332"/>
          </a:xfrm>
          <a:prstGeom prst="rect">
            <a:avLst/>
          </a:prstGeom>
          <a:solidFill>
            <a:srgbClr val="FFFFFF">
              <a:alpha val="32941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Richmond, VA, 2004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4200" y="685800"/>
            <a:ext cx="58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COMET training: http://www.meted.ucar.edu/</a:t>
            </a:r>
            <a:endParaRPr lang="en-US" sz="2000" b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057400"/>
            <a:ext cx="4114800" cy="4495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000" b="1" dirty="0" smtClean="0"/>
          </a:p>
          <a:p>
            <a:pPr eaLnBrk="1" hangingPunct="1">
              <a:buFontTx/>
              <a:buNone/>
            </a:pPr>
            <a:endParaRPr lang="en-US" sz="2400" b="1" dirty="0" smtClean="0"/>
          </a:p>
        </p:txBody>
      </p:sp>
      <p:pic>
        <p:nvPicPr>
          <p:cNvPr id="16389" name="Picture 6" descr="DSCN050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2098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4648200" y="5181600"/>
            <a:ext cx="4495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Southern California flash flood/mudflow </a:t>
            </a:r>
            <a:br>
              <a:rPr lang="en-US" dirty="0"/>
            </a:br>
            <a:r>
              <a:rPr lang="en-US" dirty="0"/>
              <a:t>6 Feb 2010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>
            <a:normAutofit/>
          </a:bodyPr>
          <a:lstStyle/>
          <a:p>
            <a:pPr lvl="0"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Flash Flood Forecasting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What is a Realistic Expectation for Warnings? 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2286000"/>
            <a:ext cx="4419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our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best guidance an enhanced watch phase?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baseline="0" dirty="0" smtClean="0"/>
              <a:t>Ready-Set-Go: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/>
              <a:t>Ready (general watch, counties)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Set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(more specific watch, groups of basins, and/or more specific timing, anticipated structural failure)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baseline="0" dirty="0" smtClean="0"/>
              <a:t>Go (warning- based on observations,</a:t>
            </a:r>
            <a:r>
              <a:rPr lang="en-US" sz="2000" b="1" kern="0" dirty="0" smtClean="0"/>
              <a:t> basin specific)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48768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Provided by WFO Oxnard, CA</a:t>
            </a:r>
            <a:endParaRPr lang="en-US" sz="1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2286000"/>
            <a:ext cx="4267200" cy="4267200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en-US" sz="2000" b="1" dirty="0" smtClean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b="1" dirty="0" err="1" smtClean="0">
                <a:solidFill>
                  <a:srgbClr val="FFFFFF"/>
                </a:solidFill>
              </a:rPr>
              <a:t>Meso</a:t>
            </a:r>
            <a:r>
              <a:rPr lang="en-US" sz="2000" b="1" dirty="0" smtClean="0">
                <a:solidFill>
                  <a:srgbClr val="FFFFFF"/>
                </a:solidFill>
              </a:rPr>
              <a:t>-</a:t>
            </a:r>
            <a:r>
              <a:rPr lang="el-GR" sz="2000" b="1" dirty="0" smtClean="0">
                <a:solidFill>
                  <a:srgbClr val="FFFFFF"/>
                </a:solidFill>
              </a:rPr>
              <a:t>β</a:t>
            </a:r>
            <a:r>
              <a:rPr lang="en-US" sz="2000" b="1" dirty="0" smtClean="0">
                <a:solidFill>
                  <a:srgbClr val="FFFFFF"/>
                </a:solidFill>
              </a:rPr>
              <a:t> scale rainfall, </a:t>
            </a:r>
            <a:br>
              <a:rPr lang="en-US" sz="2000" b="1" dirty="0" smtClean="0">
                <a:solidFill>
                  <a:srgbClr val="FFFFFF"/>
                </a:solidFill>
              </a:rPr>
            </a:br>
            <a:r>
              <a:rPr lang="en-US" sz="2000" b="1" dirty="0" smtClean="0">
                <a:solidFill>
                  <a:srgbClr val="FFFFFF"/>
                </a:solidFill>
              </a:rPr>
              <a:t>and,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FF"/>
                </a:solidFill>
              </a:rPr>
              <a:t>High-resolution, accurate &amp; detailed runoff information, and,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FFFFFF"/>
                </a:solidFill>
              </a:rPr>
              <a:t>Good, well-planned interagency communication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59752" name="Picture 8" descr="9oct05_hinsdal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4677" y="2286001"/>
            <a:ext cx="4606923" cy="3429000"/>
          </a:xfrm>
          <a:prstGeom prst="rect">
            <a:avLst/>
          </a:prstGeom>
          <a:noFill/>
        </p:spPr>
      </p:pic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5257800" y="5715000"/>
            <a:ext cx="312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Hinsdale, NH, 9 Oct 2005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</a:rPr>
              <a:t>Flash Flood Forecasting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What’s Needed for Improved Warnings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228600" y="2209800"/>
            <a:ext cx="426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MOISTURE AND LIFT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Concentration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of a large amount of MOISTURE into a localized area of LIFT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Anomalous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moisture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baseline="0" dirty="0" smtClean="0">
                <a:solidFill>
                  <a:srgbClr val="FFFFFF"/>
                </a:solidFill>
                <a:latin typeface="Calibri" pitchFamily="34" charset="0"/>
              </a:rPr>
              <a:t>Moisture</a:t>
            </a:r>
            <a:r>
              <a:rPr lang="en-US" sz="2000" b="1" kern="0" dirty="0" smtClean="0">
                <a:solidFill>
                  <a:srgbClr val="FFFFFF"/>
                </a:solidFill>
                <a:latin typeface="Calibri" pitchFamily="34" charset="0"/>
              </a:rPr>
              <a:t> replenishment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Tropical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maritime connection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baseline="0" dirty="0" smtClean="0">
                <a:solidFill>
                  <a:srgbClr val="FFFFFF"/>
                </a:solidFill>
                <a:latin typeface="Calibri" pitchFamily="34" charset="0"/>
              </a:rPr>
              <a:t>Focus</a:t>
            </a:r>
            <a:r>
              <a:rPr lang="en-US" sz="2000" b="1" kern="0" dirty="0" smtClean="0">
                <a:solidFill>
                  <a:srgbClr val="FFFFFF"/>
                </a:solidFill>
                <a:latin typeface="Calibri" pitchFamily="34" charset="0"/>
              </a:rPr>
              <a:t> area of lift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endParaRPr lang="en-US" sz="2000" b="1" kern="0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endParaRPr lang="en-US" sz="2000" b="1" kern="0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endParaRPr lang="en-US" sz="2000" b="1" kern="0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endParaRPr lang="en-US" sz="2000" b="1" kern="0" dirty="0" smtClean="0">
              <a:solidFill>
                <a:srgbClr val="FFFFFF"/>
              </a:solidFill>
              <a:latin typeface="Calibri" pitchFamily="34" charset="0"/>
            </a:endParaRP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itchFamily="34" charset="0"/>
              </a:rPr>
              <a:t>Do our NWP models provide guidance that is representative of the flash flood scale?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61796" name="Oval 4"/>
          <p:cNvSpPr>
            <a:spLocks noChangeArrowheads="1"/>
          </p:cNvSpPr>
          <p:nvPr/>
        </p:nvSpPr>
        <p:spPr bwMode="auto">
          <a:xfrm rot="-1282610">
            <a:off x="6786446" y="3980974"/>
            <a:ext cx="1524000" cy="27707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7" name="AutoShape 5"/>
          <p:cNvSpPr>
            <a:spLocks noChangeArrowheads="1"/>
          </p:cNvSpPr>
          <p:nvPr/>
        </p:nvSpPr>
        <p:spPr bwMode="auto">
          <a:xfrm rot="-1485398">
            <a:off x="7311349" y="4371066"/>
            <a:ext cx="485775" cy="1847191"/>
          </a:xfrm>
          <a:prstGeom prst="upArrow">
            <a:avLst>
              <a:gd name="adj1" fmla="val 50000"/>
              <a:gd name="adj2" fmla="val 94118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Oval 6"/>
          <p:cNvSpPr>
            <a:spLocks noChangeArrowheads="1"/>
          </p:cNvSpPr>
          <p:nvPr/>
        </p:nvSpPr>
        <p:spPr bwMode="auto">
          <a:xfrm>
            <a:off x="7010400" y="4080747"/>
            <a:ext cx="304800" cy="3078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799" name="Freeform 7"/>
          <p:cNvSpPr>
            <a:spLocks/>
          </p:cNvSpPr>
          <p:nvPr/>
        </p:nvSpPr>
        <p:spPr bwMode="auto">
          <a:xfrm rot="-3366230">
            <a:off x="6242638" y="3755499"/>
            <a:ext cx="2616854" cy="2413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84" y="96"/>
              </a:cxn>
              <a:cxn ang="0">
                <a:pos x="720" y="144"/>
              </a:cxn>
              <a:cxn ang="0">
                <a:pos x="1056" y="144"/>
              </a:cxn>
              <a:cxn ang="0">
                <a:pos x="1392" y="96"/>
              </a:cxn>
              <a:cxn ang="0">
                <a:pos x="1632" y="0"/>
              </a:cxn>
            </a:cxnLst>
            <a:rect l="0" t="0" r="r" b="b"/>
            <a:pathLst>
              <a:path w="1632" h="152">
                <a:moveTo>
                  <a:pt x="0" y="0"/>
                </a:moveTo>
                <a:cubicBezTo>
                  <a:pt x="132" y="36"/>
                  <a:pt x="264" y="72"/>
                  <a:pt x="384" y="96"/>
                </a:cubicBezTo>
                <a:cubicBezTo>
                  <a:pt x="504" y="120"/>
                  <a:pt x="608" y="136"/>
                  <a:pt x="720" y="144"/>
                </a:cubicBezTo>
                <a:cubicBezTo>
                  <a:pt x="832" y="152"/>
                  <a:pt x="944" y="152"/>
                  <a:pt x="1056" y="144"/>
                </a:cubicBezTo>
                <a:cubicBezTo>
                  <a:pt x="1168" y="136"/>
                  <a:pt x="1296" y="120"/>
                  <a:pt x="1392" y="96"/>
                </a:cubicBezTo>
                <a:cubicBezTo>
                  <a:pt x="1488" y="72"/>
                  <a:pt x="1560" y="36"/>
                  <a:pt x="1632" y="0"/>
                </a:cubicBezTo>
              </a:path>
            </a:pathLst>
          </a:custGeom>
          <a:noFill/>
          <a:ln w="76200">
            <a:solidFill>
              <a:schemeClr val="tx2">
                <a:lumMod val="9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1800" name="Text Box 8"/>
          <p:cNvSpPr txBox="1">
            <a:spLocks noChangeArrowheads="1"/>
          </p:cNvSpPr>
          <p:nvPr/>
        </p:nvSpPr>
        <p:spPr bwMode="auto">
          <a:xfrm>
            <a:off x="5486400" y="5370000"/>
            <a:ext cx="1676400" cy="92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66FF33"/>
                </a:solidFill>
              </a:rPr>
              <a:t>Moisture </a:t>
            </a:r>
            <a:r>
              <a:rPr lang="en-US" dirty="0">
                <a:solidFill>
                  <a:srgbClr val="66FF33"/>
                </a:solidFill>
                <a:sym typeface="Wingdings" pitchFamily="2" charset="2"/>
              </a:rPr>
              <a:t> </a:t>
            </a:r>
            <a:r>
              <a:rPr lang="en-US" dirty="0">
                <a:solidFill>
                  <a:srgbClr val="66FF33"/>
                </a:solidFill>
              </a:rPr>
              <a:t>focus into boundary</a:t>
            </a:r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4572000" y="3843238"/>
            <a:ext cx="2362200" cy="1202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</a:rPr>
              <a:t>Convective cells repeatedly grow and mature on cool side of  boundary       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sym typeface="Wingdings" pitchFamily="2" charset="2"/>
              </a:rPr>
              <a:t></a:t>
            </a:r>
          </a:p>
        </p:txBody>
      </p:sp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7239000" y="2477162"/>
            <a:ext cx="1752600" cy="6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3300"/>
                </a:solidFill>
              </a:rPr>
              <a:t>Cells dissipate</a:t>
            </a:r>
            <a:br>
              <a:rPr lang="en-US" dirty="0">
                <a:solidFill>
                  <a:srgbClr val="FF3300"/>
                </a:solidFill>
              </a:rPr>
            </a:br>
            <a:r>
              <a:rPr lang="en-US" dirty="0">
                <a:solidFill>
                  <a:srgbClr val="FF3300"/>
                </a:solidFill>
              </a:rPr>
              <a:t>     </a:t>
            </a:r>
            <a:r>
              <a:rPr lang="en-US" dirty="0">
                <a:solidFill>
                  <a:srgbClr val="FF3300"/>
                </a:solidFill>
                <a:sym typeface="Wingdings" pitchFamily="2" charset="2"/>
              </a:rPr>
              <a:t></a:t>
            </a:r>
            <a:r>
              <a:rPr lang="en-US" dirty="0">
                <a:sym typeface="Wingdings" pitchFamily="2" charset="2"/>
              </a:rPr>
              <a:t>     </a:t>
            </a:r>
          </a:p>
        </p:txBody>
      </p:sp>
      <p:sp>
        <p:nvSpPr>
          <p:cNvPr id="161803" name="Oval 11"/>
          <p:cNvSpPr>
            <a:spLocks noChangeArrowheads="1"/>
          </p:cNvSpPr>
          <p:nvPr/>
        </p:nvSpPr>
        <p:spPr bwMode="auto">
          <a:xfrm>
            <a:off x="7086600" y="3698214"/>
            <a:ext cx="533400" cy="4617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4" name="Oval 12"/>
          <p:cNvSpPr>
            <a:spLocks noChangeArrowheads="1"/>
          </p:cNvSpPr>
          <p:nvPr/>
        </p:nvSpPr>
        <p:spPr bwMode="auto">
          <a:xfrm>
            <a:off x="7010400" y="4310879"/>
            <a:ext cx="152400" cy="15393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5" name="Oval 13"/>
          <p:cNvSpPr>
            <a:spLocks noChangeArrowheads="1"/>
          </p:cNvSpPr>
          <p:nvPr/>
        </p:nvSpPr>
        <p:spPr bwMode="auto">
          <a:xfrm>
            <a:off x="7239000" y="3316448"/>
            <a:ext cx="609600" cy="5387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6" name="Oval 14"/>
          <p:cNvSpPr>
            <a:spLocks noChangeArrowheads="1"/>
          </p:cNvSpPr>
          <p:nvPr/>
        </p:nvSpPr>
        <p:spPr bwMode="auto">
          <a:xfrm>
            <a:off x="7391400" y="2935448"/>
            <a:ext cx="609600" cy="538764"/>
          </a:xfrm>
          <a:prstGeom prst="ellipse">
            <a:avLst/>
          </a:prstGeom>
          <a:solidFill>
            <a:srgbClr val="FF0000">
              <a:alpha val="46001"/>
            </a:srgbClr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7" name="AutoShape 15"/>
          <p:cNvSpPr>
            <a:spLocks noChangeArrowheads="1"/>
          </p:cNvSpPr>
          <p:nvPr/>
        </p:nvSpPr>
        <p:spPr bwMode="auto">
          <a:xfrm rot="-3790978">
            <a:off x="5528443" y="2538306"/>
            <a:ext cx="2046026" cy="714375"/>
          </a:xfrm>
          <a:prstGeom prst="rightArrow">
            <a:avLst>
              <a:gd name="adj1" fmla="val 50000"/>
              <a:gd name="adj2" fmla="val 80000"/>
            </a:avLst>
          </a:prstGeom>
          <a:noFill/>
          <a:ln w="508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1808" name="Text Box 16"/>
          <p:cNvSpPr txBox="1">
            <a:spLocks noChangeArrowheads="1"/>
          </p:cNvSpPr>
          <p:nvPr/>
        </p:nvSpPr>
        <p:spPr bwMode="auto">
          <a:xfrm rot="-68587024">
            <a:off x="5511987" y="2568644"/>
            <a:ext cx="2163079" cy="3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C000"/>
                </a:solidFill>
              </a:rPr>
              <a:t>Steering flow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Are QPFs up to the Task?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pic>
        <p:nvPicPr>
          <p:cNvPr id="20" name="Picture 2" descr="johntown1"/>
          <p:cNvPicPr>
            <a:picLocks noChangeAspect="1" noChangeArrowheads="1"/>
          </p:cNvPicPr>
          <p:nvPr/>
        </p:nvPicPr>
        <p:blipFill>
          <a:blip r:embed="rId3" cstate="print"/>
          <a:srcRect l="3261" t="5448" r="5435" b="4331"/>
          <a:stretch>
            <a:fillRect/>
          </a:stretch>
        </p:blipFill>
        <p:spPr bwMode="auto">
          <a:xfrm>
            <a:off x="228600" y="2209800"/>
            <a:ext cx="5194852" cy="4267200"/>
          </a:xfrm>
          <a:prstGeom prst="rect">
            <a:avLst/>
          </a:prstGeom>
          <a:noFill/>
        </p:spPr>
      </p:pic>
      <p:sp>
        <p:nvSpPr>
          <p:cNvPr id="21" name="AutoShape 3"/>
          <p:cNvSpPr>
            <a:spLocks noChangeArrowheads="1"/>
          </p:cNvSpPr>
          <p:nvPr/>
        </p:nvSpPr>
        <p:spPr bwMode="auto">
          <a:xfrm rot="1576169">
            <a:off x="2265036" y="4629159"/>
            <a:ext cx="334761" cy="327716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 rot="2707047">
            <a:off x="2205551" y="3880639"/>
            <a:ext cx="1139612" cy="71005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402689" y="3962400"/>
            <a:ext cx="8739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cool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dome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2057400" y="5410200"/>
            <a:ext cx="1066800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Warm moist</a:t>
            </a:r>
          </a:p>
        </p:txBody>
      </p:sp>
      <p:sp>
        <p:nvSpPr>
          <p:cNvPr id="25" name="Freeform 8"/>
          <p:cNvSpPr>
            <a:spLocks/>
          </p:cNvSpPr>
          <p:nvPr/>
        </p:nvSpPr>
        <p:spPr bwMode="auto">
          <a:xfrm>
            <a:off x="1219200" y="4800600"/>
            <a:ext cx="1202964" cy="11430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960" y="336"/>
              </a:cxn>
              <a:cxn ang="0">
                <a:pos x="1392" y="0"/>
              </a:cxn>
            </a:cxnLst>
            <a:rect l="0" t="0" r="r" b="b"/>
            <a:pathLst>
              <a:path w="1392" h="672">
                <a:moveTo>
                  <a:pt x="0" y="672"/>
                </a:moveTo>
                <a:cubicBezTo>
                  <a:pt x="364" y="560"/>
                  <a:pt x="728" y="448"/>
                  <a:pt x="960" y="336"/>
                </a:cubicBezTo>
                <a:cubicBezTo>
                  <a:pt x="1192" y="224"/>
                  <a:pt x="1292" y="112"/>
                  <a:pt x="1392" y="0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1295400" y="3048000"/>
            <a:ext cx="1447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Johnstown</a:t>
            </a:r>
          </a:p>
        </p:txBody>
      </p:sp>
      <p:pic>
        <p:nvPicPr>
          <p:cNvPr id="29" name="Picture 28" descr="19aug07_12zQPF-QPECompar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2209800"/>
            <a:ext cx="5382734" cy="3429000"/>
          </a:xfrm>
          <a:prstGeom prst="rect">
            <a:avLst/>
          </a:prstGeom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18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1" grpId="0"/>
      <p:bldP spid="21" grpId="0" animBg="1"/>
      <p:bldP spid="21" grpId="1" animBg="1"/>
      <p:bldP spid="22" grpId="0" animBg="1"/>
      <p:bldP spid="22" grpId="1" animBg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7" grpId="0"/>
      <p:bldP spid="2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" descr="12aug00_top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2400" y="2057400"/>
            <a:ext cx="4114800" cy="3431811"/>
          </a:xfrm>
          <a:prstGeom prst="rect">
            <a:avLst/>
          </a:prstGeom>
          <a:noFill/>
          <a:ln/>
        </p:spPr>
      </p:pic>
      <p:sp>
        <p:nvSpPr>
          <p:cNvPr id="162819" name="Oval 3"/>
          <p:cNvSpPr>
            <a:spLocks noChangeArrowheads="1"/>
          </p:cNvSpPr>
          <p:nvPr/>
        </p:nvSpPr>
        <p:spPr bwMode="auto">
          <a:xfrm rot="566453">
            <a:off x="5489458" y="4636362"/>
            <a:ext cx="3377621" cy="179717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0" name="AutoShape 4"/>
          <p:cNvSpPr>
            <a:spLocks noChangeArrowheads="1"/>
          </p:cNvSpPr>
          <p:nvPr/>
        </p:nvSpPr>
        <p:spPr bwMode="auto">
          <a:xfrm rot="16882413">
            <a:off x="7012571" y="4298011"/>
            <a:ext cx="485775" cy="2602820"/>
          </a:xfrm>
          <a:prstGeom prst="upArrow">
            <a:avLst>
              <a:gd name="adj1" fmla="val 50000"/>
              <a:gd name="adj2" fmla="val 14902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6485457" y="5713974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Moisture focus into boundary</a:t>
            </a:r>
          </a:p>
        </p:txBody>
      </p:sp>
      <p:sp>
        <p:nvSpPr>
          <p:cNvPr id="162822" name="Text Box 6"/>
          <p:cNvSpPr txBox="1">
            <a:spLocks noChangeArrowheads="1"/>
          </p:cNvSpPr>
          <p:nvPr/>
        </p:nvSpPr>
        <p:spPr bwMode="auto">
          <a:xfrm>
            <a:off x="5799657" y="2514600"/>
            <a:ext cx="2819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Convective cells repeatedly grow and mature along </a:t>
            </a:r>
            <a:r>
              <a:rPr lang="en-US" dirty="0" smtClean="0"/>
              <a:t>terrain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5875857" y="3548624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C000"/>
                </a:solidFill>
              </a:rPr>
              <a:t>Cells dissipate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  </a:t>
            </a:r>
            <a:r>
              <a:rPr lang="en-US" dirty="0">
                <a:solidFill>
                  <a:srgbClr val="FFC000"/>
                </a:solidFill>
                <a:sym typeface="Wingdings" pitchFamily="2" charset="2"/>
              </a:rPr>
              <a:t>     </a:t>
            </a:r>
          </a:p>
        </p:txBody>
      </p:sp>
      <p:sp>
        <p:nvSpPr>
          <p:cNvPr id="162825" name="AutoShape 9"/>
          <p:cNvSpPr>
            <a:spLocks noChangeArrowheads="1"/>
          </p:cNvSpPr>
          <p:nvPr/>
        </p:nvSpPr>
        <p:spPr bwMode="auto">
          <a:xfrm rot="-26641718">
            <a:off x="3299345" y="4328086"/>
            <a:ext cx="2667000" cy="714375"/>
          </a:xfrm>
          <a:prstGeom prst="rightArrow">
            <a:avLst>
              <a:gd name="adj1" fmla="val 50000"/>
              <a:gd name="adj2" fmla="val 93333"/>
            </a:avLst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 rot="16594218">
            <a:off x="3614573" y="4671346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</a:rPr>
              <a:t>Steering flow</a:t>
            </a:r>
          </a:p>
        </p:txBody>
      </p:sp>
      <p:sp>
        <p:nvSpPr>
          <p:cNvPr id="162827" name="AutoShape 11"/>
          <p:cNvSpPr>
            <a:spLocks noChangeArrowheads="1"/>
          </p:cNvSpPr>
          <p:nvPr/>
        </p:nvSpPr>
        <p:spPr bwMode="auto">
          <a:xfrm>
            <a:off x="5037657" y="3656574"/>
            <a:ext cx="1057275" cy="914400"/>
          </a:xfrm>
          <a:prstGeom prst="triangle">
            <a:avLst>
              <a:gd name="adj" fmla="val 50000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8" name="AutoShape 12"/>
          <p:cNvSpPr>
            <a:spLocks noChangeArrowheads="1"/>
          </p:cNvSpPr>
          <p:nvPr/>
        </p:nvSpPr>
        <p:spPr bwMode="auto">
          <a:xfrm>
            <a:off x="5494857" y="3275574"/>
            <a:ext cx="457200" cy="381000"/>
          </a:xfrm>
          <a:prstGeom prst="triangle">
            <a:avLst>
              <a:gd name="adj" fmla="val 50000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9" name="AutoShape 13"/>
          <p:cNvSpPr>
            <a:spLocks noChangeArrowheads="1"/>
          </p:cNvSpPr>
          <p:nvPr/>
        </p:nvSpPr>
        <p:spPr bwMode="auto">
          <a:xfrm>
            <a:off x="4656657" y="5180574"/>
            <a:ext cx="1057275" cy="914400"/>
          </a:xfrm>
          <a:prstGeom prst="triangle">
            <a:avLst>
              <a:gd name="adj" fmla="val 50000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0" name="AutoShape 14"/>
          <p:cNvSpPr>
            <a:spLocks noChangeArrowheads="1"/>
          </p:cNvSpPr>
          <p:nvPr/>
        </p:nvSpPr>
        <p:spPr bwMode="auto">
          <a:xfrm>
            <a:off x="4732857" y="6094974"/>
            <a:ext cx="533400" cy="533400"/>
          </a:xfrm>
          <a:prstGeom prst="triangle">
            <a:avLst>
              <a:gd name="adj" fmla="val 50000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1" name="AutoShape 15"/>
          <p:cNvSpPr>
            <a:spLocks noChangeArrowheads="1"/>
          </p:cNvSpPr>
          <p:nvPr/>
        </p:nvSpPr>
        <p:spPr bwMode="auto">
          <a:xfrm>
            <a:off x="4894782" y="4418574"/>
            <a:ext cx="1057275" cy="914400"/>
          </a:xfrm>
          <a:prstGeom prst="triangle">
            <a:avLst>
              <a:gd name="adj" fmla="val 50000"/>
            </a:avLst>
          </a:prstGeom>
          <a:solidFill>
            <a:srgbClr val="80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2" name="Oval 16"/>
          <p:cNvSpPr>
            <a:spLocks noChangeArrowheads="1"/>
          </p:cNvSpPr>
          <p:nvPr/>
        </p:nvSpPr>
        <p:spPr bwMode="auto">
          <a:xfrm>
            <a:off x="5723457" y="5028174"/>
            <a:ext cx="304800" cy="304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3" name="Oval 17"/>
          <p:cNvSpPr>
            <a:spLocks noChangeArrowheads="1"/>
          </p:cNvSpPr>
          <p:nvPr/>
        </p:nvSpPr>
        <p:spPr bwMode="auto">
          <a:xfrm>
            <a:off x="5647257" y="4723374"/>
            <a:ext cx="5334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4" name="Oval 18"/>
          <p:cNvSpPr>
            <a:spLocks noChangeArrowheads="1"/>
          </p:cNvSpPr>
          <p:nvPr/>
        </p:nvSpPr>
        <p:spPr bwMode="auto">
          <a:xfrm>
            <a:off x="5647257" y="4418574"/>
            <a:ext cx="609600" cy="533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35" name="Oval 19"/>
          <p:cNvSpPr>
            <a:spLocks noChangeArrowheads="1"/>
          </p:cNvSpPr>
          <p:nvPr/>
        </p:nvSpPr>
        <p:spPr bwMode="auto">
          <a:xfrm>
            <a:off x="5799657" y="4037574"/>
            <a:ext cx="609600" cy="533400"/>
          </a:xfrm>
          <a:prstGeom prst="ellipse">
            <a:avLst/>
          </a:prstGeom>
          <a:solidFill>
            <a:srgbClr val="FF0000">
              <a:alpha val="46001"/>
            </a:srgbClr>
          </a:solidFill>
          <a:ln w="9525" cap="rnd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2824" name="Oval 8"/>
          <p:cNvSpPr>
            <a:spLocks noChangeArrowheads="1"/>
          </p:cNvSpPr>
          <p:nvPr/>
        </p:nvSpPr>
        <p:spPr bwMode="auto">
          <a:xfrm>
            <a:off x="5723457" y="525677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A Good Analysis of Data is the Place to Start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 rot="258061">
            <a:off x="2269139" y="3348055"/>
            <a:ext cx="1938721" cy="883605"/>
          </a:xfrm>
          <a:prstGeom prst="ellipse">
            <a:avLst/>
          </a:prstGeom>
          <a:solidFill>
            <a:srgbClr val="00FF00">
              <a:alpha val="32941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 rot="16539610">
            <a:off x="2964587" y="3059499"/>
            <a:ext cx="346034" cy="1370964"/>
          </a:xfrm>
          <a:prstGeom prst="upArrow">
            <a:avLst>
              <a:gd name="adj1" fmla="val 50000"/>
              <a:gd name="adj2" fmla="val 149020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" descr="12aug00_bref1316"/>
          <p:cNvPicPr>
            <a:picLocks noChangeAspect="1" noChangeArrowheads="1"/>
          </p:cNvPicPr>
          <p:nvPr/>
        </p:nvPicPr>
        <p:blipFill>
          <a:blip r:embed="rId4" cstate="print"/>
          <a:srcRect b="16940"/>
          <a:stretch>
            <a:fillRect/>
          </a:stretch>
        </p:blipFill>
        <p:spPr bwMode="auto">
          <a:xfrm>
            <a:off x="76200" y="2057400"/>
            <a:ext cx="4120918" cy="3200400"/>
          </a:xfrm>
          <a:prstGeom prst="rect">
            <a:avLst/>
          </a:prstGeom>
          <a:noFill/>
        </p:spPr>
      </p:pic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1752600" y="2667000"/>
            <a:ext cx="609600" cy="533400"/>
          </a:xfrm>
          <a:prstGeom prst="ellipse">
            <a:avLst/>
          </a:prstGeom>
          <a:noFill/>
          <a:ln w="38100" cap="rnd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152400" y="5334000"/>
            <a:ext cx="441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Madison County, VA, June 1995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Hurricane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Fran, Sep 1996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sz="2400" kern="0" baseline="0" dirty="0" smtClean="0">
                <a:solidFill>
                  <a:srgbClr val="FFFFFF"/>
                </a:solidFill>
                <a:latin typeface="Calibri" pitchFamily="34" charset="0"/>
              </a:rPr>
              <a:t>Sparta,</a:t>
            </a:r>
            <a:r>
              <a:rPr lang="en-US" sz="2400" kern="0" dirty="0" smtClean="0">
                <a:solidFill>
                  <a:srgbClr val="FFFFFF"/>
                </a:solidFill>
                <a:latin typeface="Calibri" pitchFamily="34" charset="0"/>
              </a:rPr>
              <a:t> NJ, Aug 2000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Peeks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Creek, NC, Sep 2004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rain-fr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57800" y="2362200"/>
            <a:ext cx="3599573" cy="4285904"/>
          </a:xfrm>
          <a:noFill/>
          <a:ln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EF41-C32F-4112-88AC-EF7D6B72B70B}" type="slidenum">
              <a:rPr lang="en-US"/>
              <a:pPr/>
              <a:t>7</a:t>
            </a:fld>
            <a:endParaRPr lang="en-US"/>
          </a:p>
        </p:txBody>
      </p:sp>
      <p:pic>
        <p:nvPicPr>
          <p:cNvPr id="23557" name="Picture 5" descr="rain-mtn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57800" y="2362200"/>
            <a:ext cx="3602440" cy="4267200"/>
          </a:xfrm>
          <a:noFill/>
          <a:ln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Recognize Scenarios for Enhanced </a:t>
            </a:r>
            <a:r>
              <a:rPr lang="en-US" sz="2400" dirty="0" err="1" smtClean="0">
                <a:solidFill>
                  <a:srgbClr val="FFFF00"/>
                </a:solidFill>
              </a:rPr>
              <a:t>Rainrates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2400" y="1981200"/>
            <a:ext cx="487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itchFamily="34" charset="0"/>
              </a:rPr>
              <a:t>Warm Rain Process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itchFamily="34" charset="0"/>
              </a:rPr>
              <a:t>Deep warm layer (&gt; 3 km)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Anomalous moisture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itchFamily="34" charset="0"/>
              </a:rPr>
              <a:t>Rapid moisture replenishment</a:t>
            </a:r>
          </a:p>
          <a:p>
            <a:pPr marL="438912" marR="0" lvl="0" indent="-438912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Enhanced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Low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level lift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Picture 2" descr="12aug00_bref13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81199"/>
            <a:ext cx="3886200" cy="3633649"/>
          </a:xfrm>
          <a:prstGeom prst="rect">
            <a:avLst/>
          </a:prstGeom>
          <a:noFill/>
        </p:spPr>
      </p:pic>
      <p:pic>
        <p:nvPicPr>
          <p:cNvPr id="9" name="Picture 3" descr="12aug00_ir13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3593005"/>
            <a:ext cx="3200400" cy="3112595"/>
          </a:xfrm>
          <a:prstGeom prst="rect">
            <a:avLst/>
          </a:prstGeom>
          <a:noFill/>
        </p:spPr>
      </p:pic>
      <p:sp>
        <p:nvSpPr>
          <p:cNvPr id="10" name="Oval 9"/>
          <p:cNvSpPr/>
          <p:nvPr/>
        </p:nvSpPr>
        <p:spPr>
          <a:xfrm>
            <a:off x="3352800" y="4648200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52600" y="2667000"/>
            <a:ext cx="45720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Freeform 3"/>
          <p:cNvSpPr>
            <a:spLocks/>
          </p:cNvSpPr>
          <p:nvPr/>
        </p:nvSpPr>
        <p:spPr bwMode="auto">
          <a:xfrm>
            <a:off x="533400" y="2117725"/>
            <a:ext cx="2057400" cy="2514600"/>
          </a:xfrm>
          <a:custGeom>
            <a:avLst/>
            <a:gdLst/>
            <a:ahLst/>
            <a:cxnLst>
              <a:cxn ang="0">
                <a:pos x="384" y="1584"/>
              </a:cxn>
              <a:cxn ang="0">
                <a:pos x="240" y="1344"/>
              </a:cxn>
              <a:cxn ang="0">
                <a:pos x="96" y="1200"/>
              </a:cxn>
              <a:cxn ang="0">
                <a:pos x="0" y="1008"/>
              </a:cxn>
              <a:cxn ang="0">
                <a:pos x="0" y="768"/>
              </a:cxn>
              <a:cxn ang="0">
                <a:pos x="48" y="432"/>
              </a:cxn>
              <a:cxn ang="0">
                <a:pos x="0" y="240"/>
              </a:cxn>
              <a:cxn ang="0">
                <a:pos x="192" y="96"/>
              </a:cxn>
              <a:cxn ang="0">
                <a:pos x="432" y="0"/>
              </a:cxn>
              <a:cxn ang="0">
                <a:pos x="528" y="0"/>
              </a:cxn>
              <a:cxn ang="0">
                <a:pos x="720" y="0"/>
              </a:cxn>
              <a:cxn ang="0">
                <a:pos x="864" y="96"/>
              </a:cxn>
              <a:cxn ang="0">
                <a:pos x="1056" y="144"/>
              </a:cxn>
              <a:cxn ang="0">
                <a:pos x="1248" y="288"/>
              </a:cxn>
              <a:cxn ang="0">
                <a:pos x="1296" y="432"/>
              </a:cxn>
              <a:cxn ang="0">
                <a:pos x="1296" y="576"/>
              </a:cxn>
              <a:cxn ang="0">
                <a:pos x="1200" y="624"/>
              </a:cxn>
              <a:cxn ang="0">
                <a:pos x="1056" y="768"/>
              </a:cxn>
              <a:cxn ang="0">
                <a:pos x="960" y="912"/>
              </a:cxn>
              <a:cxn ang="0">
                <a:pos x="912" y="1104"/>
              </a:cxn>
              <a:cxn ang="0">
                <a:pos x="768" y="1152"/>
              </a:cxn>
              <a:cxn ang="0">
                <a:pos x="720" y="1296"/>
              </a:cxn>
              <a:cxn ang="0">
                <a:pos x="576" y="1344"/>
              </a:cxn>
              <a:cxn ang="0">
                <a:pos x="480" y="1392"/>
              </a:cxn>
              <a:cxn ang="0">
                <a:pos x="384" y="1584"/>
              </a:cxn>
            </a:cxnLst>
            <a:rect l="0" t="0" r="r" b="b"/>
            <a:pathLst>
              <a:path w="1296" h="1584">
                <a:moveTo>
                  <a:pt x="384" y="1584"/>
                </a:moveTo>
                <a:lnTo>
                  <a:pt x="240" y="1344"/>
                </a:lnTo>
                <a:lnTo>
                  <a:pt x="96" y="1200"/>
                </a:lnTo>
                <a:lnTo>
                  <a:pt x="0" y="1008"/>
                </a:lnTo>
                <a:lnTo>
                  <a:pt x="0" y="768"/>
                </a:lnTo>
                <a:lnTo>
                  <a:pt x="48" y="432"/>
                </a:lnTo>
                <a:lnTo>
                  <a:pt x="0" y="240"/>
                </a:lnTo>
                <a:lnTo>
                  <a:pt x="192" y="96"/>
                </a:lnTo>
                <a:lnTo>
                  <a:pt x="432" y="0"/>
                </a:lnTo>
                <a:lnTo>
                  <a:pt x="528" y="0"/>
                </a:lnTo>
                <a:lnTo>
                  <a:pt x="720" y="0"/>
                </a:lnTo>
                <a:lnTo>
                  <a:pt x="864" y="96"/>
                </a:lnTo>
                <a:lnTo>
                  <a:pt x="1056" y="144"/>
                </a:lnTo>
                <a:lnTo>
                  <a:pt x="1248" y="288"/>
                </a:lnTo>
                <a:lnTo>
                  <a:pt x="1296" y="432"/>
                </a:lnTo>
                <a:lnTo>
                  <a:pt x="1296" y="576"/>
                </a:lnTo>
                <a:lnTo>
                  <a:pt x="1200" y="624"/>
                </a:lnTo>
                <a:lnTo>
                  <a:pt x="1056" y="768"/>
                </a:lnTo>
                <a:lnTo>
                  <a:pt x="960" y="912"/>
                </a:lnTo>
                <a:lnTo>
                  <a:pt x="912" y="1104"/>
                </a:lnTo>
                <a:lnTo>
                  <a:pt x="768" y="1152"/>
                </a:lnTo>
                <a:lnTo>
                  <a:pt x="720" y="1296"/>
                </a:lnTo>
                <a:lnTo>
                  <a:pt x="576" y="1344"/>
                </a:lnTo>
                <a:lnTo>
                  <a:pt x="480" y="1392"/>
                </a:lnTo>
                <a:lnTo>
                  <a:pt x="384" y="1584"/>
                </a:lnTo>
                <a:close/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56" name="Freeform 4"/>
          <p:cNvSpPr>
            <a:spLocks/>
          </p:cNvSpPr>
          <p:nvPr/>
        </p:nvSpPr>
        <p:spPr bwMode="auto">
          <a:xfrm>
            <a:off x="1066800" y="2727325"/>
            <a:ext cx="1003300" cy="1905000"/>
          </a:xfrm>
          <a:custGeom>
            <a:avLst/>
            <a:gdLst/>
            <a:ahLst/>
            <a:cxnLst>
              <a:cxn ang="0">
                <a:pos x="632" y="0"/>
              </a:cxn>
              <a:cxn ang="0">
                <a:pos x="296" y="192"/>
              </a:cxn>
              <a:cxn ang="0">
                <a:pos x="200" y="384"/>
              </a:cxn>
              <a:cxn ang="0">
                <a:pos x="104" y="576"/>
              </a:cxn>
              <a:cxn ang="0">
                <a:pos x="8" y="720"/>
              </a:cxn>
              <a:cxn ang="0">
                <a:pos x="56" y="864"/>
              </a:cxn>
              <a:cxn ang="0">
                <a:pos x="56" y="1200"/>
              </a:cxn>
            </a:cxnLst>
            <a:rect l="0" t="0" r="r" b="b"/>
            <a:pathLst>
              <a:path w="632" h="1200">
                <a:moveTo>
                  <a:pt x="632" y="0"/>
                </a:moveTo>
                <a:cubicBezTo>
                  <a:pt x="500" y="64"/>
                  <a:pt x="368" y="128"/>
                  <a:pt x="296" y="192"/>
                </a:cubicBezTo>
                <a:cubicBezTo>
                  <a:pt x="224" y="256"/>
                  <a:pt x="232" y="320"/>
                  <a:pt x="200" y="384"/>
                </a:cubicBezTo>
                <a:cubicBezTo>
                  <a:pt x="168" y="448"/>
                  <a:pt x="136" y="520"/>
                  <a:pt x="104" y="576"/>
                </a:cubicBezTo>
                <a:cubicBezTo>
                  <a:pt x="72" y="632"/>
                  <a:pt x="16" y="672"/>
                  <a:pt x="8" y="720"/>
                </a:cubicBezTo>
                <a:cubicBezTo>
                  <a:pt x="0" y="768"/>
                  <a:pt x="48" y="784"/>
                  <a:pt x="56" y="864"/>
                </a:cubicBezTo>
                <a:cubicBezTo>
                  <a:pt x="64" y="944"/>
                  <a:pt x="56" y="1144"/>
                  <a:pt x="56" y="1200"/>
                </a:cubicBezTo>
              </a:path>
            </a:pathLst>
          </a:custGeom>
          <a:noFill/>
          <a:ln w="508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57" name="Freeform 5"/>
          <p:cNvSpPr>
            <a:spLocks/>
          </p:cNvSpPr>
          <p:nvPr/>
        </p:nvSpPr>
        <p:spPr bwMode="auto">
          <a:xfrm>
            <a:off x="838200" y="2574925"/>
            <a:ext cx="546100" cy="762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336" y="336"/>
              </a:cxn>
              <a:cxn ang="0">
                <a:pos x="336" y="480"/>
              </a:cxn>
            </a:cxnLst>
            <a:rect l="0" t="0" r="r" b="b"/>
            <a:pathLst>
              <a:path w="344" h="480">
                <a:moveTo>
                  <a:pt x="0" y="0"/>
                </a:moveTo>
                <a:cubicBezTo>
                  <a:pt x="116" y="20"/>
                  <a:pt x="232" y="40"/>
                  <a:pt x="288" y="96"/>
                </a:cubicBezTo>
                <a:cubicBezTo>
                  <a:pt x="344" y="152"/>
                  <a:pt x="328" y="272"/>
                  <a:pt x="336" y="336"/>
                </a:cubicBezTo>
                <a:cubicBezTo>
                  <a:pt x="344" y="400"/>
                  <a:pt x="340" y="440"/>
                  <a:pt x="336" y="480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59" name="Freeform 7"/>
          <p:cNvSpPr>
            <a:spLocks/>
          </p:cNvSpPr>
          <p:nvPr/>
        </p:nvSpPr>
        <p:spPr bwMode="auto">
          <a:xfrm>
            <a:off x="3048000" y="5775325"/>
            <a:ext cx="685800" cy="838200"/>
          </a:xfrm>
          <a:custGeom>
            <a:avLst/>
            <a:gdLst/>
            <a:ahLst/>
            <a:cxnLst>
              <a:cxn ang="0">
                <a:pos x="384" y="1584"/>
              </a:cxn>
              <a:cxn ang="0">
                <a:pos x="240" y="1344"/>
              </a:cxn>
              <a:cxn ang="0">
                <a:pos x="96" y="1200"/>
              </a:cxn>
              <a:cxn ang="0">
                <a:pos x="0" y="1008"/>
              </a:cxn>
              <a:cxn ang="0">
                <a:pos x="0" y="768"/>
              </a:cxn>
              <a:cxn ang="0">
                <a:pos x="48" y="432"/>
              </a:cxn>
              <a:cxn ang="0">
                <a:pos x="0" y="240"/>
              </a:cxn>
              <a:cxn ang="0">
                <a:pos x="192" y="96"/>
              </a:cxn>
              <a:cxn ang="0">
                <a:pos x="432" y="0"/>
              </a:cxn>
              <a:cxn ang="0">
                <a:pos x="528" y="0"/>
              </a:cxn>
              <a:cxn ang="0">
                <a:pos x="720" y="0"/>
              </a:cxn>
              <a:cxn ang="0">
                <a:pos x="864" y="96"/>
              </a:cxn>
              <a:cxn ang="0">
                <a:pos x="1056" y="144"/>
              </a:cxn>
              <a:cxn ang="0">
                <a:pos x="1248" y="288"/>
              </a:cxn>
              <a:cxn ang="0">
                <a:pos x="1296" y="432"/>
              </a:cxn>
              <a:cxn ang="0">
                <a:pos x="1296" y="576"/>
              </a:cxn>
              <a:cxn ang="0">
                <a:pos x="1200" y="624"/>
              </a:cxn>
              <a:cxn ang="0">
                <a:pos x="1056" y="768"/>
              </a:cxn>
              <a:cxn ang="0">
                <a:pos x="960" y="912"/>
              </a:cxn>
              <a:cxn ang="0">
                <a:pos x="912" y="1104"/>
              </a:cxn>
              <a:cxn ang="0">
                <a:pos x="768" y="1152"/>
              </a:cxn>
              <a:cxn ang="0">
                <a:pos x="720" y="1296"/>
              </a:cxn>
              <a:cxn ang="0">
                <a:pos x="576" y="1344"/>
              </a:cxn>
              <a:cxn ang="0">
                <a:pos x="480" y="1392"/>
              </a:cxn>
              <a:cxn ang="0">
                <a:pos x="384" y="1584"/>
              </a:cxn>
            </a:cxnLst>
            <a:rect l="0" t="0" r="r" b="b"/>
            <a:pathLst>
              <a:path w="1296" h="1584">
                <a:moveTo>
                  <a:pt x="384" y="1584"/>
                </a:moveTo>
                <a:lnTo>
                  <a:pt x="240" y="1344"/>
                </a:lnTo>
                <a:lnTo>
                  <a:pt x="96" y="1200"/>
                </a:lnTo>
                <a:lnTo>
                  <a:pt x="0" y="1008"/>
                </a:lnTo>
                <a:lnTo>
                  <a:pt x="0" y="768"/>
                </a:lnTo>
                <a:lnTo>
                  <a:pt x="48" y="432"/>
                </a:lnTo>
                <a:lnTo>
                  <a:pt x="0" y="240"/>
                </a:lnTo>
                <a:lnTo>
                  <a:pt x="192" y="96"/>
                </a:lnTo>
                <a:lnTo>
                  <a:pt x="432" y="0"/>
                </a:lnTo>
                <a:lnTo>
                  <a:pt x="528" y="0"/>
                </a:lnTo>
                <a:lnTo>
                  <a:pt x="720" y="0"/>
                </a:lnTo>
                <a:lnTo>
                  <a:pt x="864" y="96"/>
                </a:lnTo>
                <a:lnTo>
                  <a:pt x="1056" y="144"/>
                </a:lnTo>
                <a:lnTo>
                  <a:pt x="1248" y="288"/>
                </a:lnTo>
                <a:lnTo>
                  <a:pt x="1296" y="432"/>
                </a:lnTo>
                <a:lnTo>
                  <a:pt x="1296" y="576"/>
                </a:lnTo>
                <a:lnTo>
                  <a:pt x="1200" y="624"/>
                </a:lnTo>
                <a:lnTo>
                  <a:pt x="1056" y="768"/>
                </a:lnTo>
                <a:lnTo>
                  <a:pt x="960" y="912"/>
                </a:lnTo>
                <a:lnTo>
                  <a:pt x="912" y="1104"/>
                </a:lnTo>
                <a:lnTo>
                  <a:pt x="768" y="1152"/>
                </a:lnTo>
                <a:lnTo>
                  <a:pt x="720" y="1296"/>
                </a:lnTo>
                <a:lnTo>
                  <a:pt x="576" y="1344"/>
                </a:lnTo>
                <a:lnTo>
                  <a:pt x="480" y="1392"/>
                </a:lnTo>
                <a:lnTo>
                  <a:pt x="384" y="1584"/>
                </a:lnTo>
                <a:close/>
              </a:path>
            </a:pathLst>
          </a:custGeom>
          <a:noFill/>
          <a:ln w="254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61" name="Freeform 9"/>
          <p:cNvSpPr>
            <a:spLocks/>
          </p:cNvSpPr>
          <p:nvPr/>
        </p:nvSpPr>
        <p:spPr bwMode="auto">
          <a:xfrm>
            <a:off x="3200400" y="5927725"/>
            <a:ext cx="304800" cy="685800"/>
          </a:xfrm>
          <a:custGeom>
            <a:avLst/>
            <a:gdLst/>
            <a:ahLst/>
            <a:cxnLst>
              <a:cxn ang="0">
                <a:pos x="632" y="0"/>
              </a:cxn>
              <a:cxn ang="0">
                <a:pos x="296" y="192"/>
              </a:cxn>
              <a:cxn ang="0">
                <a:pos x="200" y="384"/>
              </a:cxn>
              <a:cxn ang="0">
                <a:pos x="104" y="576"/>
              </a:cxn>
              <a:cxn ang="0">
                <a:pos x="8" y="720"/>
              </a:cxn>
              <a:cxn ang="0">
                <a:pos x="56" y="864"/>
              </a:cxn>
              <a:cxn ang="0">
                <a:pos x="56" y="1200"/>
              </a:cxn>
            </a:cxnLst>
            <a:rect l="0" t="0" r="r" b="b"/>
            <a:pathLst>
              <a:path w="632" h="1200">
                <a:moveTo>
                  <a:pt x="632" y="0"/>
                </a:moveTo>
                <a:cubicBezTo>
                  <a:pt x="500" y="64"/>
                  <a:pt x="368" y="128"/>
                  <a:pt x="296" y="192"/>
                </a:cubicBezTo>
                <a:cubicBezTo>
                  <a:pt x="224" y="256"/>
                  <a:pt x="232" y="320"/>
                  <a:pt x="200" y="384"/>
                </a:cubicBezTo>
                <a:cubicBezTo>
                  <a:pt x="168" y="448"/>
                  <a:pt x="136" y="520"/>
                  <a:pt x="104" y="576"/>
                </a:cubicBezTo>
                <a:cubicBezTo>
                  <a:pt x="72" y="632"/>
                  <a:pt x="16" y="672"/>
                  <a:pt x="8" y="720"/>
                </a:cubicBezTo>
                <a:cubicBezTo>
                  <a:pt x="0" y="768"/>
                  <a:pt x="48" y="784"/>
                  <a:pt x="56" y="864"/>
                </a:cubicBezTo>
                <a:cubicBezTo>
                  <a:pt x="64" y="944"/>
                  <a:pt x="56" y="1144"/>
                  <a:pt x="56" y="1200"/>
                </a:cubicBezTo>
              </a:path>
            </a:pathLst>
          </a:custGeom>
          <a:noFill/>
          <a:ln w="508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63" name="Freeform 11"/>
          <p:cNvSpPr>
            <a:spLocks/>
          </p:cNvSpPr>
          <p:nvPr/>
        </p:nvSpPr>
        <p:spPr bwMode="auto">
          <a:xfrm>
            <a:off x="3124200" y="5927725"/>
            <a:ext cx="152400" cy="304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8" y="96"/>
              </a:cxn>
              <a:cxn ang="0">
                <a:pos x="336" y="336"/>
              </a:cxn>
              <a:cxn ang="0">
                <a:pos x="336" y="480"/>
              </a:cxn>
            </a:cxnLst>
            <a:rect l="0" t="0" r="r" b="b"/>
            <a:pathLst>
              <a:path w="344" h="480">
                <a:moveTo>
                  <a:pt x="0" y="0"/>
                </a:moveTo>
                <a:cubicBezTo>
                  <a:pt x="116" y="20"/>
                  <a:pt x="232" y="40"/>
                  <a:pt x="288" y="96"/>
                </a:cubicBezTo>
                <a:cubicBezTo>
                  <a:pt x="344" y="152"/>
                  <a:pt x="328" y="272"/>
                  <a:pt x="336" y="336"/>
                </a:cubicBezTo>
                <a:cubicBezTo>
                  <a:pt x="344" y="400"/>
                  <a:pt x="340" y="440"/>
                  <a:pt x="336" y="480"/>
                </a:cubicBezTo>
              </a:path>
            </a:pathLst>
          </a:custGeom>
          <a:noFill/>
          <a:ln w="381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65" name="Freeform 13"/>
          <p:cNvSpPr>
            <a:spLocks/>
          </p:cNvSpPr>
          <p:nvPr/>
        </p:nvSpPr>
        <p:spPr bwMode="auto">
          <a:xfrm>
            <a:off x="3200400" y="6232525"/>
            <a:ext cx="304800" cy="152400"/>
          </a:xfrm>
          <a:custGeom>
            <a:avLst/>
            <a:gdLst/>
            <a:ahLst/>
            <a:cxnLst>
              <a:cxn ang="0">
                <a:pos x="432" y="96"/>
              </a:cxn>
              <a:cxn ang="0">
                <a:pos x="288" y="0"/>
              </a:cxn>
              <a:cxn ang="0">
                <a:pos x="144" y="96"/>
              </a:cxn>
              <a:cxn ang="0">
                <a:pos x="0" y="192"/>
              </a:cxn>
            </a:cxnLst>
            <a:rect l="0" t="0" r="r" b="b"/>
            <a:pathLst>
              <a:path w="432" h="192">
                <a:moveTo>
                  <a:pt x="432" y="96"/>
                </a:moveTo>
                <a:cubicBezTo>
                  <a:pt x="384" y="48"/>
                  <a:pt x="336" y="0"/>
                  <a:pt x="288" y="0"/>
                </a:cubicBezTo>
                <a:cubicBezTo>
                  <a:pt x="240" y="0"/>
                  <a:pt x="192" y="64"/>
                  <a:pt x="144" y="96"/>
                </a:cubicBezTo>
                <a:cubicBezTo>
                  <a:pt x="96" y="128"/>
                  <a:pt x="48" y="160"/>
                  <a:pt x="0" y="192"/>
                </a:cubicBezTo>
              </a:path>
            </a:pathLst>
          </a:custGeom>
          <a:noFill/>
          <a:ln w="317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66" name="Freeform 14"/>
          <p:cNvSpPr>
            <a:spLocks/>
          </p:cNvSpPr>
          <p:nvPr/>
        </p:nvSpPr>
        <p:spPr bwMode="auto">
          <a:xfrm>
            <a:off x="1143000" y="3717925"/>
            <a:ext cx="685800" cy="304800"/>
          </a:xfrm>
          <a:custGeom>
            <a:avLst/>
            <a:gdLst/>
            <a:ahLst/>
            <a:cxnLst>
              <a:cxn ang="0">
                <a:pos x="432" y="96"/>
              </a:cxn>
              <a:cxn ang="0">
                <a:pos x="288" y="0"/>
              </a:cxn>
              <a:cxn ang="0">
                <a:pos x="144" y="96"/>
              </a:cxn>
              <a:cxn ang="0">
                <a:pos x="0" y="192"/>
              </a:cxn>
            </a:cxnLst>
            <a:rect l="0" t="0" r="r" b="b"/>
            <a:pathLst>
              <a:path w="432" h="192">
                <a:moveTo>
                  <a:pt x="432" y="96"/>
                </a:moveTo>
                <a:cubicBezTo>
                  <a:pt x="384" y="48"/>
                  <a:pt x="336" y="0"/>
                  <a:pt x="288" y="0"/>
                </a:cubicBezTo>
                <a:cubicBezTo>
                  <a:pt x="240" y="0"/>
                  <a:pt x="192" y="64"/>
                  <a:pt x="144" y="96"/>
                </a:cubicBezTo>
                <a:cubicBezTo>
                  <a:pt x="96" y="128"/>
                  <a:pt x="48" y="160"/>
                  <a:pt x="0" y="192"/>
                </a:cubicBezTo>
              </a:path>
            </a:pathLst>
          </a:custGeom>
          <a:noFill/>
          <a:ln w="3175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49167" name="Oval 15"/>
          <p:cNvSpPr>
            <a:spLocks noChangeArrowheads="1"/>
          </p:cNvSpPr>
          <p:nvPr/>
        </p:nvSpPr>
        <p:spPr bwMode="auto">
          <a:xfrm>
            <a:off x="990600" y="3108325"/>
            <a:ext cx="762000" cy="5334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9169" name="Text Box 17"/>
          <p:cNvSpPr txBox="1">
            <a:spLocks noChangeArrowheads="1"/>
          </p:cNvSpPr>
          <p:nvPr/>
        </p:nvSpPr>
        <p:spPr bwMode="auto">
          <a:xfrm>
            <a:off x="2057400" y="3489325"/>
            <a:ext cx="2133600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 Minimal flash flood threat </a:t>
            </a:r>
            <a:endParaRPr lang="en-US" sz="2000">
              <a:latin typeface="Times New Roman" pitchFamily="18" charset="0"/>
            </a:endParaRP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52400" y="5394325"/>
            <a:ext cx="2743200" cy="1311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latin typeface="Times New Roman" pitchFamily="18" charset="0"/>
                <a:sym typeface="Symbol" pitchFamily="18" charset="2"/>
              </a:rPr>
              <a:t>Increased flash flood risk for small basins completely covered by intense precip area </a:t>
            </a:r>
          </a:p>
        </p:txBody>
      </p:sp>
      <p:sp>
        <p:nvSpPr>
          <p:cNvPr id="49172" name="Oval 20"/>
          <p:cNvSpPr>
            <a:spLocks noChangeArrowheads="1"/>
          </p:cNvSpPr>
          <p:nvPr/>
        </p:nvSpPr>
        <p:spPr bwMode="auto">
          <a:xfrm>
            <a:off x="2971800" y="5851525"/>
            <a:ext cx="762000" cy="533400"/>
          </a:xfrm>
          <a:prstGeom prst="ellipse">
            <a:avLst/>
          </a:prstGeom>
          <a:solidFill>
            <a:srgbClr val="FFFFFF">
              <a:alpha val="50000"/>
            </a:srgbClr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" descr="PINE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590800"/>
            <a:ext cx="4878496" cy="3657600"/>
          </a:xfrm>
          <a:prstGeom prst="rect">
            <a:avLst/>
          </a:prstGeom>
          <a:noFill/>
        </p:spPr>
      </p:pic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Small Basin with Respect to Wet Footprint</a:t>
            </a:r>
            <a:endParaRPr lang="en-US" b="1" dirty="0" smtClean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5943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Provided by Bob Davis</a:t>
            </a:r>
            <a:endParaRPr lang="en-US" sz="1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7" grpId="0" animBg="1"/>
      <p:bldP spid="49169" grpId="0" autoUpdateAnimBg="0"/>
      <p:bldP spid="49170" grpId="0" autoUpdateAnimBg="0"/>
      <p:bldP spid="49172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3048000"/>
            <a:ext cx="3657600" cy="3352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 smtClean="0"/>
              <a:t>Urbanization: the two biggies…</a:t>
            </a:r>
          </a:p>
          <a:p>
            <a:pPr eaLnBrk="1" hangingPunct="1"/>
            <a:r>
              <a:rPr lang="en-US" sz="2000" b="1" u="sng" dirty="0" smtClean="0"/>
              <a:t>More Runoff</a:t>
            </a:r>
            <a:r>
              <a:rPr lang="en-US" sz="2000" b="1" dirty="0" smtClean="0"/>
              <a:t>: Increased coverage of impermeable surfaces</a:t>
            </a:r>
            <a:endParaRPr lang="en-US" sz="2000" b="1" u="sng" dirty="0" smtClean="0"/>
          </a:p>
          <a:p>
            <a:pPr eaLnBrk="1" hangingPunct="1"/>
            <a:r>
              <a:rPr lang="en-US" sz="2000" b="1" u="sng" dirty="0" smtClean="0"/>
              <a:t>More Rapid Runoff</a:t>
            </a:r>
            <a:r>
              <a:rPr lang="en-US" sz="2000" b="1" dirty="0" smtClean="0"/>
              <a:t>: helped by storm drain systems, the road grid,  stream channelization</a:t>
            </a:r>
          </a:p>
        </p:txBody>
      </p:sp>
      <p:pic>
        <p:nvPicPr>
          <p:cNvPr id="120844" name="Picture 12" descr="urban_hydro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981200"/>
            <a:ext cx="4953000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4495800" y="4800600"/>
            <a:ext cx="4267200" cy="0"/>
          </a:xfrm>
          <a:prstGeom prst="line">
            <a:avLst/>
          </a:prstGeom>
          <a:noFill/>
          <a:ln w="38100" algn="ctr">
            <a:solidFill>
              <a:srgbClr val="7030A0"/>
            </a:solidFill>
            <a:prstDash val="dash"/>
            <a:round/>
            <a:headEnd/>
            <a:tailEnd/>
          </a:ln>
        </p:spPr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86600" y="4462462"/>
            <a:ext cx="1371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Flood stage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00"/>
                </a:solidFill>
              </a:rPr>
              <a:t>Flash Flood Forecasting</a:t>
            </a:r>
            <a:r>
              <a:rPr lang="en-US" b="1" dirty="0" smtClean="0">
                <a:solidFill>
                  <a:srgbClr val="FFFF00"/>
                </a:solidFill>
              </a:rPr>
              <a:t/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Flash Floods and Urbanization</a:t>
            </a:r>
            <a:endParaRPr lang="en-US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Default Design">
  <a:themeElements>
    <a:clrScheme name="Custom 8">
      <a:dk1>
        <a:srgbClr val="000072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Tahom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977</Words>
  <Application>Microsoft Office PowerPoint</Application>
  <PresentationFormat>On-screen Show (4:3)</PresentationFormat>
  <Paragraphs>199</Paragraphs>
  <Slides>24</Slides>
  <Notes>24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1_Default Design</vt:lpstr>
      <vt:lpstr>Slide 1</vt:lpstr>
      <vt:lpstr>Flash Flood Forecasting The Operational Challenge</vt:lpstr>
      <vt:lpstr>Flash Flood Forecasting What is a Realistic Expectation for Warnings? </vt:lpstr>
      <vt:lpstr>Flash Flood Forecasting What’s Needed for Improved Warnings</vt:lpstr>
      <vt:lpstr>Flash Flood Forecasting Are QPFs up to the Task?</vt:lpstr>
      <vt:lpstr>Flash Flood Forecasting A Good Analysis of Data is the Place to Start</vt:lpstr>
      <vt:lpstr>Flash Flood Forecasting Recognize Scenarios for Enhanced Rainrates</vt:lpstr>
      <vt:lpstr>Flash Flood Forecasting Small Basin with Respect to Wet Footprint</vt:lpstr>
      <vt:lpstr>Flash Flood Forecasting Flash Floods and Urbanization</vt:lpstr>
      <vt:lpstr>Flash Flood Forecasting Flash Floods and Urbanization</vt:lpstr>
      <vt:lpstr>Flash Flood Forecasting Flash Floods and Urbanization</vt:lpstr>
      <vt:lpstr>Flash Flood Forecasting Urbanization Impact on Flash Flood Frequency</vt:lpstr>
      <vt:lpstr>Flash Flood Forecasting The Baltimore Study (Princeton University)</vt:lpstr>
      <vt:lpstr>Slide 14</vt:lpstr>
      <vt:lpstr>Flash Flood Forecasting Richmond, 30 August 2004</vt:lpstr>
      <vt:lpstr>Slide 16</vt:lpstr>
      <vt:lpstr>Flash Flood Forecasting Larger Scale Events: Area Flood or Flash Flood?</vt:lpstr>
      <vt:lpstr>Cheshire County, NH 9 Oct 2005 Albany, NY, WSR-88D</vt:lpstr>
      <vt:lpstr>Slide 19</vt:lpstr>
      <vt:lpstr>Slide 20</vt:lpstr>
      <vt:lpstr>Flash Flood Forecasting Hurricane Ivan Event, 16-18 Sep 2004</vt:lpstr>
      <vt:lpstr>Flash Flood Forecasting Hurricane Ivan Event, 16-18 Sep 2004</vt:lpstr>
      <vt:lpstr>Slide 23</vt:lpstr>
      <vt:lpstr>Slide 24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hkane</dc:creator>
  <cp:lastModifiedBy>Barbara Watson</cp:lastModifiedBy>
  <cp:revision>98</cp:revision>
  <dcterms:created xsi:type="dcterms:W3CDTF">2010-05-19T20:13:18Z</dcterms:created>
  <dcterms:modified xsi:type="dcterms:W3CDTF">2010-06-03T16:35:33Z</dcterms:modified>
</cp:coreProperties>
</file>