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256" r:id="rId2"/>
    <p:sldId id="308" r:id="rId3"/>
    <p:sldId id="307" r:id="rId4"/>
    <p:sldId id="306" r:id="rId5"/>
    <p:sldId id="396" r:id="rId6"/>
    <p:sldId id="400" r:id="rId7"/>
    <p:sldId id="398" r:id="rId8"/>
    <p:sldId id="401" r:id="rId9"/>
    <p:sldId id="313" r:id="rId10"/>
    <p:sldId id="404" r:id="rId11"/>
    <p:sldId id="332" r:id="rId12"/>
    <p:sldId id="312" r:id="rId13"/>
    <p:sldId id="325" r:id="rId14"/>
    <p:sldId id="394" r:id="rId15"/>
    <p:sldId id="322" r:id="rId16"/>
    <p:sldId id="403" r:id="rId17"/>
    <p:sldId id="329" r:id="rId18"/>
    <p:sldId id="323" r:id="rId19"/>
    <p:sldId id="324" r:id="rId20"/>
    <p:sldId id="350" r:id="rId21"/>
    <p:sldId id="397" r:id="rId22"/>
    <p:sldId id="304" r:id="rId23"/>
    <p:sldId id="405" r:id="rId24"/>
    <p:sldId id="402" r:id="rId25"/>
    <p:sldId id="343" r:id="rId26"/>
  </p:sldIdLst>
  <p:sldSz cx="9144000" cy="6858000" type="screen4x3"/>
  <p:notesSz cx="6858000" cy="9180513"/>
  <p:defaultTextStyle>
    <a:defPPr>
      <a:defRPr lang="en-US"/>
    </a:defPPr>
    <a:lvl1pPr algn="l" rtl="0" fontAlgn="base">
      <a:spcBef>
        <a:spcPct val="0"/>
      </a:spcBef>
      <a:spcAft>
        <a:spcPct val="0"/>
      </a:spcAft>
      <a:defRPr sz="4800" kern="1200">
        <a:solidFill>
          <a:srgbClr val="FFFFFF"/>
        </a:solidFill>
        <a:latin typeface="Arial" charset="0"/>
        <a:ea typeface="+mn-ea"/>
        <a:cs typeface="+mn-cs"/>
      </a:defRPr>
    </a:lvl1pPr>
    <a:lvl2pPr marL="457200" algn="l" rtl="0" fontAlgn="base">
      <a:spcBef>
        <a:spcPct val="0"/>
      </a:spcBef>
      <a:spcAft>
        <a:spcPct val="0"/>
      </a:spcAft>
      <a:defRPr sz="4800" kern="1200">
        <a:solidFill>
          <a:srgbClr val="FFFFFF"/>
        </a:solidFill>
        <a:latin typeface="Arial" charset="0"/>
        <a:ea typeface="+mn-ea"/>
        <a:cs typeface="+mn-cs"/>
      </a:defRPr>
    </a:lvl2pPr>
    <a:lvl3pPr marL="914400" algn="l" rtl="0" fontAlgn="base">
      <a:spcBef>
        <a:spcPct val="0"/>
      </a:spcBef>
      <a:spcAft>
        <a:spcPct val="0"/>
      </a:spcAft>
      <a:defRPr sz="4800" kern="1200">
        <a:solidFill>
          <a:srgbClr val="FFFFFF"/>
        </a:solidFill>
        <a:latin typeface="Arial" charset="0"/>
        <a:ea typeface="+mn-ea"/>
        <a:cs typeface="+mn-cs"/>
      </a:defRPr>
    </a:lvl3pPr>
    <a:lvl4pPr marL="1371600" algn="l" rtl="0" fontAlgn="base">
      <a:spcBef>
        <a:spcPct val="0"/>
      </a:spcBef>
      <a:spcAft>
        <a:spcPct val="0"/>
      </a:spcAft>
      <a:defRPr sz="4800" kern="1200">
        <a:solidFill>
          <a:srgbClr val="FFFFFF"/>
        </a:solidFill>
        <a:latin typeface="Arial" charset="0"/>
        <a:ea typeface="+mn-ea"/>
        <a:cs typeface="+mn-cs"/>
      </a:defRPr>
    </a:lvl4pPr>
    <a:lvl5pPr marL="1828800" algn="l" rtl="0" fontAlgn="base">
      <a:spcBef>
        <a:spcPct val="0"/>
      </a:spcBef>
      <a:spcAft>
        <a:spcPct val="0"/>
      </a:spcAft>
      <a:defRPr sz="4800" kern="1200">
        <a:solidFill>
          <a:srgbClr val="FFFFFF"/>
        </a:solidFill>
        <a:latin typeface="Arial" charset="0"/>
        <a:ea typeface="+mn-ea"/>
        <a:cs typeface="+mn-cs"/>
      </a:defRPr>
    </a:lvl5pPr>
    <a:lvl6pPr marL="2286000" algn="l" defTabSz="914400" rtl="0" eaLnBrk="1" latinLnBrk="0" hangingPunct="1">
      <a:defRPr sz="4800" kern="1200">
        <a:solidFill>
          <a:srgbClr val="FFFFFF"/>
        </a:solidFill>
        <a:latin typeface="Arial" charset="0"/>
        <a:ea typeface="+mn-ea"/>
        <a:cs typeface="+mn-cs"/>
      </a:defRPr>
    </a:lvl6pPr>
    <a:lvl7pPr marL="2743200" algn="l" defTabSz="914400" rtl="0" eaLnBrk="1" latinLnBrk="0" hangingPunct="1">
      <a:defRPr sz="4800" kern="1200">
        <a:solidFill>
          <a:srgbClr val="FFFFFF"/>
        </a:solidFill>
        <a:latin typeface="Arial" charset="0"/>
        <a:ea typeface="+mn-ea"/>
        <a:cs typeface="+mn-cs"/>
      </a:defRPr>
    </a:lvl7pPr>
    <a:lvl8pPr marL="3200400" algn="l" defTabSz="914400" rtl="0" eaLnBrk="1" latinLnBrk="0" hangingPunct="1">
      <a:defRPr sz="4800" kern="1200">
        <a:solidFill>
          <a:srgbClr val="FFFFFF"/>
        </a:solidFill>
        <a:latin typeface="Arial" charset="0"/>
        <a:ea typeface="+mn-ea"/>
        <a:cs typeface="+mn-cs"/>
      </a:defRPr>
    </a:lvl8pPr>
    <a:lvl9pPr marL="3657600" algn="l" defTabSz="914400" rtl="0" eaLnBrk="1" latinLnBrk="0" hangingPunct="1">
      <a:defRPr sz="4800" kern="1200">
        <a:solidFill>
          <a:srgbClr val="FFFFFF"/>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81"/>
    <a:srgbClr val="FFFFFF"/>
    <a:srgbClr val="FF3300"/>
    <a:srgbClr val="66FF33"/>
    <a:srgbClr val="F8D08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4944" autoAdjust="0"/>
    <p:restoredTop sz="89962" autoAdjust="0"/>
  </p:normalViewPr>
  <p:slideViewPr>
    <p:cSldViewPr>
      <p:cViewPr varScale="1">
        <p:scale>
          <a:sx n="91" d="100"/>
          <a:sy n="91" d="100"/>
        </p:scale>
        <p:origin x="-108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046" y="-96"/>
      </p:cViewPr>
      <p:guideLst>
        <p:guide orient="horz" pos="2891"/>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US"/>
          </a:p>
        </p:txBody>
      </p:sp>
      <p:sp>
        <p:nvSpPr>
          <p:cNvPr id="128003" name="Rectangle 3"/>
          <p:cNvSpPr>
            <a:spLocks noGrp="1" noChangeArrowheads="1"/>
          </p:cNvSpPr>
          <p:nvPr>
            <p:ph type="dt" sz="quarter"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128004" name="Rectangle 4"/>
          <p:cNvSpPr>
            <a:spLocks noGrp="1" noChangeArrowheads="1"/>
          </p:cNvSpPr>
          <p:nvPr>
            <p:ph type="ftr" sz="quarter" idx="2"/>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US"/>
          </a:p>
        </p:txBody>
      </p:sp>
      <p:sp>
        <p:nvSpPr>
          <p:cNvPr id="128005" name="Rectangle 5"/>
          <p:cNvSpPr>
            <a:spLocks noGrp="1" noChangeArrowheads="1"/>
          </p:cNvSpPr>
          <p:nvPr>
            <p:ph type="sldNum" sz="quarter" idx="3"/>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C2FE9FD5-4C90-4CCC-AD83-B2DD582BAA4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US"/>
          </a:p>
        </p:txBody>
      </p:sp>
      <p:sp>
        <p:nvSpPr>
          <p:cNvPr id="3075" name="Rectangle 3"/>
          <p:cNvSpPr>
            <a:spLocks noGrp="1" noChangeArrowheads="1"/>
          </p:cNvSpPr>
          <p:nvPr>
            <p:ph type="dt"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35063" y="688975"/>
            <a:ext cx="4589462" cy="34417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60863"/>
            <a:ext cx="5486400" cy="413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US"/>
          </a:p>
        </p:txBody>
      </p:sp>
      <p:sp>
        <p:nvSpPr>
          <p:cNvPr id="3079" name="Rectangle 7"/>
          <p:cNvSpPr>
            <a:spLocks noGrp="1" noChangeArrowheads="1"/>
          </p:cNvSpPr>
          <p:nvPr>
            <p:ph type="sldNum" sz="quarter" idx="5"/>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1D9BD4FE-8D3B-4AAA-B6D4-A118CE280DF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32FB9207-5E9C-4122-BA42-3DBD8C83FA25}" type="slidenum">
              <a:rPr lang="en-US" smtClean="0"/>
              <a:pPr/>
              <a:t>1</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CB0D0889-98D4-4B95-B7B4-ED235D337A24}" type="slidenum">
              <a:rPr lang="en-US" smtClean="0"/>
              <a:pPr/>
              <a:t>10</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60863"/>
            <a:ext cx="5029200" cy="4130675"/>
          </a:xfrm>
          <a:noFill/>
          <a:ln/>
        </p:spPr>
        <p:txBody>
          <a:bodyPr/>
          <a:lstStyle/>
          <a:p>
            <a:pPr eaLnBrk="1" hangingPunct="1"/>
            <a:r>
              <a:rPr lang="en-US" smtClean="0"/>
              <a:t>Large number of data sets, physical processes over many time scales.  Difficult in operations.  Decompose the DA problem into smaller ones to phase in over time.  Note the difference in the colored boxes….yellow would indicate snow related parms, green remote sensing, pink the surface layer etc.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F7A61DA8-9644-4B2E-A82D-723952A976DD}" type="slidenum">
              <a:rPr lang="en-US" smtClean="0"/>
              <a:pPr/>
              <a:t>11</a:t>
            </a:fld>
            <a:endParaRPr lang="en-U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914400" y="4360863"/>
            <a:ext cx="5029200" cy="4130675"/>
          </a:xfrm>
          <a:noFill/>
          <a:ln/>
        </p:spPr>
        <p:txBody>
          <a:bodyPr/>
          <a:lstStyle/>
          <a:p>
            <a:pPr eaLnBrk="1" hangingPunct="1"/>
            <a:r>
              <a:rPr lang="en-US" smtClean="0"/>
              <a:t>Example of streamflow simulation before (top) and after (bottom) VAR assimilation (climo PET and hourly precipitation). The SAC model was used here. Some improvement in peak flow.</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F7F27E04-2D08-4FB4-BD26-E4DF7C9F20C4}" type="slidenum">
              <a:rPr lang="en-US" smtClean="0"/>
              <a:pPr/>
              <a:t>12</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914400" y="4360863"/>
            <a:ext cx="5029200" cy="4130675"/>
          </a:xfrm>
          <a:noFill/>
          <a:ln/>
        </p:spPr>
        <p:txBody>
          <a:bodyPr/>
          <a:lstStyle/>
          <a:p>
            <a:pPr eaLnBrk="1" hangingPunct="1"/>
            <a:r>
              <a:rPr lang="en-US" smtClean="0"/>
              <a:t>Streamflow versus time showing the impact of data assimilation .  Black is observed flow, blue without DA, red with DA (ensemble).  Green are individual ensembles.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0C758105-250D-4C56-B5F6-F24F7EE1D80B}" type="slidenum">
              <a:rPr lang="en-US" smtClean="0"/>
              <a:pPr/>
              <a:t>13</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914400" y="4360863"/>
            <a:ext cx="5029200" cy="4130675"/>
          </a:xfrm>
          <a:noFill/>
          <a:ln/>
        </p:spPr>
        <p:txBody>
          <a:bodyPr/>
          <a:lstStyle/>
          <a:p>
            <a:pPr eaLnBrk="1" hangingPunct="1"/>
            <a:r>
              <a:rPr lang="en-US" smtClean="0"/>
              <a:t>Talking points:  Freemont pass, better skill, less spread.  Univ. Camp.  Degredation of skill.  Note the decrease in the spread/variability of the ensembles due to the DA.  Don’t want to constrain the envelope of solutions too much.</a:t>
            </a:r>
          </a:p>
          <a:p>
            <a:pPr eaLnBrk="1" hangingPunct="1"/>
            <a:endParaRPr lang="en-US" smtClean="0"/>
          </a:p>
          <a:p>
            <a:pPr eaLnBrk="1" hangingPunct="1"/>
            <a:r>
              <a:rPr lang="en-US" smtClean="0"/>
              <a:t>Using our PQPE estimates and similarly derived temperature estimates, we forced NWS-RFS SNOW-17 and applied an ensemble kalman filter for data assimilation purposes. “Observed SWE” is gained by the same methods as the PQPE from surrounding stations, with data from the experimental site withheld for validation purposes.  Left panels show “raw” simulations using our PQPE and temperature ensembles. Right panels show the impact of applying the ensemble kalman filter. Red line is the “truth” that was withheld in each experiment. We see consistently better performance, but on occasion the ensemble spread decreases too much.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4601896A-50B2-4D21-B6A6-DBE8175F564E}" type="slidenum">
              <a:rPr lang="en-US" smtClean="0"/>
              <a:pPr/>
              <a:t>14</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smtClean="0"/>
              <a:t>SM is second to QPF in terms of errors in initial conditions for hydro models.  In-situ obs. are sparse, remotely sensed obs./satellites only capture skin SM value. Space-based techniques (cosmic rays) seem promising.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B723E27E-1264-4695-B9D2-F93DC0FCCF96}" type="slidenum">
              <a:rPr lang="en-US" smtClean="0"/>
              <a:pPr/>
              <a:t>15</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r>
              <a:rPr lang="en-US" smtClean="0"/>
              <a:t>Shift from long term probabilistic forecasts to shorter term (customer driven). Application to FF guidance.  End user interpretation is a challenge.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C1235400-E3CA-44A1-BBF2-822E435E3DBF}" type="slidenum">
              <a:rPr lang="en-US" smtClean="0"/>
              <a:pPr/>
              <a:t>16</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smtClean="0"/>
              <a:t>Highlights:  This depicts the major sources of uncertainty associated with each step of the multi-model ensemble framework. Space-time scale issue.  Must allow flexibility to incorporate all relavent space/time scales but be dynamically and statistically consistent.  Initial model states, calibration (parameters), rating curves, forecast and analysis uncertainties should all be considered.  Forecaster should have influence on the meteorological input…..weighting of atmospheric ENS members for example.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ACADC162-D4F4-4674-9ACD-FB2849CAA57B}" type="slidenum">
              <a:rPr lang="en-US" smtClean="0"/>
              <a:pPr/>
              <a:t>17</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marL="190500" indent="-190500" eaLnBrk="1" hangingPunct="1">
              <a:lnSpc>
                <a:spcPct val="80000"/>
              </a:lnSpc>
            </a:pPr>
            <a:r>
              <a:rPr lang="en-US" sz="1000" smtClean="0"/>
              <a:t>Ensemble probabilistic forecast skill as a function of flow threshold (index by the flow’s nonexceedance probability p) for 7-minimum flow forecasts over a 90-day time horizon issued on April 1</a:t>
            </a:r>
            <a:r>
              <a:rPr lang="en-US" sz="1000" baseline="30000" smtClean="0"/>
              <a:t>st</a:t>
            </a:r>
            <a:r>
              <a:rPr lang="en-US" sz="1000" smtClean="0"/>
              <a:t> for the Des Moines River at Stratford.</a:t>
            </a:r>
          </a:p>
          <a:p>
            <a:pPr marL="190500" indent="-190500" eaLnBrk="1" hangingPunct="1">
              <a:lnSpc>
                <a:spcPct val="80000"/>
              </a:lnSpc>
            </a:pPr>
            <a:endParaRPr lang="en-US" sz="1000" smtClean="0"/>
          </a:p>
          <a:p>
            <a:pPr marL="190500" indent="-190500" eaLnBrk="1" hangingPunct="1">
              <a:lnSpc>
                <a:spcPct val="80000"/>
              </a:lnSpc>
            </a:pPr>
            <a:r>
              <a:rPr lang="en-US" sz="1000" smtClean="0"/>
              <a:t>Probability forecast skill (i.e., the skill of probability forecasts for event below/above the flow threshold) depends on the threshold --- In this case, the skill is much higher for low flow thresholds; the skill of forecasting high flow events is poor. [Note:  The low skill at high thresholds is probably not a concern here for users, as they are most interested in the probability of an unusually low 7-day minimum flow (droughts)].</a:t>
            </a:r>
          </a:p>
          <a:p>
            <a:pPr marL="190500" indent="-190500" eaLnBrk="1" hangingPunct="1">
              <a:lnSpc>
                <a:spcPct val="80000"/>
              </a:lnSpc>
            </a:pPr>
            <a:endParaRPr lang="en-US" sz="1000" smtClean="0"/>
          </a:p>
          <a:p>
            <a:pPr marL="190500" indent="-190500" eaLnBrk="1" hangingPunct="1">
              <a:lnSpc>
                <a:spcPct val="80000"/>
              </a:lnSpc>
            </a:pPr>
            <a:r>
              <a:rPr lang="en-US" sz="1000" smtClean="0"/>
              <a:t>One can interpret some simpler (univariate) summary measures as summarizing attributes on the skill function shown above (see next slide for an example).</a:t>
            </a:r>
          </a:p>
          <a:p>
            <a:pPr marL="190500" indent="-190500" eaLnBrk="1" hangingPunct="1">
              <a:lnSpc>
                <a:spcPct val="80000"/>
              </a:lnSpc>
            </a:pPr>
            <a:endParaRPr lang="en-US" sz="1000" smtClean="0"/>
          </a:p>
          <a:p>
            <a:pPr marL="190500" indent="-190500" eaLnBrk="1" hangingPunct="1">
              <a:lnSpc>
                <a:spcPct val="80000"/>
              </a:lnSpc>
            </a:pPr>
            <a:r>
              <a:rPr lang="en-US" sz="1000" smtClean="0"/>
              <a:t>Using sampling theory, exact or approximate standard error estimators have been developed for distributions-oriented (DO) forecast quality measures.  These estimators can be computed based only on sample moments of the forecasts and observations (that is, Monte Carlo simulation is not needed).  Therefore, estimates of uncertainty in the forecast measures can be routinely computed along with the measures themselves.</a:t>
            </a:r>
          </a:p>
          <a:p>
            <a:pPr marL="190500" indent="-190500" eaLnBrk="1" hangingPunct="1">
              <a:lnSpc>
                <a:spcPct val="80000"/>
              </a:lnSpc>
            </a:pPr>
            <a:endParaRPr lang="en-US" sz="1000" smtClean="0"/>
          </a:p>
          <a:p>
            <a:pPr marL="190500" indent="-190500" eaLnBrk="1" hangingPunct="1">
              <a:lnSpc>
                <a:spcPct val="80000"/>
              </a:lnSpc>
            </a:pPr>
            <a:r>
              <a:rPr lang="en-US" sz="1000" smtClean="0"/>
              <a:t>The plot above shows the estimated skill for AHPS forecasts of 7-day minimum flow over a 90-day forecast horizon, for a Raccoon River tributary (part of the Des Moines AHPS).  The skill is computed for various flow thresholds, which are indexed above using the nonexceedance probability (p) of the flow thresholds.  Also plotted are the standard errors for each skill estimate.</a:t>
            </a:r>
          </a:p>
          <a:p>
            <a:pPr marL="190500" indent="-190500" eaLnBrk="1" hangingPunct="1">
              <a:lnSpc>
                <a:spcPct val="80000"/>
              </a:lnSpc>
            </a:pPr>
            <a:endParaRPr lang="en-US" sz="1000" smtClean="0"/>
          </a:p>
          <a:p>
            <a:pPr marL="190500" indent="-190500" eaLnBrk="1" hangingPunct="1">
              <a:lnSpc>
                <a:spcPct val="80000"/>
              </a:lnSpc>
            </a:pPr>
            <a:r>
              <a:rPr lang="en-US" sz="1000" smtClean="0"/>
              <a:t>Some observations:</a:t>
            </a:r>
          </a:p>
          <a:p>
            <a:pPr marL="190500" indent="-190500" eaLnBrk="1" hangingPunct="1">
              <a:lnSpc>
                <a:spcPct val="80000"/>
              </a:lnSpc>
            </a:pPr>
            <a:endParaRPr lang="en-US" sz="1000" smtClean="0"/>
          </a:p>
          <a:p>
            <a:pPr marL="190500" indent="-190500" eaLnBrk="1" hangingPunct="1">
              <a:lnSpc>
                <a:spcPct val="80000"/>
              </a:lnSpc>
              <a:buFontTx/>
              <a:buAutoNum type="arabicPeriod"/>
            </a:pPr>
            <a:r>
              <a:rPr lang="en-US" sz="1000" smtClean="0"/>
              <a:t>Skill estimates for flow extremes (low or high flow thresholds) have much higher uncertainties, as these events rarely occur in the verification sample.</a:t>
            </a:r>
          </a:p>
          <a:p>
            <a:pPr marL="190500" indent="-190500" eaLnBrk="1" hangingPunct="1">
              <a:lnSpc>
                <a:spcPct val="80000"/>
              </a:lnSpc>
              <a:buFontTx/>
              <a:buAutoNum type="arabicPeriod"/>
            </a:pPr>
            <a:r>
              <a:rPr lang="en-US" sz="1000" smtClean="0"/>
              <a:t> Uncertainties also depend on the magnitude of the skill.  When the skill estimate is near zero, its uncertainty is much higher and when the forecast has significant skill (e.g., for p in the range from 0.1 to about 0.6).</a:t>
            </a:r>
          </a:p>
          <a:p>
            <a:pPr marL="190500" indent="-190500" eaLnBrk="1" hangingPunct="1">
              <a:lnSpc>
                <a:spcPct val="80000"/>
              </a:lnSpc>
              <a:buFontTx/>
              <a:buAutoNum type="arabicPeriod"/>
            </a:pPr>
            <a:r>
              <a:rPr lang="en-US" sz="1000" smtClean="0"/>
              <a:t>Despite the high uncertainties in the forecast quality estimates, overall attributes of ensemble forecasts (and their significance) are apparent.  For example, probabilistic forecasts for AHPS 7-day minimum flows have significant skill for lower flow thresholds (e.g., probability of dry conditions).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DF9A763B-A36A-4CF0-A7B5-009F45877B3F}" type="slidenum">
              <a:rPr lang="en-US" smtClean="0"/>
              <a:pPr/>
              <a:t>18</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lang="en-US" smtClean="0"/>
              <a:t>Summary of future of ensemble use in hydro forecasting.  Note new forecast fields/grids.  New data sets and role of distributed models are KEY to this progress.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D1E74A52-3F46-421B-81DB-2E697EC30F5F}" type="slidenum">
              <a:rPr lang="en-US" smtClean="0"/>
              <a:pPr/>
              <a:t>19</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smtClean="0"/>
              <a:t>Highlights:  Regional or locally run NWP models can provide the IC/BCs to help drive the next generation of hydro models.  Think QPF and QPT.  Also some energy budget output as well.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E66C4768-46F0-481E-B749-8D796FE058DA}" type="slidenum">
              <a:rPr lang="en-US" smtClean="0"/>
              <a:pPr/>
              <a:t>2</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EA7FC40D-F155-4D0B-91A4-94A87D78D083}" type="slidenum">
              <a:rPr lang="en-US" smtClean="0"/>
              <a:pPr/>
              <a:t>20</a:t>
            </a:fld>
            <a:endParaRPr lang="en-US" smtClean="0"/>
          </a:p>
        </p:txBody>
      </p:sp>
      <p:sp>
        <p:nvSpPr>
          <p:cNvPr id="56322" name="Rectangle 7"/>
          <p:cNvSpPr txBox="1">
            <a:spLocks noGrp="1" noChangeArrowheads="1"/>
          </p:cNvSpPr>
          <p:nvPr/>
        </p:nvSpPr>
        <p:spPr bwMode="auto">
          <a:xfrm>
            <a:off x="3883025" y="8720138"/>
            <a:ext cx="2973388" cy="458787"/>
          </a:xfrm>
          <a:prstGeom prst="rect">
            <a:avLst/>
          </a:prstGeom>
          <a:noFill/>
          <a:ln w="9525">
            <a:noFill/>
            <a:miter lim="800000"/>
            <a:headEnd/>
            <a:tailEnd/>
          </a:ln>
        </p:spPr>
        <p:txBody>
          <a:bodyPr lIns="91633" tIns="45817" rIns="91633" bIns="45817" anchor="b"/>
          <a:lstStyle/>
          <a:p>
            <a:pPr algn="r" defTabSz="917575"/>
            <a:fld id="{B4BDCCBB-4458-4EE2-A51E-366C5781EC46}" type="slidenum">
              <a:rPr lang="en-US" sz="1200">
                <a:solidFill>
                  <a:schemeClr val="tx1"/>
                </a:solidFill>
              </a:rPr>
              <a:pPr algn="r" defTabSz="917575"/>
              <a:t>20</a:t>
            </a:fld>
            <a:endParaRPr lang="en-US" sz="1200">
              <a:solidFill>
                <a:schemeClr val="tx1"/>
              </a:solidFill>
            </a:endParaRPr>
          </a:p>
        </p:txBody>
      </p:sp>
      <p:sp>
        <p:nvSpPr>
          <p:cNvPr id="56323" name="Rectangle 2"/>
          <p:cNvSpPr>
            <a:spLocks noGrp="1" noRot="1" noChangeAspect="1" noChangeArrowheads="1" noTextEdit="1"/>
          </p:cNvSpPr>
          <p:nvPr>
            <p:ph type="sldImg"/>
          </p:nvPr>
        </p:nvSpPr>
        <p:spPr>
          <a:xfrm>
            <a:off x="1133475" y="687388"/>
            <a:ext cx="4591050" cy="3443287"/>
          </a:xfrm>
          <a:ln/>
        </p:spPr>
      </p:sp>
      <p:sp>
        <p:nvSpPr>
          <p:cNvPr id="56324" name="Rectangle 3"/>
          <p:cNvSpPr>
            <a:spLocks noGrp="1" noChangeArrowheads="1"/>
          </p:cNvSpPr>
          <p:nvPr>
            <p:ph type="body" idx="1"/>
          </p:nvPr>
        </p:nvSpPr>
        <p:spPr>
          <a:xfrm>
            <a:off x="687388" y="4360863"/>
            <a:ext cx="5483225" cy="4132262"/>
          </a:xfrm>
          <a:noFill/>
          <a:ln/>
        </p:spPr>
        <p:txBody>
          <a:bodyPr lIns="91633" tIns="45817" rIns="91633" bIns="45817"/>
          <a:lstStyle/>
          <a:p>
            <a:pPr eaLnBrk="1" hangingPunct="1"/>
            <a:r>
              <a:rPr lang="en-US" smtClean="0"/>
              <a:t>Deterministic verification is happening to some extent within the region now….focus should be on QPF and soil moisture.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B9DD50F6-849B-4418-90C5-7F897BAAD5E5}" type="slidenum">
              <a:rPr lang="en-US" smtClean="0"/>
              <a:pPr/>
              <a:t>21</a:t>
            </a:fld>
            <a:endParaRPr lang="en-US" smtClean="0"/>
          </a:p>
        </p:txBody>
      </p:sp>
      <p:sp>
        <p:nvSpPr>
          <p:cNvPr id="58370" name="Rectangle 7"/>
          <p:cNvSpPr txBox="1">
            <a:spLocks noGrp="1" noChangeArrowheads="1"/>
          </p:cNvSpPr>
          <p:nvPr/>
        </p:nvSpPr>
        <p:spPr bwMode="auto">
          <a:xfrm>
            <a:off x="3883025" y="8720138"/>
            <a:ext cx="2973388" cy="458787"/>
          </a:xfrm>
          <a:prstGeom prst="rect">
            <a:avLst/>
          </a:prstGeom>
          <a:noFill/>
          <a:ln w="9525">
            <a:noFill/>
            <a:miter lim="800000"/>
            <a:headEnd/>
            <a:tailEnd/>
          </a:ln>
        </p:spPr>
        <p:txBody>
          <a:bodyPr lIns="91633" tIns="45817" rIns="91633" bIns="45817" anchor="b"/>
          <a:lstStyle/>
          <a:p>
            <a:pPr algn="r" defTabSz="917575"/>
            <a:fld id="{9E8D2FB3-DDCF-47A6-95F3-6EA60A94823D}" type="slidenum">
              <a:rPr lang="en-US" sz="1200">
                <a:solidFill>
                  <a:schemeClr val="tx1"/>
                </a:solidFill>
              </a:rPr>
              <a:pPr algn="r" defTabSz="917575"/>
              <a:t>21</a:t>
            </a:fld>
            <a:endParaRPr lang="en-US" sz="1200">
              <a:solidFill>
                <a:schemeClr val="tx1"/>
              </a:solidFill>
            </a:endParaRPr>
          </a:p>
        </p:txBody>
      </p:sp>
      <p:sp>
        <p:nvSpPr>
          <p:cNvPr id="58371" name="Rectangle 2"/>
          <p:cNvSpPr>
            <a:spLocks noGrp="1" noRot="1" noChangeAspect="1" noChangeArrowheads="1" noTextEdit="1"/>
          </p:cNvSpPr>
          <p:nvPr>
            <p:ph type="sldImg"/>
          </p:nvPr>
        </p:nvSpPr>
        <p:spPr>
          <a:xfrm>
            <a:off x="1133475" y="687388"/>
            <a:ext cx="4591050" cy="3443287"/>
          </a:xfrm>
          <a:ln/>
        </p:spPr>
      </p:sp>
      <p:sp>
        <p:nvSpPr>
          <p:cNvPr id="58372" name="Rectangle 3"/>
          <p:cNvSpPr>
            <a:spLocks noGrp="1" noChangeArrowheads="1"/>
          </p:cNvSpPr>
          <p:nvPr>
            <p:ph type="body" idx="1"/>
          </p:nvPr>
        </p:nvSpPr>
        <p:spPr>
          <a:xfrm>
            <a:off x="687388" y="4360863"/>
            <a:ext cx="5483225" cy="4132262"/>
          </a:xfrm>
          <a:noFill/>
          <a:ln/>
        </p:spPr>
        <p:txBody>
          <a:bodyPr lIns="91633" tIns="45817" rIns="91633" bIns="45817"/>
          <a:lstStyle/>
          <a:p>
            <a:pPr eaLnBrk="1" hangingPunct="1"/>
            <a:r>
              <a:rPr lang="en-US" smtClean="0"/>
              <a:t>Question:  How to use verification feedback in an operational setting in a meaningful way? What metrics are most useful to answer questions like: “How good was the forecast”?  “How can the forecast improve”?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3AE62444-3E7E-406A-8894-01826796D361}" type="slidenum">
              <a:rPr lang="en-US" smtClean="0"/>
              <a:pPr/>
              <a:t>22</a:t>
            </a:fld>
            <a:endParaRPr lang="en-US"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3AE62444-3E7E-406A-8894-01826796D361}" type="slidenum">
              <a:rPr lang="en-US" smtClean="0"/>
              <a:pPr/>
              <a:t>23</a:t>
            </a:fld>
            <a:endParaRPr lang="en-US"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17B1B8D8-A56D-4663-B11A-A7B940AAD11B}" type="slidenum">
              <a:rPr lang="en-US" smtClean="0"/>
              <a:pPr/>
              <a:t>24</a:t>
            </a:fld>
            <a:endParaRPr lang="en-US" smtClean="0"/>
          </a:p>
        </p:txBody>
      </p:sp>
      <p:sp>
        <p:nvSpPr>
          <p:cNvPr id="62466" name="Rectangle 2"/>
          <p:cNvSpPr>
            <a:spLocks noGrp="1" noRot="1" noChangeAspect="1" noChangeArrowheads="1" noTextEdit="1"/>
          </p:cNvSpPr>
          <p:nvPr>
            <p:ph type="sldImg"/>
          </p:nvPr>
        </p:nvSpPr>
        <p:spPr>
          <a:xfrm>
            <a:off x="1133475" y="687388"/>
            <a:ext cx="4591050" cy="3443287"/>
          </a:xfrm>
          <a:ln/>
        </p:spPr>
      </p:sp>
      <p:sp>
        <p:nvSpPr>
          <p:cNvPr id="62467" name="Rectangle 3"/>
          <p:cNvSpPr>
            <a:spLocks noGrp="1" noChangeArrowheads="1"/>
          </p:cNvSpPr>
          <p:nvPr>
            <p:ph type="body" idx="1"/>
          </p:nvPr>
        </p:nvSpPr>
        <p:spPr>
          <a:xfrm>
            <a:off x="687388" y="4360863"/>
            <a:ext cx="5483225" cy="4132262"/>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4BEE4501-858F-413C-BFD5-386AC35E869B}" type="slidenum">
              <a:rPr lang="en-US" smtClean="0"/>
              <a:pPr/>
              <a:t>25</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2DB612E2-DD91-473D-B35D-A02C1B1B82D9}" type="slidenum">
              <a:rPr lang="en-US" smtClean="0"/>
              <a:pPr/>
              <a:t>3</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C71430EF-9448-40BC-B9C5-7AE6E5C1DF58}" type="slidenum">
              <a:rPr lang="en-US" smtClean="0"/>
              <a:pPr/>
              <a:t>4</a:t>
            </a:fld>
            <a:endParaRPr 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smtClean="0"/>
              <a:t>Lumped versus distributed; physical versus conceptual.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B07BA7B9-8A79-4687-9901-13CC33AE00E3}" type="slidenum">
              <a:rPr lang="en-US" smtClean="0"/>
              <a:pPr/>
              <a:t>5</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r>
              <a:rPr lang="en-US" smtClean="0"/>
              <a:t>Two basins, many dist. Models.  Streamflow is the forecast variable. Arrows show before and after model calibration. The main focus here is to hammer the point that with the increased complexity, distributed models do not consistently outperform lumped counterparts.  Note here as well, that even with calibration there is often a degredation in the bias or Rmod.  This is a problem, in an operational setting.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FEBA93EB-6C2D-4A2D-AA85-4DC73FB0C5CE}" type="slidenum">
              <a:rPr lang="en-US" smtClean="0"/>
              <a:pPr/>
              <a:t>6</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smtClean="0"/>
              <a:t>For operational use, distributed models must be flexible in space in time.  Think about changing land surfaces due to a fire, the impact of irrigation on a field, or vegetation. Currently, most operational guidance uses climatological values of some sort to derive vegetation parameters (LAI, greenup), which don’t work as well for years like 2010.  That impacts the transpiration part of ET!  The spatial variability of these parameters is also important over small basins. MODIS, GOES-R, NPOESS, microwave sensors will help with this.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13A3352D-1B92-4BF2-9B45-6D0BE9221478}" type="slidenum">
              <a:rPr lang="en-US" smtClean="0"/>
              <a:pPr/>
              <a:t>7</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US" smtClean="0"/>
              <a:t>The move from calibration to physically observed parameter estimation.  With focus on shorter time/space scales, need to keep with evolving state of the land surface.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7EC2E5E6-CFD4-465A-A583-1B1598814382}" type="slidenum">
              <a:rPr lang="en-US" smtClean="0"/>
              <a:pPr/>
              <a:t>8</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smtClean="0"/>
              <a:t>To some degree, this is a data assimilation problem.  Leads into the next slide(s) nicely.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CB0D0889-98D4-4B95-B7B4-ED235D337A24}" type="slidenum">
              <a:rPr lang="en-US" smtClean="0"/>
              <a:pPr/>
              <a:t>9</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60863"/>
            <a:ext cx="5029200" cy="4130675"/>
          </a:xfrm>
          <a:noFill/>
          <a:ln/>
        </p:spPr>
        <p:txBody>
          <a:bodyPr/>
          <a:lstStyle/>
          <a:p>
            <a:pPr eaLnBrk="1" hangingPunct="1"/>
            <a:r>
              <a:rPr lang="en-US" smtClean="0"/>
              <a:t>Large number of data sets, physical processes over many time scales.  Difficult in operations.  Decompose the DA problem into smaller ones to phase in over time.  Note the difference in the colored boxes….yellow would indicate snow related parms, green remote sensing, pink the surface layer etc.</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553200"/>
            <a:ext cx="9067800" cy="304800"/>
          </a:xfrm>
          <a:prstGeom prst="rect">
            <a:avLst/>
          </a:prstGeom>
          <a:noFill/>
          <a:ln w="9525">
            <a:noFill/>
            <a:miter lim="800000"/>
            <a:headEnd/>
            <a:tailEnd/>
          </a:ln>
          <a:effectLst/>
        </p:spPr>
        <p:txBody>
          <a:bodyPr anchor="ctr"/>
          <a:lstStyle/>
          <a:p>
            <a:pPr algn="r">
              <a:defRPr/>
            </a:pPr>
            <a:r>
              <a:rPr lang="en-US" sz="2000" b="1">
                <a:solidFill>
                  <a:schemeClr val="bg2"/>
                </a:solidFill>
                <a:latin typeface="ACaslon RegularSC" pitchFamily="18" charset="0"/>
              </a:rPr>
              <a:t>National Weather Service</a:t>
            </a:r>
          </a:p>
        </p:txBody>
      </p:sp>
      <p:sp>
        <p:nvSpPr>
          <p:cNvPr id="7170" name="Rectangle 2"/>
          <p:cNvSpPr>
            <a:spLocks noGrp="1" noChangeArrowheads="1"/>
          </p:cNvSpPr>
          <p:nvPr>
            <p:ph type="ctrTitle"/>
          </p:nvPr>
        </p:nvSpPr>
        <p:spPr>
          <a:xfrm>
            <a:off x="152400" y="76200"/>
            <a:ext cx="8839200" cy="1143000"/>
          </a:xfrm>
        </p:spPr>
        <p:txBody>
          <a:bodyPr/>
          <a:lstStyle>
            <a:lvl1pPr>
              <a:defRPr sz="4000"/>
            </a:lvl1pPr>
          </a:lstStyle>
          <a:p>
            <a:r>
              <a:rPr lang="en-US"/>
              <a:t>Click to edit Master title style</a:t>
            </a:r>
          </a:p>
        </p:txBody>
      </p:sp>
      <p:sp>
        <p:nvSpPr>
          <p:cNvPr id="7172" name="Rectangle 4"/>
          <p:cNvSpPr>
            <a:spLocks noGrp="1" noChangeArrowheads="1"/>
          </p:cNvSpPr>
          <p:nvPr>
            <p:ph type="subTitle" sz="quarter" idx="1"/>
          </p:nvPr>
        </p:nvSpPr>
        <p:spPr>
          <a:xfrm>
            <a:off x="152400" y="1524000"/>
            <a:ext cx="8763000" cy="533400"/>
          </a:xfrm>
        </p:spPr>
        <p:txBody>
          <a:bodyPr/>
          <a:lstStyle>
            <a:lvl1pPr>
              <a:defRPr/>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52400"/>
            <a:ext cx="20955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61341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72400"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533400" y="1447800"/>
            <a:ext cx="8382000" cy="46482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143000" y="15240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35843" name="Rectangle 3"/>
          <p:cNvSpPr>
            <a:spLocks noGrp="1" noChangeArrowheads="1"/>
          </p:cNvSpPr>
          <p:nvPr>
            <p:ph type="body" idx="1"/>
          </p:nvPr>
        </p:nvSpPr>
        <p:spPr bwMode="auto">
          <a:xfrm>
            <a:off x="533400" y="1447800"/>
            <a:ext cx="8382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levelFourth level</a:t>
            </a:r>
          </a:p>
          <a:p>
            <a:pPr lvl="4"/>
            <a:r>
              <a:rPr lang="en-US" smtClean="0"/>
              <a:t>Fifth level</a:t>
            </a:r>
          </a:p>
        </p:txBody>
      </p:sp>
      <p:sp>
        <p:nvSpPr>
          <p:cNvPr id="6148" name="Rectangle 4"/>
          <p:cNvSpPr>
            <a:spLocks noChangeArrowheads="1"/>
          </p:cNvSpPr>
          <p:nvPr/>
        </p:nvSpPr>
        <p:spPr bwMode="auto">
          <a:xfrm>
            <a:off x="3276600" y="6553200"/>
            <a:ext cx="5867400" cy="304800"/>
          </a:xfrm>
          <a:prstGeom prst="rect">
            <a:avLst/>
          </a:prstGeom>
          <a:noFill/>
          <a:ln w="9525">
            <a:noFill/>
            <a:miter lim="800000"/>
            <a:headEnd/>
            <a:tailEnd/>
          </a:ln>
          <a:effectLst/>
        </p:spPr>
        <p:txBody>
          <a:bodyPr anchor="ctr"/>
          <a:lstStyle/>
          <a:p>
            <a:pPr algn="r">
              <a:defRPr/>
            </a:pPr>
            <a:r>
              <a:rPr lang="en-US" sz="2000" b="1">
                <a:solidFill>
                  <a:schemeClr val="bg2"/>
                </a:solidFill>
                <a:latin typeface="ACaslon RegularSC" pitchFamily="18" charset="0"/>
              </a:rPr>
              <a:t>National Weather Service</a:t>
            </a:r>
          </a:p>
        </p:txBody>
      </p:sp>
      <p:sp>
        <p:nvSpPr>
          <p:cNvPr id="6149" name="Text Box 5"/>
          <p:cNvSpPr txBox="1">
            <a:spLocks noChangeArrowheads="1"/>
          </p:cNvSpPr>
          <p:nvPr/>
        </p:nvSpPr>
        <p:spPr bwMode="auto">
          <a:xfrm>
            <a:off x="152400" y="5411788"/>
            <a:ext cx="1219200" cy="227012"/>
          </a:xfrm>
          <a:prstGeom prst="rect">
            <a:avLst/>
          </a:prstGeom>
          <a:noFill/>
          <a:ln w="9525">
            <a:noFill/>
            <a:miter lim="800000"/>
            <a:headEnd/>
            <a:tailEnd/>
          </a:ln>
          <a:effectLst/>
        </p:spPr>
        <p:txBody>
          <a:bodyPr lIns="0" tIns="0" rIns="0" bIns="0"/>
          <a:lstStyle/>
          <a:p>
            <a:pPr>
              <a:lnSpc>
                <a:spcPct val="90000"/>
              </a:lnSpc>
              <a:defRPr/>
            </a:pPr>
            <a:endParaRPr lang="es-ES" sz="1000">
              <a:effectLst>
                <a:outerShdw blurRad="38100" dist="38100" dir="2700000" algn="tl">
                  <a:srgbClr val="000000"/>
                </a:outerShdw>
              </a:effectLst>
              <a:latin typeface="Eurostile Bold" pitchFamily="34" charset="0"/>
            </a:endParaRPr>
          </a:p>
        </p:txBody>
      </p:sp>
      <p:sp>
        <p:nvSpPr>
          <p:cNvPr id="6150" name="AutoShape 6"/>
          <p:cNvSpPr>
            <a:spLocks noChangeArrowheads="1"/>
          </p:cNvSpPr>
          <p:nvPr/>
        </p:nvSpPr>
        <p:spPr bwMode="auto">
          <a:xfrm>
            <a:off x="2438400" y="4343400"/>
            <a:ext cx="976313" cy="485775"/>
          </a:xfrm>
          <a:prstGeom prst="homePlate">
            <a:avLst>
              <a:gd name="adj" fmla="val 50245"/>
            </a:avLst>
          </a:prstGeom>
          <a:noFill/>
          <a:ln w="9525">
            <a:noFill/>
            <a:miter lim="800000"/>
            <a:headEnd/>
            <a:tailEnd/>
          </a:ln>
          <a:effectLst>
            <a:outerShdw dist="35921" dir="2700000" algn="ctr" rotWithShape="0">
              <a:schemeClr val="tx1"/>
            </a:outerShdw>
          </a:effectLst>
        </p:spPr>
        <p:txBody>
          <a:bodyPr wrap="none" anchor="ctr"/>
          <a:lstStyle/>
          <a:p>
            <a:pPr algn="ctr">
              <a:defRPr/>
            </a:pPr>
            <a:endParaRPr lang="en-US"/>
          </a:p>
        </p:txBody>
      </p:sp>
      <p:grpSp>
        <p:nvGrpSpPr>
          <p:cNvPr id="35847" name="Group 7"/>
          <p:cNvGrpSpPr>
            <a:grpSpLocks/>
          </p:cNvGrpSpPr>
          <p:nvPr/>
        </p:nvGrpSpPr>
        <p:grpSpPr bwMode="auto">
          <a:xfrm>
            <a:off x="152400" y="5943600"/>
            <a:ext cx="1485900" cy="754063"/>
            <a:chOff x="144" y="3552"/>
            <a:chExt cx="1056" cy="634"/>
          </a:xfrm>
        </p:grpSpPr>
        <p:sp>
          <p:nvSpPr>
            <p:cNvPr id="6152" name="Freeform 8"/>
            <p:cNvSpPr>
              <a:spLocks/>
            </p:cNvSpPr>
            <p:nvPr/>
          </p:nvSpPr>
          <p:spPr bwMode="auto">
            <a:xfrm>
              <a:off x="275" y="3552"/>
              <a:ext cx="349" cy="577"/>
            </a:xfrm>
            <a:custGeom>
              <a:avLst/>
              <a:gdLst/>
              <a:ahLst/>
              <a:cxnLst>
                <a:cxn ang="0">
                  <a:pos x="263" y="0"/>
                </a:cxn>
                <a:cxn ang="0">
                  <a:pos x="146" y="319"/>
                </a:cxn>
                <a:cxn ang="0">
                  <a:pos x="14" y="600"/>
                </a:cxn>
                <a:cxn ang="0">
                  <a:pos x="60" y="810"/>
                </a:cxn>
                <a:cxn ang="0">
                  <a:pos x="263" y="888"/>
                </a:cxn>
                <a:cxn ang="0">
                  <a:pos x="473" y="802"/>
                </a:cxn>
                <a:cxn ang="0">
                  <a:pos x="497" y="600"/>
                </a:cxn>
                <a:cxn ang="0">
                  <a:pos x="364" y="327"/>
                </a:cxn>
                <a:cxn ang="0">
                  <a:pos x="263" y="0"/>
                </a:cxn>
              </a:cxnLst>
              <a:rect l="0" t="0" r="r" b="b"/>
              <a:pathLst>
                <a:path w="515" h="889">
                  <a:moveTo>
                    <a:pt x="263" y="0"/>
                  </a:moveTo>
                  <a:cubicBezTo>
                    <a:pt x="229" y="3"/>
                    <a:pt x="187" y="219"/>
                    <a:pt x="146" y="319"/>
                  </a:cubicBezTo>
                  <a:cubicBezTo>
                    <a:pt x="105" y="419"/>
                    <a:pt x="28" y="518"/>
                    <a:pt x="14" y="600"/>
                  </a:cubicBezTo>
                  <a:cubicBezTo>
                    <a:pt x="0" y="682"/>
                    <a:pt x="19" y="762"/>
                    <a:pt x="60" y="810"/>
                  </a:cubicBezTo>
                  <a:cubicBezTo>
                    <a:pt x="101" y="858"/>
                    <a:pt x="194" y="889"/>
                    <a:pt x="263" y="888"/>
                  </a:cubicBezTo>
                  <a:cubicBezTo>
                    <a:pt x="332" y="887"/>
                    <a:pt x="434" y="850"/>
                    <a:pt x="473" y="802"/>
                  </a:cubicBezTo>
                  <a:cubicBezTo>
                    <a:pt x="512" y="754"/>
                    <a:pt x="515" y="679"/>
                    <a:pt x="497" y="600"/>
                  </a:cubicBezTo>
                  <a:cubicBezTo>
                    <a:pt x="479" y="521"/>
                    <a:pt x="403" y="427"/>
                    <a:pt x="364" y="327"/>
                  </a:cubicBezTo>
                  <a:cubicBezTo>
                    <a:pt x="325" y="227"/>
                    <a:pt x="284" y="68"/>
                    <a:pt x="263" y="0"/>
                  </a:cubicBezTo>
                  <a:close/>
                </a:path>
              </a:pathLst>
            </a:custGeom>
            <a:gradFill rotWithShape="0">
              <a:gsLst>
                <a:gs pos="0">
                  <a:schemeClr val="bg1"/>
                </a:gs>
                <a:gs pos="100000">
                  <a:srgbClr val="99CCFF"/>
                </a:gs>
              </a:gsLst>
              <a:lin ang="5400000" scaled="1"/>
            </a:gradFill>
            <a:ln w="9525">
              <a:solidFill>
                <a:schemeClr val="tx1"/>
              </a:solidFill>
              <a:round/>
              <a:headEnd/>
              <a:tailEnd/>
            </a:ln>
            <a:effectLst/>
          </p:spPr>
          <p:txBody>
            <a:bodyPr wrap="none" anchor="ctr"/>
            <a:lstStyle/>
            <a:p>
              <a:pPr algn="ctr">
                <a:defRPr/>
              </a:pPr>
              <a:endParaRPr lang="en-US"/>
            </a:p>
          </p:txBody>
        </p:sp>
        <p:sp>
          <p:nvSpPr>
            <p:cNvPr id="6153" name="Text Box 9"/>
            <p:cNvSpPr txBox="1">
              <a:spLocks noChangeArrowheads="1"/>
            </p:cNvSpPr>
            <p:nvPr/>
          </p:nvSpPr>
          <p:spPr bwMode="auto">
            <a:xfrm>
              <a:off x="144" y="3648"/>
              <a:ext cx="1056" cy="538"/>
            </a:xfrm>
            <a:prstGeom prst="rect">
              <a:avLst/>
            </a:prstGeom>
            <a:noFill/>
            <a:ln w="9525">
              <a:noFill/>
              <a:miter lim="800000"/>
              <a:headEnd/>
              <a:tailEnd/>
            </a:ln>
            <a:effectLst/>
          </p:spPr>
          <p:txBody>
            <a:bodyPr>
              <a:spAutoFit/>
            </a:bodyPr>
            <a:lstStyle/>
            <a:p>
              <a:pPr>
                <a:defRPr/>
              </a:pPr>
              <a:r>
                <a:rPr lang="en-US" sz="1200" b="1">
                  <a:solidFill>
                    <a:srgbClr val="FFFF00"/>
                  </a:solidFill>
                </a:rPr>
                <a:t>Water</a:t>
              </a:r>
              <a:r>
                <a:rPr lang="en-US" sz="1200" b="1">
                  <a:solidFill>
                    <a:srgbClr val="9933FF"/>
                  </a:solidFill>
                </a:rPr>
                <a:t> </a:t>
              </a:r>
              <a:r>
                <a:rPr lang="en-US" sz="1200" b="1">
                  <a:solidFill>
                    <a:srgbClr val="FF9900"/>
                  </a:solidFill>
                </a:rPr>
                <a:t>Predictions</a:t>
              </a:r>
            </a:p>
            <a:p>
              <a:pPr>
                <a:defRPr/>
              </a:pPr>
              <a:r>
                <a:rPr lang="en-US" sz="1200" b="1">
                  <a:solidFill>
                    <a:srgbClr val="FFFF00"/>
                  </a:solidFill>
                </a:rPr>
                <a:t>for</a:t>
              </a:r>
            </a:p>
            <a:p>
              <a:pPr>
                <a:defRPr/>
              </a:pPr>
              <a:r>
                <a:rPr lang="en-US" sz="1200" b="1">
                  <a:solidFill>
                    <a:srgbClr val="FFFF00"/>
                  </a:solidFill>
                </a:rPr>
                <a:t>Life</a:t>
              </a:r>
              <a:r>
                <a:rPr lang="en-US" sz="1200" b="1">
                  <a:solidFill>
                    <a:srgbClr val="9933FF"/>
                  </a:solidFill>
                </a:rPr>
                <a:t> </a:t>
              </a:r>
              <a:r>
                <a:rPr lang="en-US" sz="1200" b="1">
                  <a:solidFill>
                    <a:srgbClr val="FF9900"/>
                  </a:solidFill>
                </a:rPr>
                <a:t>Decisions</a:t>
              </a:r>
            </a:p>
          </p:txBody>
        </p:sp>
      </p:grpSp>
    </p:spTree>
  </p:cSld>
  <p:clrMap bg1="lt1" tx1="dk1" bg2="lt2" tx2="dk2" accent1="accent1" accent2="accent2" accent3="accent3" accent4="accent4" accent5="accent5" accent6="accent6" hlink="hlink" folHlink="folHlink"/>
  <p:sldLayoutIdLst>
    <p:sldLayoutId id="2147483662"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r" rtl="0" eaLnBrk="0" fontAlgn="base" hangingPunct="0">
        <a:lnSpc>
          <a:spcPct val="85000"/>
        </a:lnSpc>
        <a:spcBef>
          <a:spcPct val="0"/>
        </a:spcBef>
        <a:spcAft>
          <a:spcPct val="0"/>
        </a:spcAft>
        <a:defRPr sz="4400" b="1">
          <a:solidFill>
            <a:srgbClr val="FFE881"/>
          </a:solidFill>
          <a:effectLst>
            <a:outerShdw blurRad="38100" dist="38100" dir="2700000" algn="tl">
              <a:srgbClr val="000000"/>
            </a:outerShdw>
          </a:effectLst>
          <a:latin typeface="+mj-lt"/>
          <a:ea typeface="+mj-ea"/>
          <a:cs typeface="+mj-cs"/>
        </a:defRPr>
      </a:lvl1pPr>
      <a:lvl2pPr algn="r" rtl="0" eaLnBrk="0" fontAlgn="base" hangingPunct="0">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2pPr>
      <a:lvl3pPr algn="r" rtl="0" eaLnBrk="0" fontAlgn="base" hangingPunct="0">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3pPr>
      <a:lvl4pPr algn="r" rtl="0" eaLnBrk="0" fontAlgn="base" hangingPunct="0">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4pPr>
      <a:lvl5pPr algn="r" rtl="0" eaLnBrk="0" fontAlgn="base" hangingPunct="0">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5pPr>
      <a:lvl6pPr marL="457200" algn="r"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6pPr>
      <a:lvl7pPr marL="914400" algn="r"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7pPr>
      <a:lvl8pPr marL="1371600" algn="r"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8pPr>
      <a:lvl9pPr marL="1828800" algn="r"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lnSpc>
          <a:spcPct val="85000"/>
        </a:lnSpc>
        <a:spcBef>
          <a:spcPct val="0"/>
        </a:spcBef>
        <a:spcAft>
          <a:spcPct val="40000"/>
        </a:spcAft>
        <a:defRPr>
          <a:solidFill>
            <a:srgbClr val="FFFFFF"/>
          </a:solidFill>
          <a:latin typeface="+mn-lt"/>
          <a:ea typeface="+mn-ea"/>
          <a:cs typeface="+mn-cs"/>
        </a:defRPr>
      </a:lvl1pPr>
      <a:lvl2pPr marL="339725" indent="-225425" algn="l" rtl="0" eaLnBrk="0" fontAlgn="base" hangingPunct="0">
        <a:lnSpc>
          <a:spcPct val="85000"/>
        </a:lnSpc>
        <a:spcBef>
          <a:spcPct val="0"/>
        </a:spcBef>
        <a:spcAft>
          <a:spcPct val="40000"/>
        </a:spcAft>
        <a:buChar char="•"/>
        <a:defRPr>
          <a:solidFill>
            <a:srgbClr val="FFFFFF"/>
          </a:solidFill>
          <a:latin typeface="+mn-lt"/>
        </a:defRPr>
      </a:lvl2pPr>
      <a:lvl3pPr marL="692150" indent="-238125" algn="l" rtl="0" eaLnBrk="0" fontAlgn="base" hangingPunct="0">
        <a:lnSpc>
          <a:spcPct val="85000"/>
        </a:lnSpc>
        <a:spcBef>
          <a:spcPct val="0"/>
        </a:spcBef>
        <a:spcAft>
          <a:spcPct val="40000"/>
        </a:spcAft>
        <a:buChar char="-"/>
        <a:defRPr>
          <a:solidFill>
            <a:srgbClr val="FFFFFF"/>
          </a:solidFill>
          <a:latin typeface="+mn-lt"/>
        </a:defRPr>
      </a:lvl3pPr>
      <a:lvl4pPr marL="1030288" indent="-223838" algn="l" rtl="0" eaLnBrk="0" fontAlgn="base" hangingPunct="0">
        <a:lnSpc>
          <a:spcPct val="85000"/>
        </a:lnSpc>
        <a:spcBef>
          <a:spcPct val="0"/>
        </a:spcBef>
        <a:spcAft>
          <a:spcPct val="40000"/>
        </a:spcAft>
        <a:buChar char="»"/>
        <a:defRPr sz="1600">
          <a:solidFill>
            <a:srgbClr val="FFFFFF"/>
          </a:solidFill>
          <a:latin typeface="+mn-lt"/>
        </a:defRPr>
      </a:lvl4pPr>
      <a:lvl5pPr marL="1370013" indent="-222250" algn="l" rtl="0" eaLnBrk="0" fontAlgn="base" hangingPunct="0">
        <a:lnSpc>
          <a:spcPct val="85000"/>
        </a:lnSpc>
        <a:spcBef>
          <a:spcPct val="0"/>
        </a:spcBef>
        <a:spcAft>
          <a:spcPct val="40000"/>
        </a:spcAft>
        <a:buChar char="–"/>
        <a:defRPr sz="1600">
          <a:solidFill>
            <a:srgbClr val="FFFFFF"/>
          </a:solidFill>
          <a:latin typeface="Garamond" pitchFamily="18" charset="0"/>
        </a:defRPr>
      </a:lvl5pPr>
      <a:lvl6pPr marL="1827213" indent="-222250" algn="l" rtl="0" fontAlgn="base">
        <a:lnSpc>
          <a:spcPct val="85000"/>
        </a:lnSpc>
        <a:spcBef>
          <a:spcPct val="0"/>
        </a:spcBef>
        <a:spcAft>
          <a:spcPct val="40000"/>
        </a:spcAft>
        <a:buChar char="–"/>
        <a:defRPr sz="1600">
          <a:solidFill>
            <a:srgbClr val="FFFFFF"/>
          </a:solidFill>
          <a:latin typeface="Garamond" pitchFamily="18" charset="0"/>
        </a:defRPr>
      </a:lvl6pPr>
      <a:lvl7pPr marL="2284413" indent="-222250" algn="l" rtl="0" fontAlgn="base">
        <a:lnSpc>
          <a:spcPct val="85000"/>
        </a:lnSpc>
        <a:spcBef>
          <a:spcPct val="0"/>
        </a:spcBef>
        <a:spcAft>
          <a:spcPct val="40000"/>
        </a:spcAft>
        <a:buChar char="–"/>
        <a:defRPr sz="1600">
          <a:solidFill>
            <a:srgbClr val="FFFFFF"/>
          </a:solidFill>
          <a:latin typeface="Garamond" pitchFamily="18" charset="0"/>
        </a:defRPr>
      </a:lvl7pPr>
      <a:lvl8pPr marL="2741613" indent="-222250" algn="l" rtl="0" fontAlgn="base">
        <a:lnSpc>
          <a:spcPct val="85000"/>
        </a:lnSpc>
        <a:spcBef>
          <a:spcPct val="0"/>
        </a:spcBef>
        <a:spcAft>
          <a:spcPct val="40000"/>
        </a:spcAft>
        <a:buChar char="–"/>
        <a:defRPr sz="1600">
          <a:solidFill>
            <a:srgbClr val="FFFFFF"/>
          </a:solidFill>
          <a:latin typeface="Garamond" pitchFamily="18" charset="0"/>
        </a:defRPr>
      </a:lvl8pPr>
      <a:lvl9pPr marL="3198813" indent="-222250" algn="l" rtl="0" fontAlgn="base">
        <a:lnSpc>
          <a:spcPct val="85000"/>
        </a:lnSpc>
        <a:spcBef>
          <a:spcPct val="0"/>
        </a:spcBef>
        <a:spcAft>
          <a:spcPct val="40000"/>
        </a:spcAft>
        <a:buChar char="–"/>
        <a:defRPr sz="1600">
          <a:solidFill>
            <a:srgbClr val="FFFFFF"/>
          </a:solidFill>
          <a:latin typeface="Garamond"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752600"/>
            <a:ext cx="8839200" cy="1143000"/>
          </a:xfrm>
        </p:spPr>
        <p:txBody>
          <a:bodyPr/>
          <a:lstStyle/>
          <a:p>
            <a:pPr algn="ctr" eaLnBrk="1" hangingPunct="1">
              <a:defRPr/>
            </a:pPr>
            <a:r>
              <a:rPr lang="en-US" sz="5400" b="0" dirty="0" smtClean="0">
                <a:latin typeface="Arial" pitchFamily="34" charset="0"/>
                <a:cs typeface="Arial" pitchFamily="34" charset="0"/>
              </a:rPr>
              <a:t>The Future of Hydrologic Modeling</a:t>
            </a:r>
          </a:p>
        </p:txBody>
      </p:sp>
      <p:sp>
        <p:nvSpPr>
          <p:cNvPr id="16386" name="Rectangle 3"/>
          <p:cNvSpPr>
            <a:spLocks noGrp="1" noChangeArrowheads="1"/>
          </p:cNvSpPr>
          <p:nvPr>
            <p:ph type="subTitle" idx="1"/>
          </p:nvPr>
        </p:nvSpPr>
        <p:spPr>
          <a:xfrm>
            <a:off x="1600200" y="3886200"/>
            <a:ext cx="5867400" cy="2057400"/>
          </a:xfrm>
        </p:spPr>
        <p:txBody>
          <a:bodyPr/>
          <a:lstStyle/>
          <a:p>
            <a:pPr marL="0" indent="0" algn="ctr" eaLnBrk="1" hangingPunct="1">
              <a:lnSpc>
                <a:spcPct val="65000"/>
              </a:lnSpc>
            </a:pPr>
            <a:r>
              <a:rPr lang="en-US" sz="4400" smtClean="0"/>
              <a:t>Dave Radell</a:t>
            </a:r>
          </a:p>
          <a:p>
            <a:pPr marL="0" indent="0" algn="ctr" eaLnBrk="1" hangingPunct="1">
              <a:lnSpc>
                <a:spcPct val="65000"/>
              </a:lnSpc>
            </a:pPr>
            <a:endParaRPr lang="en-US" sz="4000" smtClean="0"/>
          </a:p>
          <a:p>
            <a:pPr marL="0" indent="0" algn="ctr" eaLnBrk="1" hangingPunct="1">
              <a:lnSpc>
                <a:spcPct val="65000"/>
              </a:lnSpc>
            </a:pPr>
            <a:r>
              <a:rPr lang="en-US" sz="3200" smtClean="0">
                <a:solidFill>
                  <a:srgbClr val="FFE881"/>
                </a:solidFill>
              </a:rPr>
              <a:t>Scientific Services Division</a:t>
            </a:r>
          </a:p>
          <a:p>
            <a:pPr marL="0" indent="0" algn="ctr" eaLnBrk="1" hangingPunct="1">
              <a:lnSpc>
                <a:spcPct val="65000"/>
              </a:lnSpc>
            </a:pPr>
            <a:r>
              <a:rPr lang="en-US" sz="3200" smtClean="0">
                <a:solidFill>
                  <a:srgbClr val="FFE881"/>
                </a:solidFill>
              </a:rPr>
              <a:t>Eastern Region Headquarters</a:t>
            </a:r>
          </a:p>
          <a:p>
            <a:pPr marL="0" indent="0" algn="ctr" eaLnBrk="1" hangingPunct="1">
              <a:lnSpc>
                <a:spcPct val="65000"/>
              </a:lnSpc>
            </a:pPr>
            <a:endParaRPr lang="en-US" sz="2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gn="ctr" eaLnBrk="1" hangingPunct="1">
              <a:defRPr/>
            </a:pPr>
            <a:r>
              <a:rPr lang="en-US" altLang="ko-KR" sz="4000" dirty="0" smtClean="0">
                <a:ea typeface="Gulim" pitchFamily="34" charset="-127"/>
              </a:rPr>
              <a:t>Operational Hydrologic </a:t>
            </a:r>
            <a:r>
              <a:rPr lang="en-US" sz="4000" dirty="0" smtClean="0"/>
              <a:t>Data Assimilat</a:t>
            </a:r>
            <a:r>
              <a:rPr lang="en-US" altLang="ko-KR" sz="4000" dirty="0" smtClean="0">
                <a:ea typeface="Gulim" pitchFamily="34" charset="-127"/>
              </a:rPr>
              <a:t>ion</a:t>
            </a:r>
            <a:endParaRPr lang="en-US" sz="4000" dirty="0" smtClean="0"/>
          </a:p>
        </p:txBody>
      </p:sp>
      <p:sp>
        <p:nvSpPr>
          <p:cNvPr id="32770" name="Text Box 3"/>
          <p:cNvSpPr txBox="1">
            <a:spLocks noChangeArrowheads="1"/>
          </p:cNvSpPr>
          <p:nvPr/>
        </p:nvSpPr>
        <p:spPr bwMode="auto">
          <a:xfrm>
            <a:off x="3352800" y="1897063"/>
            <a:ext cx="2971800" cy="395287"/>
          </a:xfrm>
          <a:prstGeom prst="rect">
            <a:avLst/>
          </a:prstGeom>
          <a:noFill/>
          <a:ln w="28575">
            <a:solidFill>
              <a:srgbClr val="990000"/>
            </a:solidFill>
            <a:miter lim="800000"/>
            <a:headEnd/>
            <a:tailEnd/>
          </a:ln>
        </p:spPr>
        <p:txBody>
          <a:bodyPr>
            <a:spAutoFit/>
          </a:bodyPr>
          <a:lstStyle/>
          <a:p>
            <a:pPr algn="ctr">
              <a:spcBef>
                <a:spcPct val="50000"/>
              </a:spcBef>
            </a:pPr>
            <a:r>
              <a:rPr lang="en-US" sz="1800" b="1"/>
              <a:t>Snow models</a:t>
            </a:r>
          </a:p>
        </p:txBody>
      </p:sp>
      <p:sp>
        <p:nvSpPr>
          <p:cNvPr id="32771" name="Text Box 4"/>
          <p:cNvSpPr txBox="1">
            <a:spLocks noChangeArrowheads="1"/>
          </p:cNvSpPr>
          <p:nvPr/>
        </p:nvSpPr>
        <p:spPr bwMode="auto">
          <a:xfrm>
            <a:off x="3352800" y="3197225"/>
            <a:ext cx="2971800" cy="669925"/>
          </a:xfrm>
          <a:prstGeom prst="rect">
            <a:avLst/>
          </a:prstGeom>
          <a:noFill/>
          <a:ln w="28575">
            <a:solidFill>
              <a:srgbClr val="990000"/>
            </a:solidFill>
            <a:miter lim="800000"/>
            <a:headEnd/>
            <a:tailEnd/>
          </a:ln>
        </p:spPr>
        <p:txBody>
          <a:bodyPr>
            <a:spAutoFit/>
          </a:bodyPr>
          <a:lstStyle/>
          <a:p>
            <a:pPr algn="ctr">
              <a:spcBef>
                <a:spcPct val="50000"/>
              </a:spcBef>
            </a:pPr>
            <a:r>
              <a:rPr lang="en-US" sz="1800" b="1"/>
              <a:t>Soil moisture accounting models</a:t>
            </a:r>
          </a:p>
        </p:txBody>
      </p:sp>
      <p:sp>
        <p:nvSpPr>
          <p:cNvPr id="32772" name="Text Box 5"/>
          <p:cNvSpPr txBox="1">
            <a:spLocks noChangeArrowheads="1"/>
          </p:cNvSpPr>
          <p:nvPr/>
        </p:nvSpPr>
        <p:spPr bwMode="auto">
          <a:xfrm>
            <a:off x="3352800" y="4259263"/>
            <a:ext cx="2971800" cy="669925"/>
          </a:xfrm>
          <a:prstGeom prst="rect">
            <a:avLst/>
          </a:prstGeom>
          <a:noFill/>
          <a:ln w="28575">
            <a:solidFill>
              <a:srgbClr val="990000"/>
            </a:solidFill>
            <a:miter lim="800000"/>
            <a:headEnd/>
            <a:tailEnd/>
          </a:ln>
        </p:spPr>
        <p:txBody>
          <a:bodyPr>
            <a:spAutoFit/>
          </a:bodyPr>
          <a:lstStyle/>
          <a:p>
            <a:pPr algn="ctr">
              <a:spcBef>
                <a:spcPct val="50000"/>
              </a:spcBef>
            </a:pPr>
            <a:r>
              <a:rPr lang="en-US" sz="1800" b="1"/>
              <a:t>Hydrologic routing models</a:t>
            </a:r>
          </a:p>
        </p:txBody>
      </p:sp>
      <p:sp>
        <p:nvSpPr>
          <p:cNvPr id="32773" name="Text Box 6"/>
          <p:cNvSpPr txBox="1">
            <a:spLocks noChangeArrowheads="1"/>
          </p:cNvSpPr>
          <p:nvPr/>
        </p:nvSpPr>
        <p:spPr bwMode="auto">
          <a:xfrm>
            <a:off x="3352800" y="5529263"/>
            <a:ext cx="2971800" cy="369332"/>
          </a:xfrm>
          <a:prstGeom prst="rect">
            <a:avLst/>
          </a:prstGeom>
          <a:noFill/>
          <a:ln w="28575">
            <a:solidFill>
              <a:srgbClr val="990000"/>
            </a:solidFill>
            <a:miter lim="800000"/>
            <a:headEnd/>
            <a:tailEnd/>
          </a:ln>
        </p:spPr>
        <p:txBody>
          <a:bodyPr>
            <a:spAutoFit/>
          </a:bodyPr>
          <a:lstStyle/>
          <a:p>
            <a:pPr algn="ctr">
              <a:spcBef>
                <a:spcPct val="50000"/>
              </a:spcBef>
            </a:pPr>
            <a:r>
              <a:rPr lang="en-US" sz="1800" b="1" dirty="0">
                <a:solidFill>
                  <a:srgbClr val="FFE881"/>
                </a:solidFill>
              </a:rPr>
              <a:t>Hydraulic routing models</a:t>
            </a:r>
          </a:p>
        </p:txBody>
      </p:sp>
      <p:sp>
        <p:nvSpPr>
          <p:cNvPr id="32774" name="Text Box 7"/>
          <p:cNvSpPr txBox="1">
            <a:spLocks noChangeArrowheads="1"/>
          </p:cNvSpPr>
          <p:nvPr/>
        </p:nvSpPr>
        <p:spPr bwMode="auto">
          <a:xfrm>
            <a:off x="3352800" y="6215063"/>
            <a:ext cx="2971800" cy="369332"/>
          </a:xfrm>
          <a:prstGeom prst="rect">
            <a:avLst/>
          </a:prstGeom>
          <a:noFill/>
          <a:ln w="28575">
            <a:solidFill>
              <a:srgbClr val="990000"/>
            </a:solidFill>
            <a:miter lim="800000"/>
            <a:headEnd/>
            <a:tailEnd/>
          </a:ln>
        </p:spPr>
        <p:txBody>
          <a:bodyPr>
            <a:spAutoFit/>
          </a:bodyPr>
          <a:lstStyle/>
          <a:p>
            <a:pPr algn="ctr">
              <a:spcBef>
                <a:spcPct val="50000"/>
              </a:spcBef>
            </a:pPr>
            <a:r>
              <a:rPr lang="en-US" sz="1800" b="1" dirty="0">
                <a:solidFill>
                  <a:srgbClr val="FFE881"/>
                </a:solidFill>
              </a:rPr>
              <a:t>reservoir, etc., models</a:t>
            </a:r>
          </a:p>
        </p:txBody>
      </p:sp>
      <p:sp>
        <p:nvSpPr>
          <p:cNvPr id="32776" name="Text Box 9"/>
          <p:cNvSpPr txBox="1">
            <a:spLocks noChangeArrowheads="1"/>
          </p:cNvSpPr>
          <p:nvPr/>
        </p:nvSpPr>
        <p:spPr bwMode="auto">
          <a:xfrm>
            <a:off x="6477000" y="3733800"/>
            <a:ext cx="2133600" cy="338554"/>
          </a:xfrm>
          <a:prstGeom prst="rect">
            <a:avLst/>
          </a:prstGeom>
          <a:noFill/>
          <a:ln w="9525">
            <a:noFill/>
            <a:miter lim="800000"/>
            <a:headEnd/>
            <a:tailEnd/>
          </a:ln>
        </p:spPr>
        <p:txBody>
          <a:bodyPr>
            <a:spAutoFit/>
          </a:bodyPr>
          <a:lstStyle/>
          <a:p>
            <a:pPr algn="ctr">
              <a:spcBef>
                <a:spcPct val="50000"/>
              </a:spcBef>
            </a:pPr>
            <a:r>
              <a:rPr lang="en-US" sz="1600" b="1" dirty="0" smtClean="0"/>
              <a:t>Soil Moisture</a:t>
            </a:r>
            <a:endParaRPr lang="en-US" sz="1600" b="1" dirty="0"/>
          </a:p>
        </p:txBody>
      </p:sp>
      <p:sp>
        <p:nvSpPr>
          <p:cNvPr id="32778" name="Text Box 11"/>
          <p:cNvSpPr txBox="1">
            <a:spLocks noChangeArrowheads="1"/>
          </p:cNvSpPr>
          <p:nvPr/>
        </p:nvSpPr>
        <p:spPr bwMode="auto">
          <a:xfrm>
            <a:off x="6629400" y="1828800"/>
            <a:ext cx="1905000" cy="338554"/>
          </a:xfrm>
          <a:prstGeom prst="rect">
            <a:avLst/>
          </a:prstGeom>
          <a:noFill/>
          <a:ln w="9525">
            <a:noFill/>
            <a:miter lim="800000"/>
            <a:headEnd/>
            <a:tailEnd/>
          </a:ln>
        </p:spPr>
        <p:txBody>
          <a:bodyPr wrap="square">
            <a:spAutoFit/>
          </a:bodyPr>
          <a:lstStyle/>
          <a:p>
            <a:pPr algn="ctr">
              <a:spcBef>
                <a:spcPct val="50000"/>
              </a:spcBef>
            </a:pPr>
            <a:r>
              <a:rPr lang="en-US" sz="1600" b="1" dirty="0" smtClean="0"/>
              <a:t>Snow/Frozen</a:t>
            </a:r>
            <a:endParaRPr lang="en-US" sz="1600" b="1" dirty="0"/>
          </a:p>
        </p:txBody>
      </p:sp>
      <p:sp>
        <p:nvSpPr>
          <p:cNvPr id="32779" name="Text Box 12"/>
          <p:cNvSpPr txBox="1">
            <a:spLocks noChangeArrowheads="1"/>
          </p:cNvSpPr>
          <p:nvPr/>
        </p:nvSpPr>
        <p:spPr bwMode="auto">
          <a:xfrm>
            <a:off x="228600" y="2590800"/>
            <a:ext cx="2895600" cy="336550"/>
          </a:xfrm>
          <a:prstGeom prst="rect">
            <a:avLst/>
          </a:prstGeom>
          <a:noFill/>
          <a:ln w="9525">
            <a:noFill/>
            <a:miter lim="800000"/>
            <a:headEnd/>
            <a:tailEnd/>
          </a:ln>
        </p:spPr>
        <p:txBody>
          <a:bodyPr>
            <a:spAutoFit/>
          </a:bodyPr>
          <a:lstStyle/>
          <a:p>
            <a:pPr algn="ctr">
              <a:spcBef>
                <a:spcPct val="50000"/>
              </a:spcBef>
            </a:pPr>
            <a:r>
              <a:rPr lang="en-US" sz="1600" b="1" dirty="0" smtClean="0"/>
              <a:t>Remote Sensing/Satellite</a:t>
            </a:r>
            <a:endParaRPr lang="en-US" sz="1600" b="1" dirty="0"/>
          </a:p>
        </p:txBody>
      </p:sp>
      <p:sp>
        <p:nvSpPr>
          <p:cNvPr id="32781" name="Text Box 14"/>
          <p:cNvSpPr txBox="1">
            <a:spLocks noChangeArrowheads="1"/>
          </p:cNvSpPr>
          <p:nvPr/>
        </p:nvSpPr>
        <p:spPr bwMode="auto">
          <a:xfrm>
            <a:off x="3429000" y="2743200"/>
            <a:ext cx="1447800" cy="336550"/>
          </a:xfrm>
          <a:prstGeom prst="rect">
            <a:avLst/>
          </a:prstGeom>
          <a:noFill/>
          <a:ln w="9525">
            <a:noFill/>
            <a:miter lim="800000"/>
            <a:headEnd/>
            <a:tailEnd/>
          </a:ln>
        </p:spPr>
        <p:txBody>
          <a:bodyPr>
            <a:spAutoFit/>
          </a:bodyPr>
          <a:lstStyle/>
          <a:p>
            <a:pPr algn="ctr">
              <a:spcBef>
                <a:spcPct val="50000"/>
              </a:spcBef>
            </a:pPr>
            <a:r>
              <a:rPr lang="en-US" sz="1600" b="1" dirty="0"/>
              <a:t>Precipitation</a:t>
            </a:r>
          </a:p>
        </p:txBody>
      </p:sp>
      <p:sp>
        <p:nvSpPr>
          <p:cNvPr id="32782" name="Line 15"/>
          <p:cNvSpPr>
            <a:spLocks noChangeShapeType="1"/>
          </p:cNvSpPr>
          <p:nvPr/>
        </p:nvSpPr>
        <p:spPr bwMode="auto">
          <a:xfrm>
            <a:off x="3429000" y="2887663"/>
            <a:ext cx="0" cy="304800"/>
          </a:xfrm>
          <a:prstGeom prst="line">
            <a:avLst/>
          </a:prstGeom>
          <a:noFill/>
          <a:ln w="9525">
            <a:solidFill>
              <a:schemeClr val="tx1"/>
            </a:solidFill>
            <a:round/>
            <a:headEnd/>
            <a:tailEnd type="triangle" w="med" len="med"/>
          </a:ln>
        </p:spPr>
        <p:txBody>
          <a:bodyPr/>
          <a:lstStyle/>
          <a:p>
            <a:endParaRPr lang="en-US"/>
          </a:p>
        </p:txBody>
      </p:sp>
      <p:sp>
        <p:nvSpPr>
          <p:cNvPr id="32784" name="Line 17"/>
          <p:cNvSpPr>
            <a:spLocks noChangeShapeType="1"/>
          </p:cNvSpPr>
          <p:nvPr/>
        </p:nvSpPr>
        <p:spPr bwMode="auto">
          <a:xfrm flipV="1">
            <a:off x="4953000" y="2887663"/>
            <a:ext cx="0" cy="304800"/>
          </a:xfrm>
          <a:prstGeom prst="line">
            <a:avLst/>
          </a:prstGeom>
          <a:noFill/>
          <a:ln w="9525">
            <a:solidFill>
              <a:schemeClr val="tx1"/>
            </a:solidFill>
            <a:round/>
            <a:headEnd/>
            <a:tailEnd type="triangle" w="med" len="med"/>
          </a:ln>
        </p:spPr>
        <p:txBody>
          <a:bodyPr/>
          <a:lstStyle/>
          <a:p>
            <a:endParaRPr lang="en-US"/>
          </a:p>
        </p:txBody>
      </p:sp>
      <p:sp>
        <p:nvSpPr>
          <p:cNvPr id="32785" name="Line 18"/>
          <p:cNvSpPr>
            <a:spLocks noChangeShapeType="1"/>
          </p:cNvSpPr>
          <p:nvPr/>
        </p:nvSpPr>
        <p:spPr bwMode="auto">
          <a:xfrm>
            <a:off x="4953000" y="3848100"/>
            <a:ext cx="0" cy="411163"/>
          </a:xfrm>
          <a:prstGeom prst="line">
            <a:avLst/>
          </a:prstGeom>
          <a:noFill/>
          <a:ln w="9525">
            <a:solidFill>
              <a:schemeClr val="tx1"/>
            </a:solidFill>
            <a:round/>
            <a:headEnd/>
            <a:tailEnd type="triangle" w="med" len="med"/>
          </a:ln>
        </p:spPr>
        <p:txBody>
          <a:bodyPr/>
          <a:lstStyle/>
          <a:p>
            <a:endParaRPr lang="en-US"/>
          </a:p>
        </p:txBody>
      </p:sp>
      <p:sp>
        <p:nvSpPr>
          <p:cNvPr id="32786" name="Text Box 19"/>
          <p:cNvSpPr txBox="1">
            <a:spLocks noChangeArrowheads="1"/>
          </p:cNvSpPr>
          <p:nvPr/>
        </p:nvSpPr>
        <p:spPr bwMode="auto">
          <a:xfrm>
            <a:off x="4876800" y="3922713"/>
            <a:ext cx="990600" cy="336550"/>
          </a:xfrm>
          <a:prstGeom prst="rect">
            <a:avLst/>
          </a:prstGeom>
          <a:noFill/>
          <a:ln w="9525">
            <a:noFill/>
            <a:miter lim="800000"/>
            <a:headEnd/>
            <a:tailEnd/>
          </a:ln>
        </p:spPr>
        <p:txBody>
          <a:bodyPr>
            <a:spAutoFit/>
          </a:bodyPr>
          <a:lstStyle/>
          <a:p>
            <a:pPr algn="ctr">
              <a:spcBef>
                <a:spcPct val="50000"/>
              </a:spcBef>
            </a:pPr>
            <a:r>
              <a:rPr lang="en-US" sz="1600" b="1"/>
              <a:t>Runoff </a:t>
            </a:r>
          </a:p>
        </p:txBody>
      </p:sp>
      <p:sp>
        <p:nvSpPr>
          <p:cNvPr id="32787" name="Line 20"/>
          <p:cNvSpPr>
            <a:spLocks noChangeShapeType="1"/>
          </p:cNvSpPr>
          <p:nvPr/>
        </p:nvSpPr>
        <p:spPr bwMode="auto">
          <a:xfrm>
            <a:off x="4953000" y="4929188"/>
            <a:ext cx="0" cy="595312"/>
          </a:xfrm>
          <a:prstGeom prst="line">
            <a:avLst/>
          </a:prstGeom>
          <a:noFill/>
          <a:ln w="9525">
            <a:solidFill>
              <a:schemeClr val="tx1"/>
            </a:solidFill>
            <a:round/>
            <a:headEnd/>
            <a:tailEnd type="triangle" w="med" len="med"/>
          </a:ln>
        </p:spPr>
        <p:txBody>
          <a:bodyPr/>
          <a:lstStyle/>
          <a:p>
            <a:endParaRPr lang="en-US"/>
          </a:p>
        </p:txBody>
      </p:sp>
      <p:sp>
        <p:nvSpPr>
          <p:cNvPr id="32788" name="Text Box 21"/>
          <p:cNvSpPr txBox="1">
            <a:spLocks noChangeArrowheads="1"/>
          </p:cNvSpPr>
          <p:nvPr/>
        </p:nvSpPr>
        <p:spPr bwMode="auto">
          <a:xfrm>
            <a:off x="4800600" y="5021263"/>
            <a:ext cx="990600" cy="336550"/>
          </a:xfrm>
          <a:prstGeom prst="rect">
            <a:avLst/>
          </a:prstGeom>
          <a:noFill/>
          <a:ln w="9525">
            <a:noFill/>
            <a:miter lim="800000"/>
            <a:headEnd/>
            <a:tailEnd/>
          </a:ln>
        </p:spPr>
        <p:txBody>
          <a:bodyPr>
            <a:spAutoFit/>
          </a:bodyPr>
          <a:lstStyle/>
          <a:p>
            <a:pPr algn="ctr">
              <a:spcBef>
                <a:spcPct val="50000"/>
              </a:spcBef>
            </a:pPr>
            <a:r>
              <a:rPr lang="en-US" sz="1600" b="1"/>
              <a:t>Flow </a:t>
            </a:r>
          </a:p>
        </p:txBody>
      </p:sp>
      <p:sp>
        <p:nvSpPr>
          <p:cNvPr id="32789" name="Text Box 22"/>
          <p:cNvSpPr txBox="1">
            <a:spLocks noChangeArrowheads="1"/>
          </p:cNvSpPr>
          <p:nvPr/>
        </p:nvSpPr>
        <p:spPr bwMode="auto">
          <a:xfrm>
            <a:off x="6553200" y="5568950"/>
            <a:ext cx="2057400" cy="336550"/>
          </a:xfrm>
          <a:prstGeom prst="rect">
            <a:avLst/>
          </a:prstGeom>
          <a:noFill/>
          <a:ln w="9525">
            <a:noFill/>
            <a:miter lim="800000"/>
            <a:headEnd/>
            <a:tailEnd/>
          </a:ln>
        </p:spPr>
        <p:txBody>
          <a:bodyPr>
            <a:spAutoFit/>
          </a:bodyPr>
          <a:lstStyle/>
          <a:p>
            <a:pPr algn="ctr">
              <a:spcBef>
                <a:spcPct val="50000"/>
              </a:spcBef>
            </a:pPr>
            <a:r>
              <a:rPr lang="en-US" sz="1600" b="1" dirty="0"/>
              <a:t>River flow or stage</a:t>
            </a:r>
          </a:p>
        </p:txBody>
      </p:sp>
      <p:sp>
        <p:nvSpPr>
          <p:cNvPr id="32790" name="Line 23"/>
          <p:cNvSpPr>
            <a:spLocks noChangeShapeType="1"/>
          </p:cNvSpPr>
          <p:nvPr/>
        </p:nvSpPr>
        <p:spPr bwMode="auto">
          <a:xfrm>
            <a:off x="4953000" y="5919788"/>
            <a:ext cx="0" cy="290512"/>
          </a:xfrm>
          <a:prstGeom prst="line">
            <a:avLst/>
          </a:prstGeom>
          <a:noFill/>
          <a:ln w="9525">
            <a:solidFill>
              <a:schemeClr val="tx1"/>
            </a:solidFill>
            <a:round/>
            <a:headEnd/>
            <a:tailEnd type="triangle" w="med" len="med"/>
          </a:ln>
        </p:spPr>
        <p:txBody>
          <a:bodyPr/>
          <a:lstStyle/>
          <a:p>
            <a:endParaRPr lang="en-US"/>
          </a:p>
        </p:txBody>
      </p:sp>
      <p:sp>
        <p:nvSpPr>
          <p:cNvPr id="32791" name="Text Box 24"/>
          <p:cNvSpPr txBox="1">
            <a:spLocks noChangeArrowheads="1"/>
          </p:cNvSpPr>
          <p:nvPr/>
        </p:nvSpPr>
        <p:spPr bwMode="auto">
          <a:xfrm>
            <a:off x="4800600" y="5873750"/>
            <a:ext cx="990600" cy="336550"/>
          </a:xfrm>
          <a:prstGeom prst="rect">
            <a:avLst/>
          </a:prstGeom>
          <a:noFill/>
          <a:ln w="9525">
            <a:noFill/>
            <a:miter lim="800000"/>
            <a:headEnd/>
            <a:tailEnd/>
          </a:ln>
        </p:spPr>
        <p:txBody>
          <a:bodyPr>
            <a:spAutoFit/>
          </a:bodyPr>
          <a:lstStyle/>
          <a:p>
            <a:pPr algn="ctr">
              <a:spcBef>
                <a:spcPct val="50000"/>
              </a:spcBef>
            </a:pPr>
            <a:r>
              <a:rPr lang="en-US" sz="1600" b="1"/>
              <a:t>Flow </a:t>
            </a:r>
          </a:p>
        </p:txBody>
      </p:sp>
      <p:sp>
        <p:nvSpPr>
          <p:cNvPr id="32792" name="Text Box 25"/>
          <p:cNvSpPr txBox="1">
            <a:spLocks noChangeArrowheads="1"/>
          </p:cNvSpPr>
          <p:nvPr/>
        </p:nvSpPr>
        <p:spPr bwMode="auto">
          <a:xfrm>
            <a:off x="3657600" y="1439863"/>
            <a:ext cx="2286000" cy="336550"/>
          </a:xfrm>
          <a:prstGeom prst="rect">
            <a:avLst/>
          </a:prstGeom>
          <a:noFill/>
          <a:ln w="9525">
            <a:noFill/>
            <a:miter lim="800000"/>
            <a:headEnd/>
            <a:tailEnd/>
          </a:ln>
        </p:spPr>
        <p:txBody>
          <a:bodyPr>
            <a:spAutoFit/>
          </a:bodyPr>
          <a:lstStyle/>
          <a:p>
            <a:pPr algn="ctr">
              <a:spcBef>
                <a:spcPct val="50000"/>
              </a:spcBef>
            </a:pPr>
            <a:r>
              <a:rPr lang="en-US" sz="1600" b="1"/>
              <a:t>Atmospheric forcing</a:t>
            </a:r>
          </a:p>
        </p:txBody>
      </p:sp>
      <p:sp>
        <p:nvSpPr>
          <p:cNvPr id="32793" name="Line 26"/>
          <p:cNvSpPr>
            <a:spLocks noChangeShapeType="1"/>
          </p:cNvSpPr>
          <p:nvPr/>
        </p:nvSpPr>
        <p:spPr bwMode="auto">
          <a:xfrm>
            <a:off x="4953000" y="1744663"/>
            <a:ext cx="0" cy="152400"/>
          </a:xfrm>
          <a:prstGeom prst="line">
            <a:avLst/>
          </a:prstGeom>
          <a:noFill/>
          <a:ln w="9525">
            <a:solidFill>
              <a:schemeClr val="tx1"/>
            </a:solidFill>
            <a:round/>
            <a:headEnd/>
            <a:tailEnd type="triangle" w="med" len="med"/>
          </a:ln>
        </p:spPr>
        <p:txBody>
          <a:bodyPr/>
          <a:lstStyle/>
          <a:p>
            <a:endParaRPr lang="en-US"/>
          </a:p>
        </p:txBody>
      </p:sp>
      <p:sp>
        <p:nvSpPr>
          <p:cNvPr id="32798" name="Rectangle 31"/>
          <p:cNvSpPr>
            <a:spLocks noChangeArrowheads="1"/>
          </p:cNvSpPr>
          <p:nvPr/>
        </p:nvSpPr>
        <p:spPr bwMode="auto">
          <a:xfrm>
            <a:off x="3276600" y="1439863"/>
            <a:ext cx="5410200" cy="1143000"/>
          </a:xfrm>
          <a:prstGeom prst="rect">
            <a:avLst/>
          </a:prstGeom>
          <a:noFill/>
          <a:ln w="38100">
            <a:solidFill>
              <a:srgbClr val="FFFF00"/>
            </a:solidFill>
            <a:prstDash val="sysDot"/>
            <a:miter lim="800000"/>
            <a:headEnd/>
            <a:tailEnd/>
          </a:ln>
        </p:spPr>
        <p:txBody>
          <a:bodyPr wrap="none" anchor="ctr"/>
          <a:lstStyle/>
          <a:p>
            <a:pPr algn="ctr"/>
            <a:endParaRPr lang="es-ES" sz="1800" b="1"/>
          </a:p>
        </p:txBody>
      </p:sp>
      <p:sp>
        <p:nvSpPr>
          <p:cNvPr id="32801" name="AutoShape 34"/>
          <p:cNvSpPr>
            <a:spLocks/>
          </p:cNvSpPr>
          <p:nvPr/>
        </p:nvSpPr>
        <p:spPr bwMode="auto">
          <a:xfrm>
            <a:off x="6477000" y="1592263"/>
            <a:ext cx="76200" cy="762000"/>
          </a:xfrm>
          <a:prstGeom prst="leftBrace">
            <a:avLst>
              <a:gd name="adj1" fmla="val 83333"/>
              <a:gd name="adj2" fmla="val 59583"/>
            </a:avLst>
          </a:prstGeom>
          <a:noFill/>
          <a:ln w="9525">
            <a:solidFill>
              <a:srgbClr val="006600"/>
            </a:solidFill>
            <a:round/>
            <a:headEnd/>
            <a:tailEnd/>
          </a:ln>
        </p:spPr>
        <p:txBody>
          <a:bodyPr wrap="none" anchor="ctr"/>
          <a:lstStyle/>
          <a:p>
            <a:pPr algn="ctr"/>
            <a:endParaRPr lang="en-US"/>
          </a:p>
        </p:txBody>
      </p:sp>
      <p:sp>
        <p:nvSpPr>
          <p:cNvPr id="32804" name="Rectangle 37"/>
          <p:cNvSpPr>
            <a:spLocks noChangeArrowheads="1"/>
          </p:cNvSpPr>
          <p:nvPr/>
        </p:nvSpPr>
        <p:spPr bwMode="auto">
          <a:xfrm>
            <a:off x="152400" y="1363663"/>
            <a:ext cx="6248400" cy="2590800"/>
          </a:xfrm>
          <a:prstGeom prst="rect">
            <a:avLst/>
          </a:prstGeom>
          <a:noFill/>
          <a:ln w="38100">
            <a:solidFill>
              <a:srgbClr val="66FF33"/>
            </a:solidFill>
            <a:prstDash val="sysDot"/>
            <a:miter lim="800000"/>
            <a:headEnd/>
            <a:tailEnd/>
          </a:ln>
        </p:spPr>
        <p:txBody>
          <a:bodyPr wrap="none" anchor="ctr"/>
          <a:lstStyle/>
          <a:p>
            <a:pPr algn="ctr"/>
            <a:endParaRPr lang="en-US"/>
          </a:p>
        </p:txBody>
      </p:sp>
      <p:sp>
        <p:nvSpPr>
          <p:cNvPr id="32807" name="Line 40"/>
          <p:cNvSpPr>
            <a:spLocks noChangeShapeType="1"/>
          </p:cNvSpPr>
          <p:nvPr/>
        </p:nvSpPr>
        <p:spPr bwMode="auto">
          <a:xfrm flipH="1">
            <a:off x="6324600" y="5721350"/>
            <a:ext cx="228600" cy="0"/>
          </a:xfrm>
          <a:prstGeom prst="line">
            <a:avLst/>
          </a:prstGeom>
          <a:noFill/>
          <a:ln w="9525">
            <a:solidFill>
              <a:schemeClr val="tx1"/>
            </a:solidFill>
            <a:round/>
            <a:headEnd/>
            <a:tailEnd type="triangle" w="med" len="med"/>
          </a:ln>
        </p:spPr>
        <p:txBody>
          <a:bodyPr/>
          <a:lstStyle/>
          <a:p>
            <a:endParaRPr lang="en-US"/>
          </a:p>
        </p:txBody>
      </p:sp>
      <p:sp>
        <p:nvSpPr>
          <p:cNvPr id="32808" name="Line 41"/>
          <p:cNvSpPr>
            <a:spLocks noChangeShapeType="1"/>
          </p:cNvSpPr>
          <p:nvPr/>
        </p:nvSpPr>
        <p:spPr bwMode="auto">
          <a:xfrm>
            <a:off x="6172200" y="2278063"/>
            <a:ext cx="0" cy="914400"/>
          </a:xfrm>
          <a:prstGeom prst="line">
            <a:avLst/>
          </a:prstGeom>
          <a:noFill/>
          <a:ln w="9525">
            <a:solidFill>
              <a:schemeClr val="tx1"/>
            </a:solidFill>
            <a:round/>
            <a:headEnd/>
            <a:tailEnd type="triangle" w="med" len="med"/>
          </a:ln>
        </p:spPr>
        <p:txBody>
          <a:bodyPr/>
          <a:lstStyle/>
          <a:p>
            <a:endParaRPr lang="en-US"/>
          </a:p>
        </p:txBody>
      </p:sp>
      <p:sp>
        <p:nvSpPr>
          <p:cNvPr id="32810" name="Rectangle 43"/>
          <p:cNvSpPr>
            <a:spLocks noChangeArrowheads="1"/>
          </p:cNvSpPr>
          <p:nvPr/>
        </p:nvSpPr>
        <p:spPr bwMode="auto">
          <a:xfrm>
            <a:off x="3276600" y="2659063"/>
            <a:ext cx="5410200" cy="2362200"/>
          </a:xfrm>
          <a:prstGeom prst="rect">
            <a:avLst/>
          </a:prstGeom>
          <a:noFill/>
          <a:ln w="38100">
            <a:solidFill>
              <a:srgbClr val="FF3399"/>
            </a:solidFill>
            <a:prstDash val="sysDot"/>
            <a:miter lim="800000"/>
            <a:headEnd/>
            <a:tailEnd/>
          </a:ln>
        </p:spPr>
        <p:txBody>
          <a:bodyPr wrap="none"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28600" y="106363"/>
          <a:ext cx="8686800" cy="6648450"/>
        </p:xfrm>
        <a:graphic>
          <a:graphicData uri="http://schemas.openxmlformats.org/presentationml/2006/ole">
            <p:oleObj spid="_x0000_s1026" name="Drawing" r:id="rId4" imgW="7630021" imgH="5838352" progId="">
              <p:embed/>
            </p:oleObj>
          </a:graphicData>
        </a:graphic>
      </p:graphicFrame>
      <p:sp>
        <p:nvSpPr>
          <p:cNvPr id="1027" name="Rectangle 3"/>
          <p:cNvSpPr>
            <a:spLocks noChangeArrowheads="1"/>
          </p:cNvSpPr>
          <p:nvPr/>
        </p:nvSpPr>
        <p:spPr bwMode="auto">
          <a:xfrm>
            <a:off x="5486400" y="6457950"/>
            <a:ext cx="3244850" cy="400050"/>
          </a:xfrm>
          <a:prstGeom prst="rect">
            <a:avLst/>
          </a:prstGeom>
          <a:noFill/>
          <a:ln w="9525">
            <a:noFill/>
            <a:miter lim="800000"/>
            <a:headEnd/>
            <a:tailEnd/>
          </a:ln>
        </p:spPr>
        <p:txBody>
          <a:bodyPr wrap="none">
            <a:spAutoFit/>
          </a:bodyPr>
          <a:lstStyle/>
          <a:p>
            <a:pPr eaLnBrk="0" hangingPunct="0">
              <a:spcBef>
                <a:spcPct val="50000"/>
              </a:spcBef>
            </a:pPr>
            <a:r>
              <a:rPr lang="en-US" sz="2000">
                <a:solidFill>
                  <a:schemeClr val="hlink"/>
                </a:solidFill>
              </a:rPr>
              <a:t>From Seo et al. JHM  2003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illnet"/>
          <p:cNvPicPr>
            <a:picLocks noChangeAspect="1" noChangeArrowheads="1"/>
          </p:cNvPicPr>
          <p:nvPr/>
        </p:nvPicPr>
        <p:blipFill>
          <a:blip r:embed="rId4" cstate="print"/>
          <a:srcRect/>
          <a:stretch>
            <a:fillRect/>
          </a:stretch>
        </p:blipFill>
        <p:spPr bwMode="auto">
          <a:xfrm>
            <a:off x="6248400" y="1828800"/>
            <a:ext cx="1884363" cy="1905000"/>
          </a:xfrm>
          <a:prstGeom prst="rect">
            <a:avLst/>
          </a:prstGeom>
          <a:noFill/>
          <a:ln w="9525">
            <a:noFill/>
            <a:miter lim="800000"/>
            <a:headEnd/>
            <a:tailEnd/>
          </a:ln>
        </p:spPr>
      </p:pic>
      <p:pic>
        <p:nvPicPr>
          <p:cNvPr id="2052" name="Picture 2" descr="ens_plot_00269"/>
          <p:cNvPicPr>
            <a:picLocks noChangeAspect="1" noChangeArrowheads="1"/>
          </p:cNvPicPr>
          <p:nvPr/>
        </p:nvPicPr>
        <p:blipFill>
          <a:blip r:embed="rId5" cstate="print"/>
          <a:srcRect l="10800" t="11858" r="14999" b="8286"/>
          <a:stretch>
            <a:fillRect/>
          </a:stretch>
        </p:blipFill>
        <p:spPr bwMode="auto">
          <a:xfrm>
            <a:off x="990600" y="685800"/>
            <a:ext cx="7696200" cy="5797550"/>
          </a:xfrm>
          <a:prstGeom prst="rect">
            <a:avLst/>
          </a:prstGeom>
          <a:solidFill>
            <a:schemeClr val="accent1"/>
          </a:solidFill>
          <a:ln w="9525">
            <a:noFill/>
            <a:miter lim="800000"/>
            <a:headEnd/>
            <a:tailEnd/>
          </a:ln>
        </p:spPr>
      </p:pic>
      <p:graphicFrame>
        <p:nvGraphicFramePr>
          <p:cNvPr id="2050" name="Object 3"/>
          <p:cNvGraphicFramePr>
            <a:graphicFrameLocks noChangeAspect="1"/>
          </p:cNvGraphicFramePr>
          <p:nvPr/>
        </p:nvGraphicFramePr>
        <p:xfrm>
          <a:off x="1600200" y="2743200"/>
          <a:ext cx="2819400" cy="1739900"/>
        </p:xfrm>
        <a:graphic>
          <a:graphicData uri="http://schemas.openxmlformats.org/presentationml/2006/ole">
            <p:oleObj spid="_x0000_s2050" name="Drawing" r:id="rId6" imgW="7515856" imgH="4639028" progId="">
              <p:embed/>
            </p:oleObj>
          </a:graphicData>
        </a:graphic>
      </p:graphicFrame>
      <p:sp>
        <p:nvSpPr>
          <p:cNvPr id="2053" name="Oval 5"/>
          <p:cNvSpPr>
            <a:spLocks noChangeArrowheads="1"/>
          </p:cNvSpPr>
          <p:nvPr/>
        </p:nvSpPr>
        <p:spPr bwMode="auto">
          <a:xfrm>
            <a:off x="3657600" y="3200400"/>
            <a:ext cx="228600" cy="228600"/>
          </a:xfrm>
          <a:prstGeom prst="ellipse">
            <a:avLst/>
          </a:prstGeom>
          <a:noFill/>
          <a:ln w="28575">
            <a:solidFill>
              <a:srgbClr val="FF0000"/>
            </a:solidFill>
            <a:round/>
            <a:headEnd/>
            <a:tailEnd/>
          </a:ln>
        </p:spPr>
        <p:txBody>
          <a:bodyPr wrap="none" anchor="ctr"/>
          <a:lstStyle/>
          <a:p>
            <a:pPr algn="ctr"/>
            <a:endParaRPr lang="en-US"/>
          </a:p>
        </p:txBody>
      </p:sp>
      <p:sp>
        <p:nvSpPr>
          <p:cNvPr id="2054" name="Text Box 6"/>
          <p:cNvSpPr txBox="1">
            <a:spLocks noChangeArrowheads="1"/>
          </p:cNvSpPr>
          <p:nvPr/>
        </p:nvSpPr>
        <p:spPr bwMode="auto">
          <a:xfrm>
            <a:off x="1828800" y="4495800"/>
            <a:ext cx="2286000" cy="304800"/>
          </a:xfrm>
          <a:prstGeom prst="rect">
            <a:avLst/>
          </a:prstGeom>
          <a:noFill/>
          <a:ln w="9525">
            <a:noFill/>
            <a:miter lim="800000"/>
            <a:headEnd/>
            <a:tailEnd/>
          </a:ln>
        </p:spPr>
        <p:txBody>
          <a:bodyPr>
            <a:spAutoFit/>
          </a:bodyPr>
          <a:lstStyle/>
          <a:p>
            <a:pPr algn="ctr">
              <a:spcBef>
                <a:spcPct val="50000"/>
              </a:spcBef>
            </a:pPr>
            <a:r>
              <a:rPr lang="en-US" sz="1400" b="1">
                <a:solidFill>
                  <a:srgbClr val="FF0000"/>
                </a:solidFill>
                <a:cs typeface="Times New Roman" pitchFamily="18" charset="0"/>
              </a:rPr>
              <a:t>ABRFC / WTTO2</a:t>
            </a:r>
          </a:p>
        </p:txBody>
      </p:sp>
      <p:sp>
        <p:nvSpPr>
          <p:cNvPr id="2055" name="Rectangle 7"/>
          <p:cNvSpPr>
            <a:spLocks noChangeArrowheads="1"/>
          </p:cNvSpPr>
          <p:nvPr/>
        </p:nvSpPr>
        <p:spPr bwMode="auto">
          <a:xfrm>
            <a:off x="5900738" y="3657600"/>
            <a:ext cx="2301875" cy="304800"/>
          </a:xfrm>
          <a:prstGeom prst="rect">
            <a:avLst/>
          </a:prstGeom>
          <a:noFill/>
          <a:ln w="9525">
            <a:noFill/>
            <a:miter lim="800000"/>
            <a:headEnd/>
            <a:tailEnd/>
          </a:ln>
        </p:spPr>
        <p:txBody>
          <a:bodyPr wrap="none">
            <a:spAutoFit/>
          </a:bodyPr>
          <a:lstStyle/>
          <a:p>
            <a:pPr algn="ctr">
              <a:spcBef>
                <a:spcPct val="50000"/>
              </a:spcBef>
            </a:pPr>
            <a:r>
              <a:rPr lang="en-US" sz="1400" b="1">
                <a:solidFill>
                  <a:srgbClr val="FF0000"/>
                </a:solidFill>
                <a:cs typeface="Times New Roman" pitchFamily="18" charset="0"/>
              </a:rPr>
              <a:t>WTTO2 Channel Network</a:t>
            </a:r>
          </a:p>
        </p:txBody>
      </p:sp>
      <p:sp>
        <p:nvSpPr>
          <p:cNvPr id="138248" name="Rectangle 8"/>
          <p:cNvSpPr>
            <a:spLocks noChangeArrowheads="1"/>
          </p:cNvSpPr>
          <p:nvPr/>
        </p:nvSpPr>
        <p:spPr bwMode="auto">
          <a:xfrm>
            <a:off x="1066800" y="152400"/>
            <a:ext cx="7772400" cy="609600"/>
          </a:xfrm>
          <a:prstGeom prst="rect">
            <a:avLst/>
          </a:prstGeom>
          <a:noFill/>
          <a:ln w="9525">
            <a:noFill/>
            <a:miter lim="800000"/>
            <a:headEnd/>
            <a:tailEnd/>
          </a:ln>
          <a:effectLst/>
        </p:spPr>
        <p:txBody>
          <a:bodyPr anchor="ctr"/>
          <a:lstStyle/>
          <a:p>
            <a:pPr algn="ctr">
              <a:lnSpc>
                <a:spcPct val="85000"/>
              </a:lnSpc>
              <a:defRPr/>
            </a:pPr>
            <a:r>
              <a:rPr lang="en-US" sz="4400" b="1" dirty="0">
                <a:solidFill>
                  <a:srgbClr val="FFE881"/>
                </a:solidFill>
                <a:effectLst>
                  <a:outerShdw blurRad="38100" dist="38100" dir="2700000" algn="tl">
                    <a:srgbClr val="000000"/>
                  </a:outerShdw>
                </a:effectLst>
                <a:latin typeface="Times New Roman" pitchFamily="18" charset="0"/>
              </a:rPr>
              <a:t>Data Assimilation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52400" y="76200"/>
            <a:ext cx="8915400" cy="762000"/>
          </a:xfrm>
          <a:effectLst>
            <a:outerShdw blurRad="50800" dist="38100" dir="2700000" algn="tl" rotWithShape="0">
              <a:prstClr val="black">
                <a:alpha val="40000"/>
              </a:prstClr>
            </a:outerShdw>
          </a:effectLst>
        </p:spPr>
        <p:txBody>
          <a:bodyPr/>
          <a:lstStyle/>
          <a:p>
            <a:pPr algn="ctr" eaLnBrk="1" hangingPunct="1"/>
            <a:r>
              <a:rPr lang="en-US" sz="3600" dirty="0" smtClean="0">
                <a:effectLst/>
              </a:rPr>
              <a:t>Ensemble </a:t>
            </a:r>
            <a:r>
              <a:rPr lang="en-US" sz="3600" dirty="0" err="1" smtClean="0">
                <a:effectLst/>
              </a:rPr>
              <a:t>Kalman</a:t>
            </a:r>
            <a:r>
              <a:rPr lang="en-US" sz="3600" dirty="0" smtClean="0">
                <a:effectLst/>
              </a:rPr>
              <a:t> Filter </a:t>
            </a:r>
            <a:br>
              <a:rPr lang="en-US" sz="3600" dirty="0" smtClean="0">
                <a:effectLst/>
              </a:rPr>
            </a:br>
            <a:r>
              <a:rPr lang="en-US" sz="3600" dirty="0" smtClean="0">
                <a:effectLst/>
              </a:rPr>
              <a:t>Assimilation of SWE</a:t>
            </a:r>
          </a:p>
        </p:txBody>
      </p:sp>
      <p:pic>
        <p:nvPicPr>
          <p:cNvPr id="40962" name="Picture 3" descr="06K08S_pap_TWE_95"/>
          <p:cNvPicPr>
            <a:picLocks noChangeAspect="1" noChangeArrowheads="1"/>
          </p:cNvPicPr>
          <p:nvPr/>
        </p:nvPicPr>
        <p:blipFill>
          <a:blip r:embed="rId3" cstate="print"/>
          <a:srcRect r="32954"/>
          <a:stretch>
            <a:fillRect/>
          </a:stretch>
        </p:blipFill>
        <p:spPr bwMode="auto">
          <a:xfrm>
            <a:off x="2971800" y="990600"/>
            <a:ext cx="5157788" cy="2457450"/>
          </a:xfrm>
          <a:prstGeom prst="rect">
            <a:avLst/>
          </a:prstGeom>
          <a:noFill/>
          <a:ln w="9525">
            <a:noFill/>
            <a:miter lim="800000"/>
            <a:headEnd/>
            <a:tailEnd/>
          </a:ln>
        </p:spPr>
      </p:pic>
      <p:pic>
        <p:nvPicPr>
          <p:cNvPr id="40963" name="Picture 4" descr="05J08S_pap_TWE_98"/>
          <p:cNvPicPr>
            <a:picLocks noChangeAspect="1" noChangeArrowheads="1"/>
          </p:cNvPicPr>
          <p:nvPr/>
        </p:nvPicPr>
        <p:blipFill>
          <a:blip r:embed="rId4" cstate="print"/>
          <a:srcRect r="32387" b="5333"/>
          <a:stretch>
            <a:fillRect/>
          </a:stretch>
        </p:blipFill>
        <p:spPr bwMode="auto">
          <a:xfrm>
            <a:off x="2971800" y="3484563"/>
            <a:ext cx="5181600" cy="2319337"/>
          </a:xfrm>
          <a:prstGeom prst="rect">
            <a:avLst/>
          </a:prstGeom>
          <a:noFill/>
          <a:ln w="9525">
            <a:noFill/>
            <a:miter lim="800000"/>
            <a:headEnd/>
            <a:tailEnd/>
          </a:ln>
        </p:spPr>
      </p:pic>
      <p:grpSp>
        <p:nvGrpSpPr>
          <p:cNvPr id="40964" name="Group 5"/>
          <p:cNvGrpSpPr>
            <a:grpSpLocks/>
          </p:cNvGrpSpPr>
          <p:nvPr/>
        </p:nvGrpSpPr>
        <p:grpSpPr bwMode="auto">
          <a:xfrm>
            <a:off x="381000" y="1905000"/>
            <a:ext cx="76200" cy="609600"/>
            <a:chOff x="240" y="1115"/>
            <a:chExt cx="48" cy="384"/>
          </a:xfrm>
        </p:grpSpPr>
        <p:sp>
          <p:nvSpPr>
            <p:cNvPr id="40975" name="Line 6"/>
            <p:cNvSpPr>
              <a:spLocks noChangeShapeType="1"/>
            </p:cNvSpPr>
            <p:nvPr/>
          </p:nvSpPr>
          <p:spPr bwMode="auto">
            <a:xfrm>
              <a:off x="262" y="1115"/>
              <a:ext cx="0" cy="384"/>
            </a:xfrm>
            <a:prstGeom prst="line">
              <a:avLst/>
            </a:prstGeom>
            <a:noFill/>
            <a:ln w="9525">
              <a:solidFill>
                <a:schemeClr val="tx1"/>
              </a:solidFill>
              <a:round/>
              <a:headEnd/>
              <a:tailEnd/>
            </a:ln>
          </p:spPr>
          <p:txBody>
            <a:bodyPr/>
            <a:lstStyle/>
            <a:p>
              <a:endParaRPr lang="en-US"/>
            </a:p>
          </p:txBody>
        </p:sp>
        <p:sp>
          <p:nvSpPr>
            <p:cNvPr id="40976" name="Oval 7"/>
            <p:cNvSpPr>
              <a:spLocks noChangeArrowheads="1"/>
            </p:cNvSpPr>
            <p:nvPr/>
          </p:nvSpPr>
          <p:spPr bwMode="auto">
            <a:xfrm>
              <a:off x="240" y="1296"/>
              <a:ext cx="48" cy="48"/>
            </a:xfrm>
            <a:prstGeom prst="ellipse">
              <a:avLst/>
            </a:prstGeom>
            <a:solidFill>
              <a:schemeClr val="tx1"/>
            </a:solidFill>
            <a:ln w="9525">
              <a:solidFill>
                <a:schemeClr val="tx1"/>
              </a:solidFill>
              <a:round/>
              <a:headEnd/>
              <a:tailEnd/>
            </a:ln>
          </p:spPr>
          <p:txBody>
            <a:bodyPr wrap="none" anchor="ctr"/>
            <a:lstStyle/>
            <a:p>
              <a:pPr algn="ctr"/>
              <a:endParaRPr lang="en-US"/>
            </a:p>
          </p:txBody>
        </p:sp>
      </p:grpSp>
      <p:sp>
        <p:nvSpPr>
          <p:cNvPr id="40965" name="Rectangle 8"/>
          <p:cNvSpPr>
            <a:spLocks noChangeArrowheads="1"/>
          </p:cNvSpPr>
          <p:nvPr/>
        </p:nvSpPr>
        <p:spPr bwMode="auto">
          <a:xfrm>
            <a:off x="304800" y="3048000"/>
            <a:ext cx="228600" cy="152400"/>
          </a:xfrm>
          <a:prstGeom prst="rect">
            <a:avLst/>
          </a:prstGeom>
          <a:solidFill>
            <a:srgbClr val="969696"/>
          </a:solidFill>
          <a:ln w="9525">
            <a:solidFill>
              <a:schemeClr val="tx1"/>
            </a:solidFill>
            <a:miter lim="800000"/>
            <a:headEnd/>
            <a:tailEnd/>
          </a:ln>
        </p:spPr>
        <p:txBody>
          <a:bodyPr wrap="none" anchor="ctr"/>
          <a:lstStyle/>
          <a:p>
            <a:pPr algn="ctr"/>
            <a:endParaRPr lang="en-US"/>
          </a:p>
        </p:txBody>
      </p:sp>
      <p:sp>
        <p:nvSpPr>
          <p:cNvPr id="40966" name="Line 9"/>
          <p:cNvSpPr>
            <a:spLocks noChangeShapeType="1"/>
          </p:cNvSpPr>
          <p:nvPr/>
        </p:nvSpPr>
        <p:spPr bwMode="auto">
          <a:xfrm>
            <a:off x="419100" y="3733800"/>
            <a:ext cx="0" cy="304800"/>
          </a:xfrm>
          <a:prstGeom prst="line">
            <a:avLst/>
          </a:prstGeom>
          <a:noFill/>
          <a:ln w="31750">
            <a:solidFill>
              <a:srgbClr val="FF0000"/>
            </a:solidFill>
            <a:round/>
            <a:headEnd/>
            <a:tailEnd/>
          </a:ln>
        </p:spPr>
        <p:txBody>
          <a:bodyPr/>
          <a:lstStyle/>
          <a:p>
            <a:endParaRPr lang="en-US"/>
          </a:p>
        </p:txBody>
      </p:sp>
      <p:sp>
        <p:nvSpPr>
          <p:cNvPr id="40967" name="Text Box 10"/>
          <p:cNvSpPr txBox="1">
            <a:spLocks noChangeArrowheads="1"/>
          </p:cNvSpPr>
          <p:nvPr/>
        </p:nvSpPr>
        <p:spPr bwMode="auto">
          <a:xfrm>
            <a:off x="609600" y="1981200"/>
            <a:ext cx="1828800" cy="2047875"/>
          </a:xfrm>
          <a:prstGeom prst="rect">
            <a:avLst/>
          </a:prstGeom>
          <a:noFill/>
          <a:ln w="9525">
            <a:noFill/>
            <a:miter lim="800000"/>
            <a:headEnd/>
            <a:tailEnd/>
          </a:ln>
        </p:spPr>
        <p:txBody>
          <a:bodyPr>
            <a:spAutoFit/>
          </a:bodyPr>
          <a:lstStyle/>
          <a:p>
            <a:pPr eaLnBrk="0" hangingPunct="0">
              <a:spcBef>
                <a:spcPct val="50000"/>
              </a:spcBef>
            </a:pPr>
            <a:r>
              <a:rPr lang="en-US" sz="1600">
                <a:solidFill>
                  <a:srgbClr val="66FF33"/>
                </a:solidFill>
              </a:rPr>
              <a:t>Interpolated SWE Mean &amp; Std. Dev</a:t>
            </a:r>
          </a:p>
          <a:p>
            <a:pPr eaLnBrk="0" hangingPunct="0">
              <a:spcBef>
                <a:spcPct val="50000"/>
              </a:spcBef>
            </a:pPr>
            <a:endParaRPr lang="en-US" sz="1600">
              <a:solidFill>
                <a:srgbClr val="66FF33"/>
              </a:solidFill>
            </a:endParaRPr>
          </a:p>
          <a:p>
            <a:pPr eaLnBrk="0" hangingPunct="0">
              <a:spcBef>
                <a:spcPct val="50000"/>
              </a:spcBef>
            </a:pPr>
            <a:r>
              <a:rPr lang="en-US" sz="1600">
                <a:solidFill>
                  <a:srgbClr val="66FF33"/>
                </a:solidFill>
              </a:rPr>
              <a:t>Model</a:t>
            </a:r>
          </a:p>
          <a:p>
            <a:pPr eaLnBrk="0" hangingPunct="0">
              <a:spcBef>
                <a:spcPct val="50000"/>
              </a:spcBef>
            </a:pPr>
            <a:endParaRPr lang="en-US" sz="1600">
              <a:solidFill>
                <a:srgbClr val="66FF33"/>
              </a:solidFill>
            </a:endParaRPr>
          </a:p>
          <a:p>
            <a:pPr eaLnBrk="0" hangingPunct="0">
              <a:spcBef>
                <a:spcPct val="50000"/>
              </a:spcBef>
            </a:pPr>
            <a:r>
              <a:rPr lang="en-US" sz="1600">
                <a:solidFill>
                  <a:srgbClr val="66FF33"/>
                </a:solidFill>
              </a:rPr>
              <a:t>Truth</a:t>
            </a:r>
          </a:p>
        </p:txBody>
      </p:sp>
      <p:sp>
        <p:nvSpPr>
          <p:cNvPr id="40968" name="Rectangle 11"/>
          <p:cNvSpPr>
            <a:spLocks noChangeArrowheads="1"/>
          </p:cNvSpPr>
          <p:nvPr/>
        </p:nvSpPr>
        <p:spPr bwMode="auto">
          <a:xfrm>
            <a:off x="152400" y="1752600"/>
            <a:ext cx="2362200" cy="2514600"/>
          </a:xfrm>
          <a:prstGeom prst="rect">
            <a:avLst/>
          </a:prstGeom>
          <a:noFill/>
          <a:ln w="15875">
            <a:solidFill>
              <a:schemeClr val="tx1"/>
            </a:solidFill>
            <a:miter lim="800000"/>
            <a:headEnd/>
            <a:tailEnd/>
          </a:ln>
        </p:spPr>
        <p:txBody>
          <a:bodyPr wrap="none" anchor="ctr"/>
          <a:lstStyle/>
          <a:p>
            <a:pPr algn="ctr"/>
            <a:endParaRPr lang="en-US"/>
          </a:p>
        </p:txBody>
      </p:sp>
      <p:sp>
        <p:nvSpPr>
          <p:cNvPr id="40969" name="Text Box 12"/>
          <p:cNvSpPr txBox="1">
            <a:spLocks noChangeArrowheads="1"/>
          </p:cNvSpPr>
          <p:nvPr/>
        </p:nvSpPr>
        <p:spPr bwMode="auto">
          <a:xfrm>
            <a:off x="1274763" y="6400800"/>
            <a:ext cx="2078037" cy="457200"/>
          </a:xfrm>
          <a:prstGeom prst="rect">
            <a:avLst/>
          </a:prstGeom>
          <a:noFill/>
          <a:ln w="38100">
            <a:noFill/>
            <a:miter lim="800000"/>
            <a:headEnd/>
            <a:tailEnd/>
          </a:ln>
        </p:spPr>
        <p:txBody>
          <a:bodyPr wrap="none">
            <a:spAutoFit/>
          </a:bodyPr>
          <a:lstStyle/>
          <a:p>
            <a:pPr algn="ctr" eaLnBrk="0" hangingPunct="0"/>
            <a:r>
              <a:rPr lang="en-US" sz="1600">
                <a:solidFill>
                  <a:srgbClr val="194F19"/>
                </a:solidFill>
              </a:rPr>
              <a:t>Slater &amp; Clark, 2006</a:t>
            </a:r>
            <a:r>
              <a:rPr lang="en-US" sz="2400">
                <a:solidFill>
                  <a:schemeClr val="tx1"/>
                </a:solidFill>
                <a:latin typeface="Times" pitchFamily="18" charset="0"/>
              </a:rPr>
              <a:t> </a:t>
            </a:r>
          </a:p>
        </p:txBody>
      </p:sp>
      <p:grpSp>
        <p:nvGrpSpPr>
          <p:cNvPr id="40970" name="Group 13"/>
          <p:cNvGrpSpPr>
            <a:grpSpLocks/>
          </p:cNvGrpSpPr>
          <p:nvPr/>
        </p:nvGrpSpPr>
        <p:grpSpPr bwMode="auto">
          <a:xfrm>
            <a:off x="4953000" y="5867400"/>
            <a:ext cx="4191000" cy="750888"/>
            <a:chOff x="3120" y="3591"/>
            <a:chExt cx="2640" cy="473"/>
          </a:xfrm>
        </p:grpSpPr>
        <p:pic>
          <p:nvPicPr>
            <p:cNvPr id="40972" name="Picture 14" descr="hydroclim"/>
            <p:cNvPicPr>
              <a:picLocks noChangeAspect="1" noChangeArrowheads="1"/>
            </p:cNvPicPr>
            <p:nvPr/>
          </p:nvPicPr>
          <p:blipFill>
            <a:blip r:embed="rId5" cstate="print"/>
            <a:srcRect r="16216"/>
            <a:stretch>
              <a:fillRect/>
            </a:stretch>
          </p:blipFill>
          <p:spPr bwMode="auto">
            <a:xfrm>
              <a:off x="4464" y="3591"/>
              <a:ext cx="1200" cy="350"/>
            </a:xfrm>
            <a:prstGeom prst="rect">
              <a:avLst/>
            </a:prstGeom>
            <a:noFill/>
            <a:ln w="9525">
              <a:noFill/>
              <a:miter lim="800000"/>
              <a:headEnd/>
              <a:tailEnd/>
            </a:ln>
          </p:spPr>
        </p:pic>
        <p:sp>
          <p:nvSpPr>
            <p:cNvPr id="40973" name="Text Box 15"/>
            <p:cNvSpPr txBox="1">
              <a:spLocks noChangeArrowheads="1"/>
            </p:cNvSpPr>
            <p:nvPr/>
          </p:nvSpPr>
          <p:spPr bwMode="auto">
            <a:xfrm>
              <a:off x="4416" y="3929"/>
              <a:ext cx="1344" cy="135"/>
            </a:xfrm>
            <a:prstGeom prst="rect">
              <a:avLst/>
            </a:prstGeom>
            <a:noFill/>
            <a:ln w="9525">
              <a:noFill/>
              <a:miter lim="800000"/>
              <a:headEnd/>
              <a:tailEnd/>
            </a:ln>
          </p:spPr>
          <p:txBody>
            <a:bodyPr>
              <a:spAutoFit/>
            </a:bodyPr>
            <a:lstStyle/>
            <a:p>
              <a:pPr eaLnBrk="0" hangingPunct="0"/>
              <a:r>
                <a:rPr lang="en-US" sz="800" b="1">
                  <a:solidFill>
                    <a:srgbClr val="009900"/>
                  </a:solidFill>
                </a:rPr>
                <a:t>CIRES                 University of Colorado</a:t>
              </a:r>
            </a:p>
          </p:txBody>
        </p:sp>
        <p:pic>
          <p:nvPicPr>
            <p:cNvPr id="40974" name="Picture 16" descr="logo"/>
            <p:cNvPicPr>
              <a:picLocks noChangeAspect="1" noChangeArrowheads="1"/>
            </p:cNvPicPr>
            <p:nvPr/>
          </p:nvPicPr>
          <p:blipFill>
            <a:blip r:embed="rId6" cstate="print"/>
            <a:srcRect t="15460" b="18787"/>
            <a:stretch>
              <a:fillRect/>
            </a:stretch>
          </p:blipFill>
          <p:spPr bwMode="auto">
            <a:xfrm>
              <a:off x="3120" y="3648"/>
              <a:ext cx="1181" cy="333"/>
            </a:xfrm>
            <a:prstGeom prst="rect">
              <a:avLst/>
            </a:prstGeom>
            <a:noFill/>
            <a:ln w="9525">
              <a:noFill/>
              <a:miter lim="800000"/>
              <a:headEnd/>
              <a:tailEnd/>
            </a:ln>
          </p:spPr>
        </p:pic>
      </p:grpSp>
      <p:sp>
        <p:nvSpPr>
          <p:cNvPr id="40971" name="AutoShape 17">
            <a:hlinkClick r:id="" action="ppaction://hlinkshowjump?jump=lastslideviewed" highlightClick="1"/>
          </p:cNvPr>
          <p:cNvSpPr>
            <a:spLocks noChangeArrowheads="1"/>
          </p:cNvSpPr>
          <p:nvPr/>
        </p:nvSpPr>
        <p:spPr bwMode="auto">
          <a:xfrm>
            <a:off x="8229600" y="4953000"/>
            <a:ext cx="609600" cy="457200"/>
          </a:xfrm>
          <a:prstGeom prst="actionButtonBackPrevious">
            <a:avLst/>
          </a:prstGeom>
          <a:solidFill>
            <a:srgbClr val="FFFFFF"/>
          </a:solidFill>
          <a:ln w="9525">
            <a:noFill/>
            <a:miter lim="800000"/>
            <a:headEnd/>
            <a:tailEnd/>
          </a:ln>
        </p:spPr>
        <p:txBody>
          <a:bodyPr wrap="none"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algn="ctr" eaLnBrk="1" hangingPunct="1">
              <a:defRPr/>
            </a:pPr>
            <a:r>
              <a:rPr lang="en-US" dirty="0" smtClean="0"/>
              <a:t>Soil Moisture Observations</a:t>
            </a:r>
          </a:p>
        </p:txBody>
      </p:sp>
      <p:sp>
        <p:nvSpPr>
          <p:cNvPr id="43010" name="Rectangle 3"/>
          <p:cNvSpPr>
            <a:spLocks noGrp="1" noChangeArrowheads="1"/>
          </p:cNvSpPr>
          <p:nvPr>
            <p:ph type="body" idx="1"/>
          </p:nvPr>
        </p:nvSpPr>
        <p:spPr/>
        <p:txBody>
          <a:bodyPr/>
          <a:lstStyle/>
          <a:p>
            <a:pPr lvl="1" eaLnBrk="1" hangingPunct="1">
              <a:lnSpc>
                <a:spcPct val="65000"/>
              </a:lnSpc>
            </a:pPr>
            <a:r>
              <a:rPr lang="en-US" smtClean="0"/>
              <a:t>What for?</a:t>
            </a:r>
          </a:p>
          <a:p>
            <a:pPr lvl="2" eaLnBrk="1" hangingPunct="1">
              <a:lnSpc>
                <a:spcPct val="65000"/>
              </a:lnSpc>
            </a:pPr>
            <a:r>
              <a:rPr lang="en-US" smtClean="0"/>
              <a:t>Model Calibration</a:t>
            </a:r>
          </a:p>
          <a:p>
            <a:pPr lvl="2" eaLnBrk="1" hangingPunct="1">
              <a:lnSpc>
                <a:spcPct val="65000"/>
              </a:lnSpc>
            </a:pPr>
            <a:r>
              <a:rPr lang="en-US" smtClean="0"/>
              <a:t>Model Verification</a:t>
            </a:r>
          </a:p>
          <a:p>
            <a:pPr lvl="2" eaLnBrk="1" hangingPunct="1">
              <a:lnSpc>
                <a:spcPct val="65000"/>
              </a:lnSpc>
            </a:pPr>
            <a:r>
              <a:rPr lang="en-US" smtClean="0"/>
              <a:t>Data Assimilation both for floods and drought forecasts</a:t>
            </a:r>
          </a:p>
          <a:p>
            <a:pPr lvl="2" eaLnBrk="1" hangingPunct="1">
              <a:lnSpc>
                <a:spcPct val="65000"/>
              </a:lnSpc>
            </a:pPr>
            <a:r>
              <a:rPr lang="en-US" smtClean="0"/>
              <a:t>Water balance estimation in irrigated areas</a:t>
            </a:r>
          </a:p>
          <a:p>
            <a:pPr lvl="1" eaLnBrk="1" hangingPunct="1">
              <a:lnSpc>
                <a:spcPct val="65000"/>
              </a:lnSpc>
            </a:pPr>
            <a:r>
              <a:rPr lang="en-US" smtClean="0"/>
              <a:t>Problems:</a:t>
            </a:r>
          </a:p>
          <a:p>
            <a:pPr lvl="2" eaLnBrk="1" hangingPunct="1">
              <a:lnSpc>
                <a:spcPct val="65000"/>
              </a:lnSpc>
            </a:pPr>
            <a:r>
              <a:rPr lang="en-US" smtClean="0"/>
              <a:t>Current space-based techniques only sample the very top layer of the soil</a:t>
            </a:r>
          </a:p>
          <a:p>
            <a:pPr lvl="2" eaLnBrk="1" hangingPunct="1">
              <a:lnSpc>
                <a:spcPct val="65000"/>
              </a:lnSpc>
            </a:pPr>
            <a:r>
              <a:rPr lang="en-US" smtClean="0"/>
              <a:t>Would a combination of remote-sensed information and models will be able to tell us the soil moisture profile and assess irrigation amounts? </a:t>
            </a:r>
          </a:p>
          <a:p>
            <a:pPr lvl="2" eaLnBrk="1" hangingPunct="1">
              <a:lnSpc>
                <a:spcPct val="65000"/>
              </a:lnSpc>
            </a:pPr>
            <a:endParaRPr lang="en-US" smtClean="0"/>
          </a:p>
          <a:p>
            <a:pPr lvl="1" eaLnBrk="1" hangingPunct="1">
              <a:lnSpc>
                <a:spcPct val="65000"/>
              </a:lnSpc>
            </a:pPr>
            <a:r>
              <a:rPr lang="en-US" smtClean="0"/>
              <a:t>New Techniques to be researched:</a:t>
            </a:r>
          </a:p>
          <a:p>
            <a:pPr lvl="2" eaLnBrk="1" hangingPunct="1">
              <a:lnSpc>
                <a:spcPct val="65000"/>
              </a:lnSpc>
            </a:pPr>
            <a:r>
              <a:rPr lang="en-US" smtClean="0"/>
              <a:t>Cosmic rays</a:t>
            </a:r>
          </a:p>
          <a:p>
            <a:pPr lvl="2" eaLnBrk="1" hangingPunct="1">
              <a:lnSpc>
                <a:spcPct val="65000"/>
              </a:lnSpc>
            </a:pPr>
            <a:r>
              <a:rPr lang="en-US" smtClean="0"/>
              <a:t>Broadcast radio</a:t>
            </a:r>
          </a:p>
          <a:p>
            <a:pPr lvl="2" eaLnBrk="1" hangingPunct="1">
              <a:lnSpc>
                <a:spcPct val="65000"/>
              </a:lnSpc>
            </a:pPr>
            <a:r>
              <a:rPr lang="en-US" smtClean="0"/>
              <a:t>GRACE in combination with other techniques?</a:t>
            </a:r>
          </a:p>
          <a:p>
            <a:pPr lvl="2" eaLnBrk="1" hangingPunct="1">
              <a:lnSpc>
                <a:spcPct val="65000"/>
              </a:lnSpc>
            </a:pPr>
            <a:r>
              <a:rPr lang="en-US" smtClean="0"/>
              <a:t>GPS reflectivity</a:t>
            </a:r>
          </a:p>
        </p:txBody>
      </p:sp>
      <p:sp>
        <p:nvSpPr>
          <p:cNvPr id="43011" name="Text Box 44"/>
          <p:cNvSpPr txBox="1">
            <a:spLocks noChangeArrowheads="1"/>
          </p:cNvSpPr>
          <p:nvPr/>
        </p:nvSpPr>
        <p:spPr bwMode="auto">
          <a:xfrm>
            <a:off x="304800" y="5715000"/>
            <a:ext cx="8839200" cy="584775"/>
          </a:xfrm>
          <a:prstGeom prst="rect">
            <a:avLst/>
          </a:prstGeom>
          <a:noFill/>
          <a:ln w="9525">
            <a:noFill/>
            <a:miter lim="800000"/>
            <a:headEnd/>
            <a:tailEnd/>
          </a:ln>
        </p:spPr>
        <p:txBody>
          <a:bodyPr wrap="square">
            <a:spAutoFit/>
          </a:bodyPr>
          <a:lstStyle/>
          <a:p>
            <a:pPr algn="ctr">
              <a:spcBef>
                <a:spcPct val="50000"/>
              </a:spcBef>
            </a:pPr>
            <a:r>
              <a:rPr lang="en-US" sz="1600" b="1" dirty="0" smtClean="0">
                <a:solidFill>
                  <a:srgbClr val="FFE881"/>
                </a:solidFill>
              </a:rPr>
              <a:t>*Soil Moisture is #2 to </a:t>
            </a:r>
            <a:r>
              <a:rPr lang="en-US" sz="1600" b="1" smtClean="0">
                <a:solidFill>
                  <a:srgbClr val="FFE881"/>
                </a:solidFill>
              </a:rPr>
              <a:t>QPF… and</a:t>
            </a:r>
            <a:r>
              <a:rPr lang="en-US" sz="1600" b="1" dirty="0" smtClean="0">
                <a:solidFill>
                  <a:srgbClr val="FFE881"/>
                </a:solidFill>
              </a:rPr>
              <a:t>, uncertainty </a:t>
            </a:r>
            <a:r>
              <a:rPr lang="en-US" sz="1600" b="1" dirty="0">
                <a:solidFill>
                  <a:srgbClr val="FFE881"/>
                </a:solidFill>
              </a:rPr>
              <a:t>in soil moisture initial conditions is a large source of error!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143000" y="152400"/>
            <a:ext cx="8001000" cy="914400"/>
          </a:xfrm>
        </p:spPr>
        <p:txBody>
          <a:bodyPr/>
          <a:lstStyle/>
          <a:p>
            <a:pPr algn="ctr" eaLnBrk="1" hangingPunct="1">
              <a:defRPr/>
            </a:pPr>
            <a:r>
              <a:rPr lang="en-US" sz="4000" dirty="0" smtClean="0"/>
              <a:t>Ensemble Forecasting – </a:t>
            </a:r>
            <a:br>
              <a:rPr lang="en-US" sz="4000" dirty="0" smtClean="0"/>
            </a:br>
            <a:r>
              <a:rPr lang="en-US" sz="4000" dirty="0" smtClean="0"/>
              <a:t>Where we are</a:t>
            </a:r>
          </a:p>
        </p:txBody>
      </p:sp>
      <p:sp>
        <p:nvSpPr>
          <p:cNvPr id="45058" name="Rectangle 3"/>
          <p:cNvSpPr>
            <a:spLocks noGrp="1" noChangeArrowheads="1"/>
          </p:cNvSpPr>
          <p:nvPr>
            <p:ph type="body" idx="1"/>
          </p:nvPr>
        </p:nvSpPr>
        <p:spPr>
          <a:xfrm>
            <a:off x="533400" y="1447800"/>
            <a:ext cx="8382000" cy="4876800"/>
          </a:xfrm>
        </p:spPr>
        <p:txBody>
          <a:bodyPr/>
          <a:lstStyle/>
          <a:p>
            <a:pPr lvl="1" eaLnBrk="1" hangingPunct="1"/>
            <a:r>
              <a:rPr lang="en-US" dirty="0" smtClean="0"/>
              <a:t>Until now, operational ensemble forecast has been limited to Ensemble Streamflow Prediction (ESP) runs, essentially a long-range probabilistic forecast.</a:t>
            </a:r>
          </a:p>
          <a:p>
            <a:pPr lvl="1" eaLnBrk="1" hangingPunct="1"/>
            <a:r>
              <a:rPr lang="en-US" dirty="0" smtClean="0"/>
              <a:t>Since AHPS, NWS is committed to generate streamflow forecasts at all time scales: customers and partners clearly indicate a need </a:t>
            </a:r>
            <a:r>
              <a:rPr lang="en-US" u="sng" dirty="0" smtClean="0"/>
              <a:t>for short-term forecasts</a:t>
            </a:r>
            <a:r>
              <a:rPr lang="en-US" dirty="0" smtClean="0"/>
              <a:t>.</a:t>
            </a:r>
          </a:p>
          <a:p>
            <a:pPr lvl="2" eaLnBrk="1" hangingPunct="1"/>
            <a:r>
              <a:rPr lang="en-US" dirty="0" smtClean="0">
                <a:solidFill>
                  <a:srgbClr val="FFE881"/>
                </a:solidFill>
              </a:rPr>
              <a:t>Ensemble pre-processor, to generate QPF and QTF </a:t>
            </a:r>
            <a:r>
              <a:rPr lang="en-US" u="sng" dirty="0" smtClean="0">
                <a:solidFill>
                  <a:srgbClr val="FFE881"/>
                </a:solidFill>
              </a:rPr>
              <a:t>short-term ensembles </a:t>
            </a:r>
            <a:r>
              <a:rPr lang="en-US" dirty="0" smtClean="0">
                <a:solidFill>
                  <a:srgbClr val="FFE881"/>
                </a:solidFill>
              </a:rPr>
              <a:t>from single-value weather forecasts.</a:t>
            </a:r>
          </a:p>
          <a:p>
            <a:pPr lvl="2" eaLnBrk="1" hangingPunct="1"/>
            <a:r>
              <a:rPr lang="en-US" dirty="0" smtClean="0"/>
              <a:t>Ensemble post-processor to account for hydrologic uncertainty and river regulation</a:t>
            </a:r>
          </a:p>
          <a:p>
            <a:pPr lvl="2" eaLnBrk="1" hangingPunct="1"/>
            <a:r>
              <a:rPr lang="en-US" dirty="0" smtClean="0"/>
              <a:t>Hydrologic Ensemble </a:t>
            </a:r>
            <a:r>
              <a:rPr lang="en-US" dirty="0" err="1" smtClean="0"/>
              <a:t>Hindcaster</a:t>
            </a:r>
            <a:r>
              <a:rPr lang="en-US" dirty="0" smtClean="0"/>
              <a:t>, to support large-sample verification of streamflow ensembles</a:t>
            </a:r>
          </a:p>
          <a:p>
            <a:pPr lvl="2" eaLnBrk="1" hangingPunct="1"/>
            <a:r>
              <a:rPr lang="en-US" dirty="0" smtClean="0"/>
              <a:t>Ensemble Verification System for verification of precipitation, temperature and streamflow ensembles</a:t>
            </a:r>
          </a:p>
          <a:p>
            <a:pPr lvl="1" eaLnBrk="1" hangingPunct="1"/>
            <a:r>
              <a:rPr lang="en-US" dirty="0" smtClean="0"/>
              <a:t>Partners: NCEP, HEPEX, Universities, RFCs, NASA Goddard, etc.</a:t>
            </a:r>
          </a:p>
          <a:p>
            <a:pPr lvl="1" eaLnBrk="1" hangingPunct="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143000" y="152400"/>
            <a:ext cx="8001000" cy="914400"/>
          </a:xfrm>
        </p:spPr>
        <p:txBody>
          <a:bodyPr/>
          <a:lstStyle/>
          <a:p>
            <a:pPr algn="ctr" eaLnBrk="1" hangingPunct="1">
              <a:defRPr/>
            </a:pPr>
            <a:r>
              <a:rPr lang="en-US" sz="3200" dirty="0" smtClean="0"/>
              <a:t>Multi-Model Ensembles:  Uncertainty Considerations</a:t>
            </a:r>
          </a:p>
        </p:txBody>
      </p:sp>
      <p:pic>
        <p:nvPicPr>
          <p:cNvPr id="47106" name="Picture 4"/>
          <p:cNvPicPr>
            <a:picLocks noChangeAspect="1" noChangeArrowheads="1"/>
          </p:cNvPicPr>
          <p:nvPr/>
        </p:nvPicPr>
        <p:blipFill>
          <a:blip r:embed="rId3" cstate="print"/>
          <a:srcRect l="2336" t="3192" r="1868" b="1035"/>
          <a:stretch>
            <a:fillRect/>
          </a:stretch>
        </p:blipFill>
        <p:spPr bwMode="auto">
          <a:xfrm>
            <a:off x="1371600" y="1066800"/>
            <a:ext cx="7086600" cy="5184775"/>
          </a:xfrm>
          <a:prstGeom prst="rect">
            <a:avLst/>
          </a:prstGeom>
          <a:noFill/>
          <a:ln w="9525">
            <a:noFill/>
            <a:miter lim="800000"/>
            <a:headEnd/>
            <a:tailEnd/>
          </a:ln>
        </p:spPr>
      </p:pic>
      <p:sp>
        <p:nvSpPr>
          <p:cNvPr id="5" name="Rectangle 4"/>
          <p:cNvSpPr/>
          <p:nvPr/>
        </p:nvSpPr>
        <p:spPr bwMode="auto">
          <a:xfrm>
            <a:off x="2590800" y="5562600"/>
            <a:ext cx="4343400" cy="533400"/>
          </a:xfrm>
          <a:prstGeom prst="rect">
            <a:avLst/>
          </a:prstGeom>
          <a:noFill/>
          <a:ln w="3810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smtClean="0">
              <a:ln>
                <a:noFill/>
              </a:ln>
              <a:solidFill>
                <a:srgbClr val="FFFFFF"/>
              </a:solidFill>
              <a:effectLst/>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pPr algn="ctr" eaLnBrk="1" hangingPunct="1"/>
            <a:r>
              <a:rPr lang="en-US" sz="4000" dirty="0" smtClean="0">
                <a:effectLst/>
              </a:rPr>
              <a:t>Ensemble Forecast Skill- Iowa Institute of Hydraulic Research</a:t>
            </a:r>
          </a:p>
        </p:txBody>
      </p:sp>
      <p:sp>
        <p:nvSpPr>
          <p:cNvPr id="51202" name="Text Box 3"/>
          <p:cNvSpPr txBox="1">
            <a:spLocks noChangeArrowheads="1"/>
          </p:cNvSpPr>
          <p:nvPr/>
        </p:nvSpPr>
        <p:spPr bwMode="auto">
          <a:xfrm>
            <a:off x="2128838" y="4019550"/>
            <a:ext cx="1052512" cy="581025"/>
          </a:xfrm>
          <a:prstGeom prst="rect">
            <a:avLst/>
          </a:prstGeom>
          <a:noFill/>
          <a:ln w="9525" algn="ctr">
            <a:noFill/>
            <a:miter lim="800000"/>
            <a:headEnd/>
            <a:tailEnd/>
          </a:ln>
        </p:spPr>
        <p:txBody>
          <a:bodyPr wrap="none">
            <a:spAutoFit/>
          </a:bodyPr>
          <a:lstStyle/>
          <a:p>
            <a:pPr algn="ctr"/>
            <a:r>
              <a:rPr lang="en-US" sz="1600">
                <a:solidFill>
                  <a:schemeClr val="tx2"/>
                </a:solidFill>
                <a:latin typeface="Tahoma" pitchFamily="34" charset="0"/>
              </a:rPr>
              <a:t>Standard </a:t>
            </a:r>
          </a:p>
          <a:p>
            <a:pPr algn="ctr"/>
            <a:r>
              <a:rPr lang="en-US" sz="1600">
                <a:solidFill>
                  <a:schemeClr val="tx2"/>
                </a:solidFill>
                <a:latin typeface="Tahoma" pitchFamily="34" charset="0"/>
              </a:rPr>
              <a:t>Errors</a:t>
            </a:r>
          </a:p>
        </p:txBody>
      </p:sp>
      <p:sp>
        <p:nvSpPr>
          <p:cNvPr id="51203" name="Text Box 4"/>
          <p:cNvSpPr txBox="1">
            <a:spLocks noChangeArrowheads="1"/>
          </p:cNvSpPr>
          <p:nvPr/>
        </p:nvSpPr>
        <p:spPr bwMode="auto">
          <a:xfrm>
            <a:off x="3971925" y="2705100"/>
            <a:ext cx="536575" cy="336550"/>
          </a:xfrm>
          <a:prstGeom prst="rect">
            <a:avLst/>
          </a:prstGeom>
          <a:noFill/>
          <a:ln w="9525" algn="ctr">
            <a:noFill/>
            <a:miter lim="800000"/>
            <a:headEnd/>
            <a:tailEnd/>
          </a:ln>
        </p:spPr>
        <p:txBody>
          <a:bodyPr wrap="none">
            <a:spAutoFit/>
          </a:bodyPr>
          <a:lstStyle/>
          <a:p>
            <a:pPr algn="ctr"/>
            <a:r>
              <a:rPr lang="en-US" sz="1600">
                <a:solidFill>
                  <a:schemeClr val="tx2"/>
                </a:solidFill>
                <a:latin typeface="Tahoma" pitchFamily="34" charset="0"/>
              </a:rPr>
              <a:t>Skill</a:t>
            </a:r>
          </a:p>
        </p:txBody>
      </p:sp>
      <p:sp>
        <p:nvSpPr>
          <p:cNvPr id="51204" name="Line 5"/>
          <p:cNvSpPr>
            <a:spLocks noChangeShapeType="1"/>
          </p:cNvSpPr>
          <p:nvPr/>
        </p:nvSpPr>
        <p:spPr bwMode="auto">
          <a:xfrm flipV="1">
            <a:off x="2662238" y="2743200"/>
            <a:ext cx="4762" cy="1352550"/>
          </a:xfrm>
          <a:prstGeom prst="line">
            <a:avLst/>
          </a:prstGeom>
          <a:noFill/>
          <a:ln w="9525">
            <a:solidFill>
              <a:schemeClr val="tx1"/>
            </a:solidFill>
            <a:round/>
            <a:headEnd/>
            <a:tailEnd type="triangle" w="med" len="med"/>
          </a:ln>
        </p:spPr>
        <p:txBody>
          <a:bodyPr wrap="none"/>
          <a:lstStyle/>
          <a:p>
            <a:endParaRPr lang="en-US"/>
          </a:p>
        </p:txBody>
      </p:sp>
      <p:sp>
        <p:nvSpPr>
          <p:cNvPr id="51205" name="Line 6"/>
          <p:cNvSpPr>
            <a:spLocks noChangeShapeType="1"/>
          </p:cNvSpPr>
          <p:nvPr/>
        </p:nvSpPr>
        <p:spPr bwMode="auto">
          <a:xfrm flipV="1">
            <a:off x="2647950" y="3733800"/>
            <a:ext cx="228600" cy="371475"/>
          </a:xfrm>
          <a:prstGeom prst="line">
            <a:avLst/>
          </a:prstGeom>
          <a:noFill/>
          <a:ln w="9525">
            <a:solidFill>
              <a:schemeClr val="tx1"/>
            </a:solidFill>
            <a:round/>
            <a:headEnd/>
            <a:tailEnd type="triangle" w="med" len="med"/>
          </a:ln>
        </p:spPr>
        <p:txBody>
          <a:bodyPr wrap="none"/>
          <a:lstStyle/>
          <a:p>
            <a:endParaRPr lang="en-US"/>
          </a:p>
        </p:txBody>
      </p:sp>
      <p:sp>
        <p:nvSpPr>
          <p:cNvPr id="51206" name="Line 7"/>
          <p:cNvSpPr>
            <a:spLocks noChangeShapeType="1"/>
          </p:cNvSpPr>
          <p:nvPr/>
        </p:nvSpPr>
        <p:spPr bwMode="auto">
          <a:xfrm flipH="1">
            <a:off x="3505200" y="2895600"/>
            <a:ext cx="533400" cy="381000"/>
          </a:xfrm>
          <a:prstGeom prst="line">
            <a:avLst/>
          </a:prstGeom>
          <a:noFill/>
          <a:ln w="9525">
            <a:solidFill>
              <a:schemeClr val="tx1"/>
            </a:solidFill>
            <a:round/>
            <a:headEnd/>
            <a:tailEnd type="triangle" w="med" len="med"/>
          </a:ln>
        </p:spPr>
        <p:txBody>
          <a:bodyPr wrap="none"/>
          <a:lstStyle/>
          <a:p>
            <a:endParaRPr lang="en-US"/>
          </a:p>
        </p:txBody>
      </p:sp>
      <p:sp>
        <p:nvSpPr>
          <p:cNvPr id="51207" name="Rectangle 8"/>
          <p:cNvSpPr>
            <a:spLocks noChangeArrowheads="1"/>
          </p:cNvSpPr>
          <p:nvPr/>
        </p:nvSpPr>
        <p:spPr bwMode="auto">
          <a:xfrm>
            <a:off x="6172200" y="1828800"/>
            <a:ext cx="2438400" cy="4267200"/>
          </a:xfrm>
          <a:prstGeom prst="rect">
            <a:avLst/>
          </a:prstGeom>
          <a:noFill/>
          <a:ln w="9525">
            <a:noFill/>
            <a:miter lim="800000"/>
            <a:headEnd/>
            <a:tailEnd/>
          </a:ln>
        </p:spPr>
        <p:txBody>
          <a:bodyPr/>
          <a:lstStyle/>
          <a:p>
            <a:pPr>
              <a:lnSpc>
                <a:spcPct val="85000"/>
              </a:lnSpc>
              <a:spcAft>
                <a:spcPct val="40000"/>
              </a:spcAft>
            </a:pPr>
            <a:r>
              <a:rPr lang="en-US" sz="2400"/>
              <a:t>Skill depends on the threshold</a:t>
            </a:r>
          </a:p>
          <a:p>
            <a:pPr>
              <a:lnSpc>
                <a:spcPct val="85000"/>
              </a:lnSpc>
              <a:spcAft>
                <a:spcPct val="40000"/>
              </a:spcAft>
            </a:pPr>
            <a:r>
              <a:rPr lang="en-US" sz="2400"/>
              <a:t>Uncertainty is greater for extremes</a:t>
            </a:r>
          </a:p>
          <a:p>
            <a:pPr>
              <a:lnSpc>
                <a:spcPct val="85000"/>
              </a:lnSpc>
              <a:spcAft>
                <a:spcPct val="40000"/>
              </a:spcAft>
            </a:pPr>
            <a:r>
              <a:rPr lang="en-US" sz="2400"/>
              <a:t>Summary measures describe attributes of the function</a:t>
            </a:r>
          </a:p>
        </p:txBody>
      </p:sp>
      <p:sp>
        <p:nvSpPr>
          <p:cNvPr id="51208" name="Text Box 9"/>
          <p:cNvSpPr txBox="1">
            <a:spLocks noChangeArrowheads="1"/>
          </p:cNvSpPr>
          <p:nvPr/>
        </p:nvSpPr>
        <p:spPr bwMode="auto">
          <a:xfrm>
            <a:off x="1752600" y="5394325"/>
            <a:ext cx="2168525" cy="396875"/>
          </a:xfrm>
          <a:prstGeom prst="rect">
            <a:avLst/>
          </a:prstGeom>
          <a:noFill/>
          <a:ln w="9525">
            <a:noFill/>
            <a:miter lim="800000"/>
            <a:headEnd/>
            <a:tailEnd/>
          </a:ln>
        </p:spPr>
        <p:txBody>
          <a:bodyPr wrap="none">
            <a:spAutoFit/>
          </a:bodyPr>
          <a:lstStyle/>
          <a:p>
            <a:r>
              <a:rPr lang="en-US" sz="2000" i="1">
                <a:solidFill>
                  <a:schemeClr val="tx1"/>
                </a:solidFill>
                <a:latin typeface="Tahoma" pitchFamily="34" charset="0"/>
              </a:rPr>
              <a:t>April 1</a:t>
            </a:r>
            <a:r>
              <a:rPr lang="en-US" sz="2000" i="1" baseline="30000">
                <a:solidFill>
                  <a:schemeClr val="tx1"/>
                </a:solidFill>
                <a:latin typeface="Tahoma" pitchFamily="34" charset="0"/>
              </a:rPr>
              <a:t>st</a:t>
            </a:r>
            <a:r>
              <a:rPr lang="en-US" sz="2000" i="1">
                <a:solidFill>
                  <a:schemeClr val="tx1"/>
                </a:solidFill>
                <a:latin typeface="Tahoma" pitchFamily="34" charset="0"/>
              </a:rPr>
              <a:t> Forecasts</a:t>
            </a:r>
          </a:p>
        </p:txBody>
      </p:sp>
      <p:pic>
        <p:nvPicPr>
          <p:cNvPr id="51209" name="Picture 10" descr="skill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600" y="1905000"/>
            <a:ext cx="4954588" cy="4573588"/>
          </a:xfrm>
          <a:prstGeom prst="rect">
            <a:avLst/>
          </a:prstGeom>
          <a:noFill/>
          <a:ln w="9525">
            <a:noFill/>
            <a:miter lim="800000"/>
            <a:headEnd/>
            <a:tailEnd/>
          </a:ln>
        </p:spPr>
      </p:pic>
      <p:pic>
        <p:nvPicPr>
          <p:cNvPr id="51210" name="Picture 11" descr="NoBack"/>
          <p:cNvPicPr>
            <a:picLocks noChangeAspect="1" noChangeArrowheads="1"/>
          </p:cNvPicPr>
          <p:nvPr/>
        </p:nvPicPr>
        <p:blipFill>
          <a:blip r:embed="rId4" cstate="print"/>
          <a:srcRect/>
          <a:stretch>
            <a:fillRect/>
          </a:stretch>
        </p:blipFill>
        <p:spPr bwMode="auto">
          <a:xfrm>
            <a:off x="7162800" y="5867400"/>
            <a:ext cx="1981200" cy="676275"/>
          </a:xfrm>
          <a:prstGeom prst="rect">
            <a:avLst/>
          </a:prstGeom>
          <a:noFill/>
          <a:ln w="9525">
            <a:noFill/>
            <a:miter lim="800000"/>
            <a:headEnd/>
            <a:tailEnd/>
          </a:ln>
        </p:spPr>
      </p:pic>
      <p:sp>
        <p:nvSpPr>
          <p:cNvPr id="51211" name="AutoShape 12">
            <a:hlinkClick r:id="" action="ppaction://hlinkshowjump?jump=lastslideviewed" highlightClick="1"/>
          </p:cNvPr>
          <p:cNvSpPr>
            <a:spLocks noChangeArrowheads="1"/>
          </p:cNvSpPr>
          <p:nvPr/>
        </p:nvSpPr>
        <p:spPr bwMode="auto">
          <a:xfrm>
            <a:off x="8382000" y="5105400"/>
            <a:ext cx="533400" cy="457200"/>
          </a:xfrm>
          <a:prstGeom prst="actionButtonBackPrevious">
            <a:avLst/>
          </a:prstGeom>
          <a:solidFill>
            <a:srgbClr val="FFFFFF"/>
          </a:solidFill>
          <a:ln w="9525">
            <a:noFill/>
            <a:miter lim="800000"/>
            <a:headEnd/>
            <a:tailEnd/>
          </a:ln>
        </p:spPr>
        <p:txBody>
          <a:bodyPr wrap="none"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gn="ctr" eaLnBrk="1" hangingPunct="1">
              <a:defRPr/>
            </a:pPr>
            <a:r>
              <a:rPr lang="en-US" sz="4000" dirty="0" smtClean="0"/>
              <a:t>Ensembles- Where we want to be</a:t>
            </a:r>
          </a:p>
        </p:txBody>
      </p:sp>
      <p:pic>
        <p:nvPicPr>
          <p:cNvPr id="53250" name="Picture 5"/>
          <p:cNvPicPr>
            <a:picLocks noChangeAspect="1" noChangeArrowheads="1"/>
          </p:cNvPicPr>
          <p:nvPr/>
        </p:nvPicPr>
        <p:blipFill>
          <a:blip r:embed="rId3" cstate="print"/>
          <a:srcRect/>
          <a:stretch>
            <a:fillRect/>
          </a:stretch>
        </p:blipFill>
        <p:spPr bwMode="auto">
          <a:xfrm>
            <a:off x="990600" y="1219200"/>
            <a:ext cx="7924800" cy="527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ctr" eaLnBrk="1" hangingPunct="1">
              <a:defRPr/>
            </a:pPr>
            <a:r>
              <a:rPr lang="en-US" sz="4000" dirty="0" smtClean="0"/>
              <a:t>RENCI/NWS </a:t>
            </a:r>
            <a:r>
              <a:rPr lang="en-US" sz="4000" dirty="0" err="1" smtClean="0"/>
              <a:t>Oper</a:t>
            </a:r>
            <a:r>
              <a:rPr lang="en-US" sz="4000" dirty="0" smtClean="0"/>
              <a:t>. Ensemble</a:t>
            </a:r>
          </a:p>
        </p:txBody>
      </p:sp>
      <p:pic>
        <p:nvPicPr>
          <p:cNvPr id="49154" name="Picture 3" descr="qpf_F24.gif"/>
          <p:cNvPicPr>
            <a:picLocks noChangeAspect="1"/>
          </p:cNvPicPr>
          <p:nvPr/>
        </p:nvPicPr>
        <p:blipFill>
          <a:blip r:embed="rId3" cstate="print"/>
          <a:srcRect/>
          <a:stretch>
            <a:fillRect/>
          </a:stretch>
        </p:blipFill>
        <p:spPr bwMode="auto">
          <a:xfrm>
            <a:off x="2209800" y="3352800"/>
            <a:ext cx="4038600" cy="3028950"/>
          </a:xfrm>
          <a:prstGeom prst="rect">
            <a:avLst/>
          </a:prstGeom>
          <a:noFill/>
          <a:ln w="9525">
            <a:noFill/>
            <a:miter lim="800000"/>
            <a:headEnd/>
            <a:tailEnd/>
          </a:ln>
        </p:spPr>
      </p:pic>
      <p:sp>
        <p:nvSpPr>
          <p:cNvPr id="49155" name="Rectangle 4"/>
          <p:cNvSpPr>
            <a:spLocks noChangeArrowheads="1"/>
          </p:cNvSpPr>
          <p:nvPr/>
        </p:nvSpPr>
        <p:spPr bwMode="auto">
          <a:xfrm>
            <a:off x="1676400" y="838200"/>
            <a:ext cx="7315200" cy="461963"/>
          </a:xfrm>
          <a:prstGeom prst="rect">
            <a:avLst/>
          </a:prstGeom>
          <a:noFill/>
          <a:ln w="9525">
            <a:noFill/>
            <a:miter lim="800000"/>
            <a:headEnd/>
            <a:tailEnd/>
          </a:ln>
        </p:spPr>
        <p:txBody>
          <a:bodyPr>
            <a:spAutoFit/>
          </a:bodyPr>
          <a:lstStyle/>
          <a:p>
            <a:pPr algn="ctr"/>
            <a:r>
              <a:rPr lang="en-US" sz="2400"/>
              <a:t>Eastern Region Example: Short Range T, QPF</a:t>
            </a:r>
          </a:p>
        </p:txBody>
      </p:sp>
      <p:sp>
        <p:nvSpPr>
          <p:cNvPr id="49156" name="Rectangle 4"/>
          <p:cNvSpPr>
            <a:spLocks noChangeArrowheads="1"/>
          </p:cNvSpPr>
          <p:nvPr/>
        </p:nvSpPr>
        <p:spPr bwMode="auto">
          <a:xfrm>
            <a:off x="6324600" y="1676400"/>
            <a:ext cx="2819400" cy="6186488"/>
          </a:xfrm>
          <a:prstGeom prst="rect">
            <a:avLst/>
          </a:prstGeom>
          <a:noFill/>
          <a:ln w="9525">
            <a:noFill/>
            <a:miter lim="800000"/>
            <a:headEnd/>
            <a:tailEnd/>
          </a:ln>
        </p:spPr>
        <p:txBody>
          <a:bodyPr>
            <a:spAutoFit/>
          </a:bodyPr>
          <a:lstStyle/>
          <a:p>
            <a:r>
              <a:rPr lang="en-US" sz="2000" b="1" dirty="0">
                <a:solidFill>
                  <a:srgbClr val="FFE881"/>
                </a:solidFill>
              </a:rPr>
              <a:t>*Southeast WFOs, RENCI, others.  21 members in total.</a:t>
            </a:r>
          </a:p>
          <a:p>
            <a:endParaRPr lang="en-US" sz="2000" b="1" dirty="0">
              <a:solidFill>
                <a:srgbClr val="FFE881"/>
              </a:solidFill>
            </a:endParaRPr>
          </a:p>
          <a:p>
            <a:r>
              <a:rPr lang="en-US" sz="2000" b="1" dirty="0">
                <a:solidFill>
                  <a:srgbClr val="FFE881"/>
                </a:solidFill>
              </a:rPr>
              <a:t>*Hourly mean, min, max, etc. QPF ,T, SW.</a:t>
            </a:r>
          </a:p>
          <a:p>
            <a:endParaRPr lang="en-US" sz="2000" b="1" dirty="0">
              <a:solidFill>
                <a:srgbClr val="FFE881"/>
              </a:solidFill>
            </a:endParaRPr>
          </a:p>
          <a:p>
            <a:r>
              <a:rPr lang="en-US" sz="2000" b="1" dirty="0">
                <a:solidFill>
                  <a:srgbClr val="FFE881"/>
                </a:solidFill>
              </a:rPr>
              <a:t>*4-km grid spacing, combination of WRF, RAMS etc. 1-hour forecasts to 30 hrs.</a:t>
            </a:r>
          </a:p>
          <a:p>
            <a:endParaRPr lang="en-US" sz="2000" b="1" dirty="0">
              <a:solidFill>
                <a:srgbClr val="FFE881"/>
              </a:solidFill>
            </a:endParaRPr>
          </a:p>
          <a:p>
            <a:r>
              <a:rPr lang="en-US" sz="2000" b="1" dirty="0">
                <a:solidFill>
                  <a:srgbClr val="FFE881"/>
                </a:solidFill>
              </a:rPr>
              <a:t>*Skill?  QPF verification plans in the future. </a:t>
            </a:r>
          </a:p>
          <a:p>
            <a:endParaRPr lang="en-US" sz="2400" dirty="0"/>
          </a:p>
          <a:p>
            <a:endParaRPr lang="en-US" sz="2400" dirty="0"/>
          </a:p>
          <a:p>
            <a:endParaRPr lang="en-US" sz="2400" dirty="0"/>
          </a:p>
          <a:p>
            <a:endParaRPr lang="en-US" sz="2400" dirty="0"/>
          </a:p>
        </p:txBody>
      </p:sp>
      <p:pic>
        <p:nvPicPr>
          <p:cNvPr id="49157" name="Picture 7"/>
          <p:cNvPicPr>
            <a:picLocks noChangeAspect="1" noChangeArrowheads="1"/>
          </p:cNvPicPr>
          <p:nvPr/>
        </p:nvPicPr>
        <p:blipFill>
          <a:blip r:embed="rId4" cstate="print"/>
          <a:srcRect/>
          <a:stretch>
            <a:fillRect/>
          </a:stretch>
        </p:blipFill>
        <p:spPr bwMode="auto">
          <a:xfrm>
            <a:off x="304800" y="1371600"/>
            <a:ext cx="3708400"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lgn="ctr" eaLnBrk="1" hangingPunct="1">
              <a:defRPr/>
            </a:pPr>
            <a:r>
              <a:rPr lang="en-US" dirty="0" smtClean="0">
                <a:latin typeface="+mn-lt"/>
              </a:rPr>
              <a:t>Current Research Thrusts</a:t>
            </a:r>
          </a:p>
        </p:txBody>
      </p:sp>
      <p:sp>
        <p:nvSpPr>
          <p:cNvPr id="18434" name="Rectangle 3"/>
          <p:cNvSpPr>
            <a:spLocks noGrp="1" noChangeArrowheads="1"/>
          </p:cNvSpPr>
          <p:nvPr>
            <p:ph type="body" idx="1"/>
          </p:nvPr>
        </p:nvSpPr>
        <p:spPr>
          <a:xfrm>
            <a:off x="533400" y="2057400"/>
            <a:ext cx="8382000" cy="2743200"/>
          </a:xfrm>
        </p:spPr>
        <p:txBody>
          <a:bodyPr/>
          <a:lstStyle/>
          <a:p>
            <a:pPr lvl="1" eaLnBrk="1" hangingPunct="1"/>
            <a:r>
              <a:rPr lang="en-US" sz="4400" smtClean="0"/>
              <a:t>Distributed Models</a:t>
            </a:r>
          </a:p>
          <a:p>
            <a:pPr lvl="1" eaLnBrk="1" hangingPunct="1"/>
            <a:r>
              <a:rPr lang="en-US" sz="4400" smtClean="0"/>
              <a:t>Data Assimilation</a:t>
            </a:r>
          </a:p>
          <a:p>
            <a:pPr lvl="1" eaLnBrk="1" hangingPunct="1"/>
            <a:r>
              <a:rPr lang="en-US" sz="4400" smtClean="0"/>
              <a:t>Ensemble Forecasts</a:t>
            </a:r>
          </a:p>
          <a:p>
            <a:pPr lvl="1" eaLnBrk="1" hangingPunct="1"/>
            <a:r>
              <a:rPr lang="en-US" sz="4400" smtClean="0"/>
              <a:t>Verification</a:t>
            </a:r>
          </a:p>
        </p:txBody>
      </p:sp>
      <p:pic>
        <p:nvPicPr>
          <p:cNvPr id="18435" name="Picture 3" descr="mm5_1-500.gif"/>
          <p:cNvPicPr>
            <a:picLocks noChangeAspect="1"/>
          </p:cNvPicPr>
          <p:nvPr/>
        </p:nvPicPr>
        <p:blipFill>
          <a:blip r:embed="rId3" cstate="print"/>
          <a:srcRect/>
          <a:stretch>
            <a:fillRect/>
          </a:stretch>
        </p:blipFill>
        <p:spPr bwMode="auto">
          <a:xfrm>
            <a:off x="6356350" y="4191000"/>
            <a:ext cx="2787650" cy="2090738"/>
          </a:xfrm>
          <a:prstGeom prst="rect">
            <a:avLst/>
          </a:prstGeom>
          <a:noFill/>
          <a:ln w="9525">
            <a:noFill/>
            <a:miter lim="800000"/>
            <a:headEnd/>
            <a:tailEnd/>
          </a:ln>
        </p:spPr>
      </p:pic>
      <p:sp>
        <p:nvSpPr>
          <p:cNvPr id="18436" name="Text Box 5"/>
          <p:cNvSpPr txBox="1">
            <a:spLocks noChangeArrowheads="1"/>
          </p:cNvSpPr>
          <p:nvPr/>
        </p:nvSpPr>
        <p:spPr bwMode="auto">
          <a:xfrm>
            <a:off x="7162800" y="6248400"/>
            <a:ext cx="1295400" cy="276225"/>
          </a:xfrm>
          <a:prstGeom prst="rect">
            <a:avLst/>
          </a:prstGeom>
          <a:noFill/>
          <a:ln w="9525">
            <a:noFill/>
            <a:miter lim="800000"/>
            <a:headEnd/>
            <a:tailEnd/>
          </a:ln>
        </p:spPr>
        <p:txBody>
          <a:bodyPr>
            <a:spAutoFit/>
          </a:bodyPr>
          <a:lstStyle/>
          <a:p>
            <a:pPr>
              <a:spcBef>
                <a:spcPct val="50000"/>
              </a:spcBef>
            </a:pPr>
            <a:r>
              <a:rPr lang="en-US" sz="1200">
                <a:solidFill>
                  <a:srgbClr val="FFE881"/>
                </a:solidFill>
              </a:rPr>
              <a:t>Courtesy NCAR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algn="ctr" eaLnBrk="1" hangingPunct="1">
              <a:defRPr/>
            </a:pPr>
            <a:r>
              <a:rPr lang="nl-NL" dirty="0" smtClean="0">
                <a:latin typeface="+mn-lt"/>
              </a:rPr>
              <a:t>Deterministic Verification </a:t>
            </a:r>
            <a:endParaRPr lang="en-GB" dirty="0" smtClean="0">
              <a:latin typeface="+mn-lt"/>
            </a:endParaRPr>
          </a:p>
        </p:txBody>
      </p:sp>
      <p:sp>
        <p:nvSpPr>
          <p:cNvPr id="13324" name="Text Box 12"/>
          <p:cNvSpPr txBox="1">
            <a:spLocks noChangeArrowheads="1"/>
          </p:cNvSpPr>
          <p:nvPr/>
        </p:nvSpPr>
        <p:spPr bwMode="auto">
          <a:xfrm>
            <a:off x="762000" y="1295400"/>
            <a:ext cx="8382000" cy="1717675"/>
          </a:xfrm>
          <a:prstGeom prst="rect">
            <a:avLst/>
          </a:prstGeom>
          <a:noFill/>
          <a:ln w="9525" algn="ctr">
            <a:noFill/>
            <a:miter lim="800000"/>
            <a:headEnd/>
            <a:tailEnd/>
          </a:ln>
        </p:spPr>
        <p:txBody>
          <a:bodyPr>
            <a:spAutoFit/>
          </a:bodyPr>
          <a:lstStyle/>
          <a:p>
            <a:pPr eaLnBrk="0" hangingPunct="0">
              <a:spcBef>
                <a:spcPct val="20000"/>
              </a:spcBef>
              <a:buFontTx/>
              <a:buChar char="•"/>
            </a:pPr>
            <a:r>
              <a:rPr lang="nl-NL" sz="2000" b="1"/>
              <a:t>Emphasis should be on the QPE/QPF and soil mositure used in initial/boundary conditions. “Verify-on-the-fly” concept. Incorporation of “uncertainty”?</a:t>
            </a:r>
          </a:p>
          <a:p>
            <a:pPr eaLnBrk="0" hangingPunct="0">
              <a:spcBef>
                <a:spcPct val="20000"/>
              </a:spcBef>
            </a:pPr>
            <a:endParaRPr lang="nl-NL" sz="2000" b="1"/>
          </a:p>
          <a:p>
            <a:pPr eaLnBrk="0" hangingPunct="0">
              <a:spcBef>
                <a:spcPct val="20000"/>
              </a:spcBef>
              <a:buFontTx/>
              <a:buChar char="•"/>
            </a:pPr>
            <a:endParaRPr lang="en-GB" sz="1800" b="1"/>
          </a:p>
        </p:txBody>
      </p:sp>
      <p:pic>
        <p:nvPicPr>
          <p:cNvPr id="55299" name="Picture 3" descr="qpe_0329_00-12z.png"/>
          <p:cNvPicPr>
            <a:picLocks noChangeAspect="1"/>
          </p:cNvPicPr>
          <p:nvPr/>
        </p:nvPicPr>
        <p:blipFill>
          <a:blip r:embed="rId3" cstate="print"/>
          <a:srcRect/>
          <a:stretch>
            <a:fillRect/>
          </a:stretch>
        </p:blipFill>
        <p:spPr bwMode="auto">
          <a:xfrm>
            <a:off x="1600200" y="2362200"/>
            <a:ext cx="5257800" cy="4081463"/>
          </a:xfrm>
          <a:prstGeom prst="rect">
            <a:avLst/>
          </a:prstGeom>
          <a:noFill/>
          <a:ln w="9525">
            <a:noFill/>
            <a:miter lim="800000"/>
            <a:headEnd/>
            <a:tailEnd/>
          </a:ln>
        </p:spPr>
      </p:pic>
      <p:pic>
        <p:nvPicPr>
          <p:cNvPr id="55301" name="Picture 6" descr="qpf_gfs_0329_f48.png"/>
          <p:cNvPicPr>
            <a:picLocks noChangeAspect="1"/>
          </p:cNvPicPr>
          <p:nvPr/>
        </p:nvPicPr>
        <p:blipFill>
          <a:blip r:embed="rId4" cstate="print"/>
          <a:srcRect/>
          <a:stretch>
            <a:fillRect/>
          </a:stretch>
        </p:blipFill>
        <p:spPr bwMode="auto">
          <a:xfrm>
            <a:off x="2209800" y="2362200"/>
            <a:ext cx="5303838" cy="4116388"/>
          </a:xfrm>
          <a:prstGeom prst="rect">
            <a:avLst/>
          </a:prstGeom>
          <a:noFill/>
          <a:ln w="9525">
            <a:noFill/>
            <a:miter lim="800000"/>
            <a:headEnd/>
            <a:tailEnd/>
          </a:ln>
        </p:spPr>
      </p:pic>
      <p:pic>
        <p:nvPicPr>
          <p:cNvPr id="55300" name="Picture 5" descr="gfs_0329_f48.png"/>
          <p:cNvPicPr>
            <a:picLocks noChangeAspect="1"/>
          </p:cNvPicPr>
          <p:nvPr/>
        </p:nvPicPr>
        <p:blipFill>
          <a:blip r:embed="rId5" cstate="print"/>
          <a:srcRect/>
          <a:stretch>
            <a:fillRect/>
          </a:stretch>
        </p:blipFill>
        <p:spPr bwMode="auto">
          <a:xfrm>
            <a:off x="2971800" y="2362200"/>
            <a:ext cx="5254625" cy="40782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5299"/>
                                        </p:tgtEl>
                                        <p:attrNameLst>
                                          <p:attrName>style.visibility</p:attrName>
                                        </p:attrNameLst>
                                      </p:cBhvr>
                                      <p:to>
                                        <p:strVal val="visible"/>
                                      </p:to>
                                    </p:set>
                                    <p:anim calcmode="lin" valueType="num">
                                      <p:cBhvr additive="base">
                                        <p:cTn id="11" dur="500" fill="hold"/>
                                        <p:tgtEl>
                                          <p:spTgt spid="55299"/>
                                        </p:tgtEl>
                                        <p:attrNameLst>
                                          <p:attrName>ppt_x</p:attrName>
                                        </p:attrNameLst>
                                      </p:cBhvr>
                                      <p:tavLst>
                                        <p:tav tm="0">
                                          <p:val>
                                            <p:strVal val="#ppt_x"/>
                                          </p:val>
                                        </p:tav>
                                        <p:tav tm="100000">
                                          <p:val>
                                            <p:strVal val="#ppt_x"/>
                                          </p:val>
                                        </p:tav>
                                      </p:tavLst>
                                    </p:anim>
                                    <p:anim calcmode="lin" valueType="num">
                                      <p:cBhvr additive="base">
                                        <p:cTn id="12" dur="500" fill="hold"/>
                                        <p:tgtEl>
                                          <p:spTgt spid="5529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301"/>
                                        </p:tgtEl>
                                        <p:attrNameLst>
                                          <p:attrName>style.visibility</p:attrName>
                                        </p:attrNameLst>
                                      </p:cBhvr>
                                      <p:to>
                                        <p:strVal val="visible"/>
                                      </p:to>
                                    </p:set>
                                    <p:anim calcmode="lin" valueType="num">
                                      <p:cBhvr additive="base">
                                        <p:cTn id="17" dur="500" fill="hold"/>
                                        <p:tgtEl>
                                          <p:spTgt spid="55301"/>
                                        </p:tgtEl>
                                        <p:attrNameLst>
                                          <p:attrName>ppt_x</p:attrName>
                                        </p:attrNameLst>
                                      </p:cBhvr>
                                      <p:tavLst>
                                        <p:tav tm="0">
                                          <p:val>
                                            <p:strVal val="#ppt_x"/>
                                          </p:val>
                                        </p:tav>
                                        <p:tav tm="100000">
                                          <p:val>
                                            <p:strVal val="#ppt_x"/>
                                          </p:val>
                                        </p:tav>
                                      </p:tavLst>
                                    </p:anim>
                                    <p:anim calcmode="lin" valueType="num">
                                      <p:cBhvr additive="base">
                                        <p:cTn id="18"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5300"/>
                                        </p:tgtEl>
                                        <p:attrNameLst>
                                          <p:attrName>style.visibility</p:attrName>
                                        </p:attrNameLst>
                                      </p:cBhvr>
                                      <p:to>
                                        <p:strVal val="visible"/>
                                      </p:to>
                                    </p:set>
                                    <p:anim calcmode="lin" valueType="num">
                                      <p:cBhvr additive="base">
                                        <p:cTn id="23" dur="500" fill="hold"/>
                                        <p:tgtEl>
                                          <p:spTgt spid="55300"/>
                                        </p:tgtEl>
                                        <p:attrNameLst>
                                          <p:attrName>ppt_x</p:attrName>
                                        </p:attrNameLst>
                                      </p:cBhvr>
                                      <p:tavLst>
                                        <p:tav tm="0">
                                          <p:val>
                                            <p:strVal val="#ppt_x"/>
                                          </p:val>
                                        </p:tav>
                                        <p:tav tm="100000">
                                          <p:val>
                                            <p:strVal val="#ppt_x"/>
                                          </p:val>
                                        </p:tav>
                                      </p:tavLst>
                                    </p:anim>
                                    <p:anim calcmode="lin" valueType="num">
                                      <p:cBhvr additive="base">
                                        <p:cTn id="24" dur="500" fill="hold"/>
                                        <p:tgtEl>
                                          <p:spTgt spid="55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algn="ctr" eaLnBrk="1" hangingPunct="1">
              <a:defRPr/>
            </a:pPr>
            <a:r>
              <a:rPr lang="nl-NL" dirty="0" smtClean="0">
                <a:latin typeface="+mn-lt"/>
              </a:rPr>
              <a:t>Ensemble Verification</a:t>
            </a:r>
            <a:endParaRPr lang="en-GB" dirty="0" smtClean="0">
              <a:latin typeface="+mn-lt"/>
            </a:endParaRPr>
          </a:p>
        </p:txBody>
      </p:sp>
      <p:sp>
        <p:nvSpPr>
          <p:cNvPr id="13324" name="Text Box 12"/>
          <p:cNvSpPr txBox="1">
            <a:spLocks noChangeArrowheads="1"/>
          </p:cNvSpPr>
          <p:nvPr/>
        </p:nvSpPr>
        <p:spPr bwMode="auto">
          <a:xfrm>
            <a:off x="755650" y="1962150"/>
            <a:ext cx="7126288" cy="3452813"/>
          </a:xfrm>
          <a:prstGeom prst="rect">
            <a:avLst/>
          </a:prstGeom>
          <a:noFill/>
          <a:ln w="9525" algn="ctr">
            <a:noFill/>
            <a:miter lim="800000"/>
            <a:headEnd/>
            <a:tailEnd/>
          </a:ln>
        </p:spPr>
        <p:txBody>
          <a:bodyPr>
            <a:spAutoFit/>
          </a:bodyPr>
          <a:lstStyle/>
          <a:p>
            <a:pPr eaLnBrk="0" hangingPunct="0">
              <a:spcBef>
                <a:spcPct val="20000"/>
              </a:spcBef>
              <a:buFontTx/>
              <a:buChar char="•"/>
            </a:pPr>
            <a:r>
              <a:rPr lang="nl-NL" sz="2400" b="1"/>
              <a:t> MET/MODE (DTC)</a:t>
            </a:r>
          </a:p>
          <a:p>
            <a:pPr eaLnBrk="0" hangingPunct="0">
              <a:spcBef>
                <a:spcPct val="20000"/>
              </a:spcBef>
            </a:pPr>
            <a:endParaRPr lang="nl-NL" sz="2400" b="1"/>
          </a:p>
          <a:p>
            <a:pPr eaLnBrk="0" hangingPunct="0">
              <a:spcBef>
                <a:spcPct val="20000"/>
              </a:spcBef>
            </a:pPr>
            <a:endParaRPr lang="nl-NL" sz="2400" b="1"/>
          </a:p>
          <a:p>
            <a:pPr eaLnBrk="0" hangingPunct="0">
              <a:spcBef>
                <a:spcPct val="20000"/>
              </a:spcBef>
            </a:pPr>
            <a:endParaRPr lang="nl-NL" sz="2400" b="1"/>
          </a:p>
          <a:p>
            <a:pPr eaLnBrk="0" hangingPunct="0">
              <a:spcBef>
                <a:spcPct val="20000"/>
              </a:spcBef>
              <a:buFontTx/>
              <a:buChar char="•"/>
            </a:pPr>
            <a:endParaRPr lang="nl-NL" sz="2400" b="1"/>
          </a:p>
          <a:p>
            <a:pPr eaLnBrk="0" hangingPunct="0">
              <a:spcBef>
                <a:spcPct val="20000"/>
              </a:spcBef>
            </a:pPr>
            <a:endParaRPr lang="nl-NL" sz="2400" b="1"/>
          </a:p>
          <a:p>
            <a:pPr eaLnBrk="0" hangingPunct="0">
              <a:spcBef>
                <a:spcPct val="20000"/>
              </a:spcBef>
              <a:buFontTx/>
              <a:buChar char="•"/>
            </a:pPr>
            <a:r>
              <a:rPr lang="nl-NL" sz="2400" b="1"/>
              <a:t> Ensemble:  EVS, XEFS, CHPS</a:t>
            </a:r>
          </a:p>
          <a:p>
            <a:pPr eaLnBrk="0" hangingPunct="0">
              <a:spcBef>
                <a:spcPct val="20000"/>
              </a:spcBef>
              <a:buFontTx/>
              <a:buChar char="•"/>
            </a:pPr>
            <a:endParaRPr lang="en-GB" sz="1800" b="1"/>
          </a:p>
        </p:txBody>
      </p:sp>
      <p:pic>
        <p:nvPicPr>
          <p:cNvPr id="57347" name="Picture 5"/>
          <p:cNvPicPr>
            <a:picLocks noChangeAspect="1" noChangeArrowheads="1"/>
          </p:cNvPicPr>
          <p:nvPr/>
        </p:nvPicPr>
        <p:blipFill>
          <a:blip r:embed="rId3" cstate="print"/>
          <a:srcRect/>
          <a:stretch>
            <a:fillRect/>
          </a:stretch>
        </p:blipFill>
        <p:spPr bwMode="auto">
          <a:xfrm>
            <a:off x="5740400" y="3810000"/>
            <a:ext cx="3403600" cy="2659063"/>
          </a:xfrm>
          <a:prstGeom prst="rect">
            <a:avLst/>
          </a:prstGeom>
          <a:noFill/>
          <a:ln w="9525">
            <a:noFill/>
            <a:miter lim="800000"/>
            <a:headEnd/>
            <a:tailEnd/>
          </a:ln>
        </p:spPr>
      </p:pic>
      <p:pic>
        <p:nvPicPr>
          <p:cNvPr id="57348" name="Picture 4"/>
          <p:cNvPicPr>
            <a:picLocks noChangeAspect="1" noChangeArrowheads="1"/>
          </p:cNvPicPr>
          <p:nvPr/>
        </p:nvPicPr>
        <p:blipFill>
          <a:blip r:embed="rId4" cstate="print"/>
          <a:srcRect/>
          <a:stretch>
            <a:fillRect/>
          </a:stretch>
        </p:blipFill>
        <p:spPr bwMode="auto">
          <a:xfrm>
            <a:off x="3962400" y="1219200"/>
            <a:ext cx="2819400" cy="28860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eaLnBrk="1" hangingPunct="1">
              <a:defRPr/>
            </a:pPr>
            <a:r>
              <a:rPr lang="en-US" sz="4000" dirty="0" smtClean="0"/>
              <a:t>The Future of Hydrologic Forecasting at the NWS</a:t>
            </a:r>
          </a:p>
        </p:txBody>
      </p:sp>
      <p:sp>
        <p:nvSpPr>
          <p:cNvPr id="59394" name="Rectangle 3"/>
          <p:cNvSpPr>
            <a:spLocks noGrp="1" noChangeArrowheads="1"/>
          </p:cNvSpPr>
          <p:nvPr>
            <p:ph type="body" idx="1"/>
          </p:nvPr>
        </p:nvSpPr>
        <p:spPr>
          <a:xfrm>
            <a:off x="533400" y="2209800"/>
            <a:ext cx="8382000" cy="4648200"/>
          </a:xfrm>
        </p:spPr>
        <p:txBody>
          <a:bodyPr/>
          <a:lstStyle/>
          <a:p>
            <a:pPr eaLnBrk="1" hangingPunct="1">
              <a:buFontTx/>
              <a:buChar char="•"/>
            </a:pPr>
            <a:r>
              <a:rPr lang="en-US" sz="2400" dirty="0" smtClean="0"/>
              <a:t>Emphasis on models with </a:t>
            </a:r>
            <a:r>
              <a:rPr lang="en-US" sz="2400" u="sng" dirty="0" smtClean="0"/>
              <a:t>physically observable </a:t>
            </a:r>
            <a:r>
              <a:rPr lang="en-US" sz="2400" dirty="0" smtClean="0"/>
              <a:t>parameters.</a:t>
            </a:r>
          </a:p>
          <a:p>
            <a:pPr eaLnBrk="1" hangingPunct="1"/>
            <a:endParaRPr lang="en-US" sz="2400" dirty="0" smtClean="0"/>
          </a:p>
          <a:p>
            <a:pPr eaLnBrk="1" hangingPunct="1">
              <a:buFontTx/>
              <a:buChar char="•"/>
            </a:pPr>
            <a:r>
              <a:rPr lang="en-US" sz="2400" dirty="0" smtClean="0"/>
              <a:t>Enhanced use of remotely sensed information on a wide range of atmospheric and land-surface characteristics, from both active and passive satellite-based and/or airborne sensors.</a:t>
            </a:r>
          </a:p>
          <a:p>
            <a:pPr eaLnBrk="1" hangingPunct="1">
              <a:buFontTx/>
              <a:buChar char="•"/>
            </a:pPr>
            <a:endParaRPr lang="en-US" sz="2400" dirty="0" smtClean="0"/>
          </a:p>
          <a:p>
            <a:pPr eaLnBrk="1" hangingPunct="1">
              <a:buFontTx/>
              <a:buChar char="•"/>
            </a:pPr>
            <a:r>
              <a:rPr lang="en-US" sz="2400" dirty="0" smtClean="0"/>
              <a:t>Higher-resolution models (space and time).</a:t>
            </a:r>
          </a:p>
          <a:p>
            <a:pPr eaLnBrk="1" hangingPunct="1"/>
            <a:endParaRPr lang="en-US" sz="2000" dirty="0" smtClean="0">
              <a:solidFill>
                <a:srgbClr val="FFE881"/>
              </a:solidFill>
            </a:endParaRPr>
          </a:p>
        </p:txBody>
      </p:sp>
      <p:sp>
        <p:nvSpPr>
          <p:cNvPr id="4" name="Rectangle 3"/>
          <p:cNvSpPr/>
          <p:nvPr/>
        </p:nvSpPr>
        <p:spPr>
          <a:xfrm>
            <a:off x="609600" y="1447800"/>
            <a:ext cx="8305800" cy="400110"/>
          </a:xfrm>
          <a:prstGeom prst="rect">
            <a:avLst/>
          </a:prstGeom>
        </p:spPr>
        <p:txBody>
          <a:bodyPr wrap="square">
            <a:spAutoFit/>
          </a:bodyPr>
          <a:lstStyle/>
          <a:p>
            <a:r>
              <a:rPr lang="en-US" sz="2000" dirty="0" smtClean="0">
                <a:solidFill>
                  <a:srgbClr val="FFE881"/>
                </a:solidFill>
              </a:rPr>
              <a:t>Goal:  Hydro. forecasts that are more accurate, with improved lead time! </a:t>
            </a:r>
            <a:endParaRPr lang="en-US" sz="2000" dirty="0">
              <a:solidFill>
                <a:srgbClr val="FFE88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eaLnBrk="1" hangingPunct="1">
              <a:defRPr/>
            </a:pPr>
            <a:r>
              <a:rPr lang="en-US" sz="4000" dirty="0" smtClean="0"/>
              <a:t>The Future of Hydrologic Forecasting at the NWS</a:t>
            </a:r>
          </a:p>
        </p:txBody>
      </p:sp>
      <p:sp>
        <p:nvSpPr>
          <p:cNvPr id="59394" name="Rectangle 3"/>
          <p:cNvSpPr>
            <a:spLocks noGrp="1" noChangeArrowheads="1"/>
          </p:cNvSpPr>
          <p:nvPr>
            <p:ph type="body" idx="1"/>
          </p:nvPr>
        </p:nvSpPr>
        <p:spPr/>
        <p:txBody>
          <a:bodyPr/>
          <a:lstStyle/>
          <a:p>
            <a:pPr eaLnBrk="1" hangingPunct="1">
              <a:buFontTx/>
              <a:buChar char="•"/>
            </a:pPr>
            <a:r>
              <a:rPr lang="en-US" sz="2400" dirty="0" smtClean="0"/>
              <a:t>Explicit consideration of the uncertainty in the </a:t>
            </a:r>
            <a:r>
              <a:rPr lang="en-US" sz="2400" dirty="0" err="1" smtClean="0"/>
              <a:t>forcings</a:t>
            </a:r>
            <a:r>
              <a:rPr lang="en-US" sz="2400" dirty="0" smtClean="0"/>
              <a:t> (observations and forecasts). </a:t>
            </a:r>
          </a:p>
          <a:p>
            <a:pPr eaLnBrk="1" hangingPunct="1"/>
            <a:endParaRPr lang="en-US" sz="2400" dirty="0" smtClean="0"/>
          </a:p>
          <a:p>
            <a:pPr eaLnBrk="1" hangingPunct="1">
              <a:buFontTx/>
              <a:buChar char="•"/>
            </a:pPr>
            <a:r>
              <a:rPr lang="en-US" sz="2400" dirty="0" smtClean="0"/>
              <a:t>Multi-model ensembles to address the problem of uncertainty in the forecasts arising from structural errors in the models.</a:t>
            </a:r>
          </a:p>
          <a:p>
            <a:pPr eaLnBrk="1" hangingPunct="1">
              <a:buFontTx/>
              <a:buChar char="•"/>
            </a:pPr>
            <a:endParaRPr lang="en-US" sz="2400" dirty="0" smtClean="0"/>
          </a:p>
          <a:p>
            <a:pPr eaLnBrk="1" hangingPunct="1">
              <a:buFontTx/>
              <a:buChar char="•"/>
            </a:pPr>
            <a:r>
              <a:rPr lang="en-US" sz="2400" dirty="0" smtClean="0"/>
              <a:t>Data assimilation of </a:t>
            </a:r>
            <a:r>
              <a:rPr lang="en-US" sz="2400" i="1" dirty="0" smtClean="0"/>
              <a:t>in-situ</a:t>
            </a:r>
            <a:r>
              <a:rPr lang="en-US" sz="2400" dirty="0" smtClean="0"/>
              <a:t> and remote-sensed state variables.</a:t>
            </a:r>
          </a:p>
          <a:p>
            <a:pPr eaLnBrk="1" hangingPunct="1"/>
            <a:endParaRPr lang="en-US" sz="2400" dirty="0" smtClean="0"/>
          </a:p>
          <a:p>
            <a:pPr eaLnBrk="1" hangingPunct="1">
              <a:buFontTx/>
              <a:buChar char="•"/>
            </a:pPr>
            <a:r>
              <a:rPr lang="en-US" sz="2400" dirty="0" smtClean="0"/>
              <a:t>Verification of single-value (deterministic) and ensemble (probabilistic) forecasts.</a:t>
            </a:r>
          </a:p>
          <a:p>
            <a:pPr eaLnBrk="1" hangingPunct="1"/>
            <a:endParaRPr lang="en-US" sz="2000" dirty="0" smtClean="0">
              <a:solidFill>
                <a:srgbClr val="FFE88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8"/>
          <p:cNvSpPr txBox="1">
            <a:spLocks noChangeArrowheads="1"/>
          </p:cNvSpPr>
          <p:nvPr/>
        </p:nvSpPr>
        <p:spPr bwMode="auto">
          <a:xfrm>
            <a:off x="2209800" y="2590800"/>
            <a:ext cx="4802469" cy="1200329"/>
          </a:xfrm>
          <a:prstGeom prst="rect">
            <a:avLst/>
          </a:prstGeom>
          <a:noFill/>
          <a:ln w="9525">
            <a:noFill/>
            <a:miter lim="800000"/>
            <a:headEnd/>
            <a:tailEnd/>
          </a:ln>
        </p:spPr>
        <p:txBody>
          <a:bodyPr wrap="none">
            <a:spAutoFit/>
          </a:bodyPr>
          <a:lstStyle/>
          <a:p>
            <a:pPr eaLnBrk="0" hangingPunct="0"/>
            <a:r>
              <a:rPr lang="en-US" sz="7200" dirty="0">
                <a:solidFill>
                  <a:srgbClr val="FFC000"/>
                </a:solidFill>
              </a:rPr>
              <a:t>Thank </a:t>
            </a:r>
            <a:r>
              <a:rPr lang="en-US" sz="7200" dirty="0" smtClean="0">
                <a:solidFill>
                  <a:srgbClr val="FFC000"/>
                </a:solidFill>
              </a:rPr>
              <a:t>You!</a:t>
            </a:r>
            <a:endParaRPr lang="en-US" sz="7200" dirty="0">
              <a:solidFill>
                <a:srgbClr val="FFC000"/>
              </a:solidFill>
            </a:endParaRPr>
          </a:p>
        </p:txBody>
      </p:sp>
      <p:sp>
        <p:nvSpPr>
          <p:cNvPr id="61442" name="Rectangle 2"/>
          <p:cNvSpPr>
            <a:spLocks noChangeArrowheads="1"/>
          </p:cNvSpPr>
          <p:nvPr/>
        </p:nvSpPr>
        <p:spPr bwMode="auto">
          <a:xfrm>
            <a:off x="1447800" y="3810000"/>
            <a:ext cx="5867400" cy="461963"/>
          </a:xfrm>
          <a:prstGeom prst="rect">
            <a:avLst/>
          </a:prstGeom>
          <a:noFill/>
          <a:ln w="9525">
            <a:noFill/>
            <a:miter lim="800000"/>
            <a:headEnd/>
            <a:tailEnd/>
          </a:ln>
        </p:spPr>
        <p:txBody>
          <a:bodyPr>
            <a:spAutoFit/>
          </a:bodyPr>
          <a:lstStyle/>
          <a:p>
            <a:pPr algn="ctr"/>
            <a:r>
              <a:rPr lang="en-US" sz="2400">
                <a:solidFill>
                  <a:srgbClr val="FFFF00"/>
                </a:solidFill>
              </a:rPr>
              <a:t>david.radell@noaa.gov</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algn="ctr" eaLnBrk="1" hangingPunct="1">
              <a:defRPr/>
            </a:pPr>
            <a:r>
              <a:rPr lang="en-US" sz="4000" dirty="0" smtClean="0"/>
              <a:t>Hydrologic Forecasting in the Coastal Zone</a:t>
            </a:r>
          </a:p>
        </p:txBody>
      </p:sp>
      <p:grpSp>
        <p:nvGrpSpPr>
          <p:cNvPr id="63490" name="Group 4"/>
          <p:cNvGrpSpPr>
            <a:grpSpLocks noChangeAspect="1"/>
          </p:cNvGrpSpPr>
          <p:nvPr/>
        </p:nvGrpSpPr>
        <p:grpSpPr bwMode="auto">
          <a:xfrm>
            <a:off x="1447800" y="1524000"/>
            <a:ext cx="5486400" cy="4518025"/>
            <a:chOff x="2527" y="4567"/>
            <a:chExt cx="10200" cy="8640"/>
          </a:xfrm>
        </p:grpSpPr>
        <p:sp>
          <p:nvSpPr>
            <p:cNvPr id="63491" name="AutoShape 5"/>
            <p:cNvSpPr>
              <a:spLocks noChangeAspect="1" noChangeArrowheads="1"/>
            </p:cNvSpPr>
            <p:nvPr/>
          </p:nvSpPr>
          <p:spPr bwMode="auto">
            <a:xfrm>
              <a:off x="2527" y="4567"/>
              <a:ext cx="10200" cy="8640"/>
            </a:xfrm>
            <a:prstGeom prst="rect">
              <a:avLst/>
            </a:prstGeom>
            <a:noFill/>
            <a:ln w="9525">
              <a:noFill/>
              <a:miter lim="800000"/>
              <a:headEnd/>
              <a:tailEnd/>
            </a:ln>
          </p:spPr>
          <p:txBody>
            <a:bodyPr/>
            <a:lstStyle/>
            <a:p>
              <a:pPr algn="ctr"/>
              <a:endParaRPr lang="en-US"/>
            </a:p>
          </p:txBody>
        </p:sp>
        <p:pic>
          <p:nvPicPr>
            <p:cNvPr id="63492" name="Picture 6" descr="LMRFC webpage"/>
            <p:cNvPicPr>
              <a:picLocks noChangeAspect="1" noChangeArrowheads="1"/>
            </p:cNvPicPr>
            <p:nvPr/>
          </p:nvPicPr>
          <p:blipFill>
            <a:blip r:embed="rId3" cstate="print"/>
            <a:srcRect/>
            <a:stretch>
              <a:fillRect/>
            </a:stretch>
          </p:blipFill>
          <p:spPr bwMode="auto">
            <a:xfrm>
              <a:off x="2827" y="6624"/>
              <a:ext cx="7700" cy="6489"/>
            </a:xfrm>
            <a:prstGeom prst="rect">
              <a:avLst/>
            </a:prstGeom>
            <a:noFill/>
            <a:ln w="9525">
              <a:noFill/>
              <a:miter lim="800000"/>
              <a:headEnd/>
              <a:tailEnd/>
            </a:ln>
          </p:spPr>
        </p:pic>
        <p:pic>
          <p:nvPicPr>
            <p:cNvPr id="63493" name="Picture 7" descr="MARFC webpage"/>
            <p:cNvPicPr>
              <a:picLocks noChangeAspect="1" noChangeArrowheads="1"/>
            </p:cNvPicPr>
            <p:nvPr/>
          </p:nvPicPr>
          <p:blipFill>
            <a:blip r:embed="rId4" cstate="print"/>
            <a:srcRect/>
            <a:stretch>
              <a:fillRect/>
            </a:stretch>
          </p:blipFill>
          <p:spPr bwMode="auto">
            <a:xfrm>
              <a:off x="7227" y="4567"/>
              <a:ext cx="4440" cy="6686"/>
            </a:xfrm>
            <a:prstGeom prst="rect">
              <a:avLst/>
            </a:prstGeom>
            <a:noFill/>
            <a:ln w="9525">
              <a:noFill/>
              <a:miter lim="800000"/>
              <a:headEnd/>
              <a:tailEnd/>
            </a:ln>
          </p:spPr>
        </p:pic>
        <p:sp>
          <p:nvSpPr>
            <p:cNvPr id="63494" name="Rectangle 8"/>
            <p:cNvSpPr>
              <a:spLocks noChangeArrowheads="1"/>
            </p:cNvSpPr>
            <p:nvPr/>
          </p:nvSpPr>
          <p:spPr bwMode="auto">
            <a:xfrm>
              <a:off x="7527" y="6418"/>
              <a:ext cx="1300" cy="515"/>
            </a:xfrm>
            <a:prstGeom prst="rect">
              <a:avLst/>
            </a:prstGeom>
            <a:solidFill>
              <a:srgbClr val="BBE0E3"/>
            </a:solidFill>
            <a:ln w="9525">
              <a:solidFill>
                <a:srgbClr val="000000"/>
              </a:solidFill>
              <a:miter lim="800000"/>
              <a:headEnd/>
              <a:tailEnd/>
            </a:ln>
          </p:spPr>
          <p:txBody>
            <a:bodyPr anchor="ctr"/>
            <a:lstStyle/>
            <a:p>
              <a:pPr algn="ctr"/>
              <a:endParaRPr lang="en-US"/>
            </a:p>
          </p:txBody>
        </p:sp>
        <p:pic>
          <p:nvPicPr>
            <p:cNvPr id="63495" name="Picture 9" descr="SERFC webpage"/>
            <p:cNvPicPr>
              <a:picLocks noChangeAspect="1" noChangeArrowheads="1"/>
            </p:cNvPicPr>
            <p:nvPr/>
          </p:nvPicPr>
          <p:blipFill>
            <a:blip r:embed="rId5" cstate="print"/>
            <a:srcRect/>
            <a:stretch>
              <a:fillRect/>
            </a:stretch>
          </p:blipFill>
          <p:spPr bwMode="auto">
            <a:xfrm>
              <a:off x="2527" y="4567"/>
              <a:ext cx="4750" cy="6686"/>
            </a:xfrm>
            <a:prstGeom prst="rect">
              <a:avLst/>
            </a:prstGeom>
            <a:noFill/>
            <a:ln w="9525">
              <a:noFill/>
              <a:miter lim="800000"/>
              <a:headEnd/>
              <a:tailEnd/>
            </a:ln>
          </p:spPr>
        </p:pic>
        <p:sp>
          <p:nvSpPr>
            <p:cNvPr id="63496" name="Rectangle 10"/>
            <p:cNvSpPr>
              <a:spLocks noChangeArrowheads="1"/>
            </p:cNvSpPr>
            <p:nvPr/>
          </p:nvSpPr>
          <p:spPr bwMode="auto">
            <a:xfrm>
              <a:off x="3027" y="6830"/>
              <a:ext cx="1300" cy="514"/>
            </a:xfrm>
            <a:prstGeom prst="rect">
              <a:avLst/>
            </a:prstGeom>
            <a:solidFill>
              <a:srgbClr val="BBE0E3"/>
            </a:solidFill>
            <a:ln w="9525">
              <a:solidFill>
                <a:srgbClr val="000000"/>
              </a:solidFill>
              <a:miter lim="800000"/>
              <a:headEnd/>
              <a:tailEnd/>
            </a:ln>
          </p:spPr>
          <p:txBody>
            <a:bodyPr anchor="ctr"/>
            <a:lstStyle/>
            <a:p>
              <a:pPr algn="ctr"/>
              <a:endParaRPr lang="en-US"/>
            </a:p>
          </p:txBody>
        </p:sp>
        <p:sp>
          <p:nvSpPr>
            <p:cNvPr id="63497" name="Rectangle 11"/>
            <p:cNvSpPr>
              <a:spLocks noChangeArrowheads="1"/>
            </p:cNvSpPr>
            <p:nvPr/>
          </p:nvSpPr>
          <p:spPr bwMode="auto">
            <a:xfrm>
              <a:off x="2927" y="11870"/>
              <a:ext cx="1200" cy="411"/>
            </a:xfrm>
            <a:prstGeom prst="rect">
              <a:avLst/>
            </a:prstGeom>
            <a:solidFill>
              <a:srgbClr val="BBE0E3"/>
            </a:solidFill>
            <a:ln w="9525">
              <a:solidFill>
                <a:srgbClr val="000000"/>
              </a:solidFill>
              <a:miter lim="800000"/>
              <a:headEnd/>
              <a:tailEnd/>
            </a:ln>
          </p:spPr>
          <p:txBody>
            <a:bodyPr anchor="ctr"/>
            <a:lstStyle/>
            <a:p>
              <a:pPr algn="ctr"/>
              <a:endParaRPr lang="en-US"/>
            </a:p>
          </p:txBody>
        </p:sp>
        <p:sp>
          <p:nvSpPr>
            <p:cNvPr id="63498" name="Rectangle 12"/>
            <p:cNvSpPr>
              <a:spLocks noChangeArrowheads="1"/>
            </p:cNvSpPr>
            <p:nvPr/>
          </p:nvSpPr>
          <p:spPr bwMode="auto">
            <a:xfrm>
              <a:off x="9627" y="11047"/>
              <a:ext cx="3100" cy="2160"/>
            </a:xfrm>
            <a:prstGeom prst="rect">
              <a:avLst/>
            </a:prstGeom>
            <a:solidFill>
              <a:srgbClr val="BBE0E3"/>
            </a:solidFill>
            <a:ln w="9525">
              <a:solidFill>
                <a:srgbClr val="000000"/>
              </a:solidFill>
              <a:miter lim="800000"/>
              <a:headEnd/>
              <a:tailEnd/>
            </a:ln>
          </p:spPr>
          <p:txBody>
            <a:bodyPr anchor="ctr"/>
            <a:lstStyle/>
            <a:p>
              <a:pPr algn="ctr"/>
              <a:endParaRPr lang="en-US"/>
            </a:p>
          </p:txBody>
        </p:sp>
        <p:sp>
          <p:nvSpPr>
            <p:cNvPr id="63499" name="Line 13"/>
            <p:cNvSpPr>
              <a:spLocks noChangeShapeType="1"/>
            </p:cNvSpPr>
            <p:nvPr/>
          </p:nvSpPr>
          <p:spPr bwMode="auto">
            <a:xfrm flipH="1">
              <a:off x="5427" y="12384"/>
              <a:ext cx="4100" cy="514"/>
            </a:xfrm>
            <a:prstGeom prst="line">
              <a:avLst/>
            </a:prstGeom>
            <a:noFill/>
            <a:ln w="38100">
              <a:solidFill>
                <a:srgbClr val="FF0000"/>
              </a:solidFill>
              <a:round/>
              <a:headEnd/>
              <a:tailEnd type="triangle" w="med" len="med"/>
            </a:ln>
          </p:spPr>
          <p:txBody>
            <a:bodyPr/>
            <a:lstStyle/>
            <a:p>
              <a:endParaRPr lang="en-US"/>
            </a:p>
          </p:txBody>
        </p:sp>
        <p:sp>
          <p:nvSpPr>
            <p:cNvPr id="63500" name="Line 14"/>
            <p:cNvSpPr>
              <a:spLocks noChangeShapeType="1"/>
            </p:cNvSpPr>
            <p:nvPr/>
          </p:nvSpPr>
          <p:spPr bwMode="auto">
            <a:xfrm flipH="1" flipV="1">
              <a:off x="6027" y="10533"/>
              <a:ext cx="3500" cy="1645"/>
            </a:xfrm>
            <a:prstGeom prst="line">
              <a:avLst/>
            </a:prstGeom>
            <a:noFill/>
            <a:ln w="38100">
              <a:solidFill>
                <a:srgbClr val="FF0000"/>
              </a:solidFill>
              <a:round/>
              <a:headEnd/>
              <a:tailEnd type="triangle" w="med" len="med"/>
            </a:ln>
          </p:spPr>
          <p:txBody>
            <a:bodyPr/>
            <a:lstStyle/>
            <a:p>
              <a:endParaRPr lang="en-US"/>
            </a:p>
          </p:txBody>
        </p:sp>
        <p:sp>
          <p:nvSpPr>
            <p:cNvPr id="63501" name="Line 15"/>
            <p:cNvSpPr>
              <a:spLocks noChangeShapeType="1"/>
            </p:cNvSpPr>
            <p:nvPr/>
          </p:nvSpPr>
          <p:spPr bwMode="auto">
            <a:xfrm flipH="1" flipV="1">
              <a:off x="9327" y="9813"/>
              <a:ext cx="900" cy="1337"/>
            </a:xfrm>
            <a:prstGeom prst="line">
              <a:avLst/>
            </a:prstGeom>
            <a:noFill/>
            <a:ln w="38100">
              <a:solidFill>
                <a:srgbClr val="FF0000"/>
              </a:solidFill>
              <a:round/>
              <a:headEnd/>
              <a:tailEnd type="triangle" w="med" len="med"/>
            </a:ln>
          </p:spPr>
          <p:txBody>
            <a:bodyPr/>
            <a:lstStyle/>
            <a:p>
              <a:endParaRPr lang="en-US"/>
            </a:p>
          </p:txBody>
        </p:sp>
        <p:sp>
          <p:nvSpPr>
            <p:cNvPr id="63502" name="Text Box 16"/>
            <p:cNvSpPr txBox="1">
              <a:spLocks noChangeArrowheads="1"/>
            </p:cNvSpPr>
            <p:nvPr/>
          </p:nvSpPr>
          <p:spPr bwMode="auto">
            <a:xfrm>
              <a:off x="9627" y="11150"/>
              <a:ext cx="2700" cy="1976"/>
            </a:xfrm>
            <a:prstGeom prst="rect">
              <a:avLst/>
            </a:prstGeom>
            <a:noFill/>
            <a:ln w="9525">
              <a:noFill/>
              <a:miter lim="800000"/>
              <a:headEnd/>
              <a:tailEnd/>
            </a:ln>
          </p:spPr>
          <p:txBody>
            <a:bodyPr lIns="64922" tIns="32461" rIns="64922" bIns="32461"/>
            <a:lstStyle/>
            <a:p>
              <a:r>
                <a:rPr lang="en-US" sz="1400">
                  <a:solidFill>
                    <a:srgbClr val="FF0000"/>
                  </a:solidFill>
                </a:rPr>
                <a:t>Coastal Areas Outside </a:t>
              </a:r>
            </a:p>
            <a:p>
              <a:r>
                <a:rPr lang="en-US" sz="1400">
                  <a:solidFill>
                    <a:srgbClr val="FF0000"/>
                  </a:solidFill>
                </a:rPr>
                <a:t>the Forecast Zones</a:t>
              </a:r>
              <a:endParaRPr lang="en-US"/>
            </a:p>
          </p:txBody>
        </p:sp>
        <p:sp>
          <p:nvSpPr>
            <p:cNvPr id="63503" name="Line 17"/>
            <p:cNvSpPr>
              <a:spLocks noChangeShapeType="1"/>
            </p:cNvSpPr>
            <p:nvPr/>
          </p:nvSpPr>
          <p:spPr bwMode="auto">
            <a:xfrm flipH="1" flipV="1">
              <a:off x="5927" y="8064"/>
              <a:ext cx="3700" cy="3394"/>
            </a:xfrm>
            <a:prstGeom prst="line">
              <a:avLst/>
            </a:prstGeom>
            <a:noFill/>
            <a:ln w="38100">
              <a:solidFill>
                <a:srgbClr val="FF0000"/>
              </a:solidFill>
              <a:round/>
              <a:headEnd/>
              <a:tailEnd type="triangle" w="med" len="med"/>
            </a:ln>
          </p:spPr>
          <p:txBody>
            <a:bodyPr/>
            <a:lstStyle/>
            <a:p>
              <a:endParaRPr lang="en-US"/>
            </a:p>
          </p:txBody>
        </p:sp>
        <p:sp>
          <p:nvSpPr>
            <p:cNvPr id="63504" name="Text Box 18"/>
            <p:cNvSpPr txBox="1">
              <a:spLocks noChangeArrowheads="1"/>
            </p:cNvSpPr>
            <p:nvPr/>
          </p:nvSpPr>
          <p:spPr bwMode="auto">
            <a:xfrm>
              <a:off x="2927" y="11870"/>
              <a:ext cx="1400" cy="495"/>
            </a:xfrm>
            <a:prstGeom prst="rect">
              <a:avLst/>
            </a:prstGeom>
            <a:noFill/>
            <a:ln w="9525">
              <a:noFill/>
              <a:miter lim="800000"/>
              <a:headEnd/>
              <a:tailEnd/>
            </a:ln>
          </p:spPr>
          <p:txBody>
            <a:bodyPr lIns="64922" tIns="32461" rIns="64922" bIns="32461"/>
            <a:lstStyle/>
            <a:p>
              <a:r>
                <a:rPr lang="en-US" sz="1300">
                  <a:solidFill>
                    <a:srgbClr val="000000"/>
                  </a:solidFill>
                </a:rPr>
                <a:t>LMRFC</a:t>
              </a:r>
              <a:endParaRPr lang="en-US"/>
            </a:p>
          </p:txBody>
        </p:sp>
        <p:sp>
          <p:nvSpPr>
            <p:cNvPr id="63505" name="Text Box 19"/>
            <p:cNvSpPr txBox="1">
              <a:spLocks noChangeArrowheads="1"/>
            </p:cNvSpPr>
            <p:nvPr/>
          </p:nvSpPr>
          <p:spPr bwMode="auto">
            <a:xfrm>
              <a:off x="3027" y="6830"/>
              <a:ext cx="1400" cy="495"/>
            </a:xfrm>
            <a:prstGeom prst="rect">
              <a:avLst/>
            </a:prstGeom>
            <a:noFill/>
            <a:ln w="9525">
              <a:noFill/>
              <a:miter lim="800000"/>
              <a:headEnd/>
              <a:tailEnd/>
            </a:ln>
          </p:spPr>
          <p:txBody>
            <a:bodyPr lIns="64922" tIns="32461" rIns="64922" bIns="32461"/>
            <a:lstStyle/>
            <a:p>
              <a:r>
                <a:rPr lang="en-US" sz="1300">
                  <a:solidFill>
                    <a:srgbClr val="000000"/>
                  </a:solidFill>
                </a:rPr>
                <a:t>SERFC</a:t>
              </a:r>
              <a:endParaRPr lang="en-US"/>
            </a:p>
          </p:txBody>
        </p:sp>
        <p:sp>
          <p:nvSpPr>
            <p:cNvPr id="63506" name="Text Box 20"/>
            <p:cNvSpPr txBox="1">
              <a:spLocks noChangeArrowheads="1"/>
            </p:cNvSpPr>
            <p:nvPr/>
          </p:nvSpPr>
          <p:spPr bwMode="auto">
            <a:xfrm>
              <a:off x="7527" y="6418"/>
              <a:ext cx="1400" cy="496"/>
            </a:xfrm>
            <a:prstGeom prst="rect">
              <a:avLst/>
            </a:prstGeom>
            <a:noFill/>
            <a:ln w="9525">
              <a:noFill/>
              <a:miter lim="800000"/>
              <a:headEnd/>
              <a:tailEnd/>
            </a:ln>
          </p:spPr>
          <p:txBody>
            <a:bodyPr lIns="64922" tIns="32461" rIns="64922" bIns="32461"/>
            <a:lstStyle/>
            <a:p>
              <a:r>
                <a:rPr lang="en-US" sz="1300">
                  <a:solidFill>
                    <a:srgbClr val="000000"/>
                  </a:solidFill>
                </a:rPr>
                <a:t>MARFC</a:t>
              </a:r>
              <a:endParaRPr lang="en-US"/>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ctr" eaLnBrk="1" hangingPunct="1">
              <a:defRPr/>
            </a:pPr>
            <a:r>
              <a:rPr lang="en-US" sz="2400" dirty="0" smtClean="0">
                <a:latin typeface="+mn-lt"/>
              </a:rPr>
              <a:t>How advances in predictability science transition to improved operations…</a:t>
            </a:r>
          </a:p>
        </p:txBody>
      </p:sp>
      <p:pic>
        <p:nvPicPr>
          <p:cNvPr id="20482" name="Picture 4"/>
          <p:cNvPicPr>
            <a:picLocks noGrp="1" noChangeAspect="1" noChangeArrowheads="1"/>
          </p:cNvPicPr>
          <p:nvPr>
            <p:ph type="body" idx="1"/>
          </p:nvPr>
        </p:nvPicPr>
        <p:blipFill>
          <a:blip r:embed="rId3" cstate="print"/>
          <a:srcRect/>
          <a:stretch>
            <a:fillRect/>
          </a:stretch>
        </p:blipFill>
        <p:spPr>
          <a:xfrm>
            <a:off x="1371600" y="1160463"/>
            <a:ext cx="6400800" cy="4846637"/>
          </a:xfrm>
        </p:spPr>
      </p:pic>
      <p:sp>
        <p:nvSpPr>
          <p:cNvPr id="20483" name="Text Box 5"/>
          <p:cNvSpPr txBox="1">
            <a:spLocks noChangeArrowheads="1"/>
          </p:cNvSpPr>
          <p:nvPr/>
        </p:nvSpPr>
        <p:spPr bwMode="auto">
          <a:xfrm>
            <a:off x="5257800" y="5943600"/>
            <a:ext cx="3200400" cy="396875"/>
          </a:xfrm>
          <a:prstGeom prst="rect">
            <a:avLst/>
          </a:prstGeom>
          <a:noFill/>
          <a:ln w="9525">
            <a:noFill/>
            <a:miter lim="800000"/>
            <a:headEnd/>
            <a:tailEnd/>
          </a:ln>
        </p:spPr>
        <p:txBody>
          <a:bodyPr>
            <a:spAutoFit/>
          </a:bodyPr>
          <a:lstStyle/>
          <a:p>
            <a:pPr algn="ctr">
              <a:spcBef>
                <a:spcPct val="50000"/>
              </a:spcBef>
            </a:pPr>
            <a:r>
              <a:rPr lang="en-US" sz="2000"/>
              <a:t>Adapted from: NRC 2002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defRPr/>
            </a:pPr>
            <a:r>
              <a:rPr lang="en-US" dirty="0" smtClean="0">
                <a:latin typeface="+mn-lt"/>
              </a:rPr>
              <a:t>Hydrologic Models</a:t>
            </a:r>
          </a:p>
        </p:txBody>
      </p:sp>
      <p:sp>
        <p:nvSpPr>
          <p:cNvPr id="22530" name="Rectangle 3"/>
          <p:cNvSpPr>
            <a:spLocks noGrp="1" noChangeArrowheads="1"/>
          </p:cNvSpPr>
          <p:nvPr>
            <p:ph type="body" idx="1"/>
          </p:nvPr>
        </p:nvSpPr>
        <p:spPr/>
        <p:txBody>
          <a:bodyPr/>
          <a:lstStyle/>
          <a:p>
            <a:pPr eaLnBrk="1" hangingPunct="1">
              <a:buFontTx/>
              <a:buChar char="•"/>
            </a:pPr>
            <a:r>
              <a:rPr lang="en-US" sz="2400" smtClean="0"/>
              <a:t>Continued research and development on physically based models offers the potential for:</a:t>
            </a:r>
          </a:p>
          <a:p>
            <a:pPr marL="796925" lvl="2" indent="-342900" eaLnBrk="1" hangingPunct="1"/>
            <a:r>
              <a:rPr lang="en-US" sz="2000" smtClean="0"/>
              <a:t>More accurate forecasts in ungauged and poorly gauged basins;</a:t>
            </a:r>
          </a:p>
          <a:p>
            <a:pPr marL="796925" lvl="2" indent="-342900" eaLnBrk="1" hangingPunct="1"/>
            <a:r>
              <a:rPr lang="en-US" sz="2000" smtClean="0"/>
              <a:t>More accurate forecasts after changes in land use and land cover, such as forest fires and other large-scale disturbances to soil and vegetation; </a:t>
            </a:r>
          </a:p>
          <a:p>
            <a:pPr marL="796925" lvl="2" indent="-342900" eaLnBrk="1" hangingPunct="1"/>
            <a:r>
              <a:rPr lang="en-US" sz="2000" smtClean="0"/>
              <a:t>More accurate forecasts under non-stationary climate conditions; </a:t>
            </a:r>
          </a:p>
          <a:p>
            <a:pPr marL="796925" lvl="2" indent="-342900" eaLnBrk="1" hangingPunct="1"/>
            <a:r>
              <a:rPr lang="en-US" sz="2000" smtClean="0"/>
              <a:t>Modeling of interior states and fluxes, which are critical for forecasts of water quality, soil moisture, land slides, groundwater levels, low flows, etc.; and</a:t>
            </a:r>
          </a:p>
          <a:p>
            <a:pPr marL="796925" lvl="2" indent="-342900" eaLnBrk="1" hangingPunct="1"/>
            <a:r>
              <a:rPr lang="en-US" sz="2000" smtClean="0"/>
              <a:t>The ability to merge hydrologic forecasting models with those for weather and climate forecasting.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3" cstate="print"/>
          <a:srcRect/>
          <a:stretch>
            <a:fillRect/>
          </a:stretch>
        </p:blipFill>
        <p:spPr bwMode="auto">
          <a:xfrm>
            <a:off x="4495800" y="1676400"/>
            <a:ext cx="4191000" cy="3181350"/>
          </a:xfrm>
          <a:prstGeom prst="rect">
            <a:avLst/>
          </a:prstGeom>
          <a:noFill/>
          <a:ln w="9525">
            <a:noFill/>
            <a:miter lim="800000"/>
            <a:headEnd/>
            <a:tailEnd/>
          </a:ln>
        </p:spPr>
      </p:pic>
      <p:sp>
        <p:nvSpPr>
          <p:cNvPr id="320515" name="Rectangle 3"/>
          <p:cNvSpPr>
            <a:spLocks noGrp="1" noChangeArrowheads="1"/>
          </p:cNvSpPr>
          <p:nvPr>
            <p:ph type="title"/>
          </p:nvPr>
        </p:nvSpPr>
        <p:spPr/>
        <p:txBody>
          <a:bodyPr/>
          <a:lstStyle/>
          <a:p>
            <a:pPr algn="ctr" eaLnBrk="1" hangingPunct="1">
              <a:defRPr/>
            </a:pPr>
            <a:r>
              <a:rPr lang="en-US" sz="4000" dirty="0" smtClean="0">
                <a:latin typeface="+mn-lt"/>
              </a:rPr>
              <a:t>Distributed Model </a:t>
            </a:r>
            <a:r>
              <a:rPr lang="en-US" sz="4000" dirty="0" err="1" smtClean="0">
                <a:latin typeface="+mn-lt"/>
              </a:rPr>
              <a:t>Intercomparison</a:t>
            </a:r>
            <a:r>
              <a:rPr lang="en-US" sz="4000" dirty="0" smtClean="0">
                <a:latin typeface="+mn-lt"/>
              </a:rPr>
              <a:t> Project-2</a:t>
            </a:r>
          </a:p>
        </p:txBody>
      </p:sp>
      <p:pic>
        <p:nvPicPr>
          <p:cNvPr id="24579" name="Picture 4"/>
          <p:cNvPicPr>
            <a:picLocks noChangeAspect="1" noChangeArrowheads="1"/>
          </p:cNvPicPr>
          <p:nvPr/>
        </p:nvPicPr>
        <p:blipFill>
          <a:blip r:embed="rId4" cstate="print"/>
          <a:srcRect/>
          <a:stretch>
            <a:fillRect/>
          </a:stretch>
        </p:blipFill>
        <p:spPr bwMode="auto">
          <a:xfrm>
            <a:off x="304800" y="1676400"/>
            <a:ext cx="4267200" cy="3230563"/>
          </a:xfrm>
          <a:prstGeom prst="rect">
            <a:avLst/>
          </a:prstGeom>
          <a:noFill/>
          <a:ln w="9525">
            <a:noFill/>
            <a:miter lim="800000"/>
            <a:headEnd/>
            <a:tailEnd/>
          </a:ln>
        </p:spPr>
      </p:pic>
      <p:sp>
        <p:nvSpPr>
          <p:cNvPr id="24580" name="Rectangle 4"/>
          <p:cNvSpPr>
            <a:spLocks noChangeArrowheads="1"/>
          </p:cNvSpPr>
          <p:nvPr/>
        </p:nvSpPr>
        <p:spPr bwMode="auto">
          <a:xfrm>
            <a:off x="381000" y="5334000"/>
            <a:ext cx="8009117" cy="400110"/>
          </a:xfrm>
          <a:prstGeom prst="rect">
            <a:avLst/>
          </a:prstGeom>
          <a:noFill/>
          <a:ln w="9525">
            <a:noFill/>
            <a:miter lim="800000"/>
            <a:headEnd/>
            <a:tailEnd/>
          </a:ln>
        </p:spPr>
        <p:txBody>
          <a:bodyPr wrap="none">
            <a:spAutoFit/>
          </a:bodyPr>
          <a:lstStyle/>
          <a:p>
            <a:pPr algn="ctr"/>
            <a:r>
              <a:rPr lang="en-US" sz="2000" b="1" dirty="0">
                <a:solidFill>
                  <a:srgbClr val="FFE881"/>
                </a:solidFill>
              </a:rPr>
              <a:t>Take away: Distributed models do not consistently outperform!  </a:t>
            </a:r>
          </a:p>
        </p:txBody>
      </p:sp>
      <p:sp>
        <p:nvSpPr>
          <p:cNvPr id="24581" name="Rectangle 5"/>
          <p:cNvSpPr>
            <a:spLocks noChangeArrowheads="1"/>
          </p:cNvSpPr>
          <p:nvPr/>
        </p:nvSpPr>
        <p:spPr bwMode="auto">
          <a:xfrm>
            <a:off x="1981200" y="4876800"/>
            <a:ext cx="866775" cy="338138"/>
          </a:xfrm>
          <a:prstGeom prst="rect">
            <a:avLst/>
          </a:prstGeom>
          <a:noFill/>
          <a:ln w="9525">
            <a:noFill/>
            <a:miter lim="800000"/>
            <a:headEnd/>
            <a:tailEnd/>
          </a:ln>
        </p:spPr>
        <p:txBody>
          <a:bodyPr wrap="none">
            <a:spAutoFit/>
          </a:bodyPr>
          <a:lstStyle/>
          <a:p>
            <a:pPr algn="ctr"/>
            <a:r>
              <a:rPr lang="en-US" sz="1600"/>
              <a:t>Basin 1</a:t>
            </a:r>
          </a:p>
        </p:txBody>
      </p:sp>
      <p:sp>
        <p:nvSpPr>
          <p:cNvPr id="24582" name="Rectangle 6"/>
          <p:cNvSpPr>
            <a:spLocks noChangeArrowheads="1"/>
          </p:cNvSpPr>
          <p:nvPr/>
        </p:nvSpPr>
        <p:spPr bwMode="auto">
          <a:xfrm>
            <a:off x="6400800" y="4876800"/>
            <a:ext cx="866775" cy="338138"/>
          </a:xfrm>
          <a:prstGeom prst="rect">
            <a:avLst/>
          </a:prstGeom>
          <a:noFill/>
          <a:ln w="9525">
            <a:noFill/>
            <a:miter lim="800000"/>
            <a:headEnd/>
            <a:tailEnd/>
          </a:ln>
        </p:spPr>
        <p:txBody>
          <a:bodyPr wrap="none">
            <a:spAutoFit/>
          </a:bodyPr>
          <a:lstStyle/>
          <a:p>
            <a:pPr algn="ctr"/>
            <a:r>
              <a:rPr lang="en-US" sz="1600"/>
              <a:t>Basin 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defRPr/>
            </a:pPr>
            <a:r>
              <a:rPr lang="en-US" dirty="0" smtClean="0">
                <a:latin typeface="+mn-lt"/>
              </a:rPr>
              <a:t>Hydrologic Models</a:t>
            </a:r>
          </a:p>
        </p:txBody>
      </p:sp>
      <p:pic>
        <p:nvPicPr>
          <p:cNvPr id="26626" name="Picture 2"/>
          <p:cNvPicPr>
            <a:picLocks noChangeAspect="1" noChangeArrowheads="1"/>
          </p:cNvPicPr>
          <p:nvPr/>
        </p:nvPicPr>
        <p:blipFill>
          <a:blip r:embed="rId3" cstate="print"/>
          <a:srcRect l="8148" t="13095" r="3720" b="28705"/>
          <a:stretch>
            <a:fillRect/>
          </a:stretch>
        </p:blipFill>
        <p:spPr bwMode="auto">
          <a:xfrm>
            <a:off x="3787775" y="1066800"/>
            <a:ext cx="5356225" cy="3352800"/>
          </a:xfrm>
          <a:prstGeom prst="rect">
            <a:avLst/>
          </a:prstGeom>
          <a:noFill/>
          <a:ln w="9525">
            <a:noFill/>
            <a:miter lim="800000"/>
            <a:headEnd/>
            <a:tailEnd/>
          </a:ln>
        </p:spPr>
      </p:pic>
      <p:sp>
        <p:nvSpPr>
          <p:cNvPr id="26627" name="Rectangle 3"/>
          <p:cNvSpPr>
            <a:spLocks noChangeArrowheads="1"/>
          </p:cNvSpPr>
          <p:nvPr/>
        </p:nvSpPr>
        <p:spPr bwMode="auto">
          <a:xfrm>
            <a:off x="1600200" y="6019800"/>
            <a:ext cx="5791200" cy="461963"/>
          </a:xfrm>
          <a:prstGeom prst="rect">
            <a:avLst/>
          </a:prstGeom>
          <a:noFill/>
          <a:ln w="9525">
            <a:noFill/>
            <a:miter lim="800000"/>
            <a:headEnd/>
            <a:tailEnd/>
          </a:ln>
        </p:spPr>
        <p:txBody>
          <a:bodyPr>
            <a:spAutoFit/>
          </a:bodyPr>
          <a:lstStyle/>
          <a:p>
            <a:pPr algn="ctr"/>
            <a:r>
              <a:rPr lang="en-US" sz="2400"/>
              <a:t>Time scales of interest: </a:t>
            </a:r>
            <a:r>
              <a:rPr lang="en-US" sz="2400">
                <a:solidFill>
                  <a:srgbClr val="FF3300"/>
                </a:solidFill>
              </a:rPr>
              <a:t>Minutes - Years</a:t>
            </a:r>
          </a:p>
        </p:txBody>
      </p:sp>
      <p:sp>
        <p:nvSpPr>
          <p:cNvPr id="26628" name="Rectangle 4"/>
          <p:cNvSpPr>
            <a:spLocks noChangeArrowheads="1"/>
          </p:cNvSpPr>
          <p:nvPr/>
        </p:nvSpPr>
        <p:spPr bwMode="auto">
          <a:xfrm>
            <a:off x="3505200" y="1295400"/>
            <a:ext cx="4572000" cy="338138"/>
          </a:xfrm>
          <a:prstGeom prst="rect">
            <a:avLst/>
          </a:prstGeom>
          <a:noFill/>
          <a:ln w="9525">
            <a:noFill/>
            <a:miter lim="800000"/>
            <a:headEnd/>
            <a:tailEnd/>
          </a:ln>
        </p:spPr>
        <p:txBody>
          <a:bodyPr>
            <a:spAutoFit/>
          </a:bodyPr>
          <a:lstStyle/>
          <a:p>
            <a:pPr algn="ctr"/>
            <a:r>
              <a:rPr lang="en-US" sz="1600">
                <a:solidFill>
                  <a:schemeClr val="tx1"/>
                </a:solidFill>
              </a:rPr>
              <a:t>April 2010:  Early Greenup!</a:t>
            </a:r>
          </a:p>
        </p:txBody>
      </p:sp>
      <p:pic>
        <p:nvPicPr>
          <p:cNvPr id="26629" name="Picture 2" descr="C:\Documents and Settings\frank.alsheimer\My Documents\smoke1Trimmed.jpg"/>
          <p:cNvPicPr>
            <a:picLocks noChangeAspect="1" noChangeArrowheads="1"/>
          </p:cNvPicPr>
          <p:nvPr/>
        </p:nvPicPr>
        <p:blipFill>
          <a:blip r:embed="rId4" cstate="print"/>
          <a:srcRect/>
          <a:stretch>
            <a:fillRect/>
          </a:stretch>
        </p:blipFill>
        <p:spPr bwMode="auto">
          <a:xfrm>
            <a:off x="0" y="2362200"/>
            <a:ext cx="3930650" cy="3362325"/>
          </a:xfrm>
          <a:prstGeom prst="rect">
            <a:avLst/>
          </a:prstGeom>
          <a:noFill/>
          <a:ln w="9525">
            <a:noFill/>
            <a:miter lim="800000"/>
            <a:headEnd/>
            <a:tailEnd/>
          </a:ln>
        </p:spPr>
      </p:pic>
      <p:sp>
        <p:nvSpPr>
          <p:cNvPr id="26630" name="Rectangle 10"/>
          <p:cNvSpPr>
            <a:spLocks noChangeArrowheads="1"/>
          </p:cNvSpPr>
          <p:nvPr/>
        </p:nvSpPr>
        <p:spPr bwMode="auto">
          <a:xfrm>
            <a:off x="0" y="2362200"/>
            <a:ext cx="3810000" cy="338138"/>
          </a:xfrm>
          <a:prstGeom prst="rect">
            <a:avLst/>
          </a:prstGeom>
          <a:noFill/>
          <a:ln w="9525">
            <a:noFill/>
            <a:miter lim="800000"/>
            <a:headEnd/>
            <a:tailEnd/>
          </a:ln>
        </p:spPr>
        <p:txBody>
          <a:bodyPr>
            <a:spAutoFit/>
          </a:bodyPr>
          <a:lstStyle/>
          <a:p>
            <a:pPr algn="ctr"/>
            <a:r>
              <a:rPr lang="en-US" sz="1600">
                <a:solidFill>
                  <a:srgbClr val="FFFF00"/>
                </a:solidFill>
              </a:rPr>
              <a:t>Fire Burn Areas</a:t>
            </a:r>
          </a:p>
        </p:txBody>
      </p:sp>
      <p:sp>
        <p:nvSpPr>
          <p:cNvPr id="26631" name="Text Box 5"/>
          <p:cNvSpPr txBox="1">
            <a:spLocks noChangeArrowheads="1"/>
          </p:cNvSpPr>
          <p:nvPr/>
        </p:nvSpPr>
        <p:spPr bwMode="auto">
          <a:xfrm>
            <a:off x="6019800" y="4114800"/>
            <a:ext cx="1295400" cy="276225"/>
          </a:xfrm>
          <a:prstGeom prst="rect">
            <a:avLst/>
          </a:prstGeom>
          <a:noFill/>
          <a:ln w="9525">
            <a:noFill/>
            <a:miter lim="800000"/>
            <a:headEnd/>
            <a:tailEnd/>
          </a:ln>
        </p:spPr>
        <p:txBody>
          <a:bodyPr>
            <a:spAutoFit/>
          </a:bodyPr>
          <a:lstStyle/>
          <a:p>
            <a:pPr>
              <a:spcBef>
                <a:spcPct val="50000"/>
              </a:spcBef>
            </a:pPr>
            <a:r>
              <a:rPr lang="en-US" sz="1200">
                <a:solidFill>
                  <a:schemeClr val="tx1"/>
                </a:solidFill>
              </a:rPr>
              <a:t>Courtesy USDA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defRPr/>
            </a:pPr>
            <a:r>
              <a:rPr lang="en-US" dirty="0" smtClean="0">
                <a:latin typeface="+mn-lt"/>
              </a:rPr>
              <a:t>Hydrologic Models</a:t>
            </a:r>
          </a:p>
        </p:txBody>
      </p:sp>
      <p:sp>
        <p:nvSpPr>
          <p:cNvPr id="28674" name="Rectangle 2"/>
          <p:cNvSpPr>
            <a:spLocks noChangeArrowheads="1"/>
          </p:cNvSpPr>
          <p:nvPr/>
        </p:nvSpPr>
        <p:spPr bwMode="auto">
          <a:xfrm>
            <a:off x="0" y="1524000"/>
            <a:ext cx="9144000" cy="5262563"/>
          </a:xfrm>
          <a:prstGeom prst="rect">
            <a:avLst/>
          </a:prstGeom>
          <a:noFill/>
          <a:ln w="9525">
            <a:noFill/>
            <a:miter lim="800000"/>
            <a:headEnd/>
            <a:tailEnd/>
          </a:ln>
        </p:spPr>
        <p:txBody>
          <a:bodyPr>
            <a:spAutoFit/>
          </a:bodyPr>
          <a:lstStyle/>
          <a:p>
            <a:pPr marL="52388" lvl="2" indent="3175" algn="ctr"/>
            <a:r>
              <a:rPr lang="en-US" sz="2400">
                <a:solidFill>
                  <a:srgbClr val="FFFF00"/>
                </a:solidFill>
              </a:rPr>
              <a:t>Physically-based, distributive hydrologic modeling will play a role in the NWS “</a:t>
            </a:r>
            <a:r>
              <a:rPr lang="en-US" sz="2400" i="1">
                <a:solidFill>
                  <a:srgbClr val="FFFF00"/>
                </a:solidFill>
              </a:rPr>
              <a:t>Integrated Water Resources Science/Service Initiative</a:t>
            </a:r>
            <a:r>
              <a:rPr lang="en-US" sz="2400">
                <a:solidFill>
                  <a:srgbClr val="FFFF00"/>
                </a:solidFill>
              </a:rPr>
              <a:t>”. Also, these parameters become important at small time/space scales (flash flooding).</a:t>
            </a:r>
          </a:p>
          <a:p>
            <a:pPr marL="52388" lvl="2" indent="3175"/>
            <a:endParaRPr lang="en-US" sz="2000"/>
          </a:p>
          <a:p>
            <a:pPr marL="52388" lvl="2" indent="3175"/>
            <a:r>
              <a:rPr lang="en-US" sz="2000"/>
              <a:t>*Inclusion of groundwater-surface water interaction (GSFLOW or NOAH).</a:t>
            </a:r>
          </a:p>
          <a:p>
            <a:pPr marL="52388" lvl="2" indent="3175"/>
            <a:endParaRPr lang="en-US" sz="2000"/>
          </a:p>
          <a:p>
            <a:pPr marL="52388" lvl="2" indent="3175"/>
            <a:r>
              <a:rPr lang="en-US" sz="2000"/>
              <a:t>*More Robust Potential Evapotranspiration (ET) estimates.</a:t>
            </a:r>
          </a:p>
          <a:p>
            <a:pPr marL="52388" lvl="2" indent="3175"/>
            <a:endParaRPr lang="en-US" sz="2000"/>
          </a:p>
          <a:p>
            <a:pPr marL="52388" lvl="2" indent="3175">
              <a:buFont typeface="Arial" charset="0"/>
              <a:buChar char="•"/>
            </a:pPr>
            <a:r>
              <a:rPr lang="en-US" sz="2000"/>
              <a:t>Higher resolution (space and time) ET estimates (basin-scale, soil moisture controlled)</a:t>
            </a:r>
          </a:p>
          <a:p>
            <a:pPr marL="52388" lvl="2" indent="3175">
              <a:buFont typeface="Arial" charset="0"/>
              <a:buChar char="•"/>
            </a:pPr>
            <a:endParaRPr lang="en-US" sz="2000"/>
          </a:p>
          <a:p>
            <a:pPr marL="52388" lvl="2" indent="3175">
              <a:buFont typeface="Arial" charset="0"/>
              <a:buChar char="•"/>
            </a:pPr>
            <a:r>
              <a:rPr lang="en-US" sz="2000"/>
              <a:t>Coupled water-energy budget modeling…physically based.</a:t>
            </a:r>
          </a:p>
          <a:p>
            <a:pPr marL="52388" lvl="2" indent="3175"/>
            <a:endParaRPr lang="en-US" sz="2000"/>
          </a:p>
          <a:p>
            <a:pPr marL="52388" lvl="2" indent="3175"/>
            <a:r>
              <a:rPr lang="en-US" sz="2000"/>
              <a:t> </a:t>
            </a:r>
          </a:p>
          <a:p>
            <a:pPr marL="52388" lvl="2" indent="3175"/>
            <a:endParaRPr lang="en-US" sz="200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ctr" eaLnBrk="1" hangingPunct="1">
              <a:defRPr/>
            </a:pPr>
            <a:r>
              <a:rPr lang="en-US" sz="4000" dirty="0" smtClean="0">
                <a:latin typeface="+mn-lt"/>
              </a:rPr>
              <a:t>Challenges to Hydrologic Modeling</a:t>
            </a:r>
          </a:p>
        </p:txBody>
      </p:sp>
      <p:sp>
        <p:nvSpPr>
          <p:cNvPr id="30722" name="Rectangle 3"/>
          <p:cNvSpPr>
            <a:spLocks noGrp="1" noChangeArrowheads="1"/>
          </p:cNvSpPr>
          <p:nvPr>
            <p:ph type="body" idx="1"/>
          </p:nvPr>
        </p:nvSpPr>
        <p:spPr>
          <a:xfrm>
            <a:off x="533400" y="1600200"/>
            <a:ext cx="8382000" cy="4648200"/>
          </a:xfrm>
        </p:spPr>
        <p:txBody>
          <a:bodyPr/>
          <a:lstStyle/>
          <a:p>
            <a:pPr marL="457200" lvl="1" indent="-342900" eaLnBrk="1" hangingPunct="1"/>
            <a:r>
              <a:rPr lang="en-US" sz="2000" smtClean="0"/>
              <a:t>Current Shortfalls of Physically Based Hydrologic Models</a:t>
            </a:r>
          </a:p>
          <a:p>
            <a:pPr marL="796925" lvl="2" indent="-342900" eaLnBrk="1" hangingPunct="1"/>
            <a:r>
              <a:rPr lang="en-US" sz="2000" smtClean="0"/>
              <a:t>The models are typically based on small-scale hydrologic theory and thereby fail to account for larger-scale processes such as preferential flow paths;</a:t>
            </a:r>
          </a:p>
          <a:p>
            <a:pPr marL="796925" lvl="2" indent="-342900" eaLnBrk="1" hangingPunct="1"/>
            <a:r>
              <a:rPr lang="en-US" sz="2000" smtClean="0">
                <a:solidFill>
                  <a:srgbClr val="FFE881"/>
                </a:solidFill>
              </a:rPr>
              <a:t>The data necessary to estimate parameter values are not available at high enough resolution, certainty, or both;</a:t>
            </a:r>
          </a:p>
          <a:p>
            <a:pPr marL="796925" lvl="2" indent="-342900" eaLnBrk="1" hangingPunct="1"/>
            <a:r>
              <a:rPr lang="en-US" sz="2000" smtClean="0">
                <a:solidFill>
                  <a:srgbClr val="FFE881"/>
                </a:solidFill>
              </a:rPr>
              <a:t>The data necessary to drive the models are not available at high enough resolution, certainty or both; and</a:t>
            </a:r>
          </a:p>
          <a:p>
            <a:pPr marL="796925" lvl="2" indent="-342900" eaLnBrk="1" hangingPunct="1"/>
            <a:r>
              <a:rPr lang="en-US" sz="2000" smtClean="0"/>
              <a:t>Despite the rapid increase in computer power and decrease in hardware costs, the computational demands are still a barrier, particularly for performing data assimilation and ensemble modeling in real-time.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gn="ctr" eaLnBrk="1" hangingPunct="1">
              <a:defRPr/>
            </a:pPr>
            <a:r>
              <a:rPr lang="en-US" altLang="ko-KR" sz="4000" dirty="0" smtClean="0">
                <a:ea typeface="Gulim" pitchFamily="34" charset="-127"/>
              </a:rPr>
              <a:t>Operational Hydrologic </a:t>
            </a:r>
            <a:r>
              <a:rPr lang="en-US" sz="4000" dirty="0" smtClean="0"/>
              <a:t>Data Assimilat</a:t>
            </a:r>
            <a:r>
              <a:rPr lang="en-US" altLang="ko-KR" sz="4000" dirty="0" smtClean="0">
                <a:ea typeface="Gulim" pitchFamily="34" charset="-127"/>
              </a:rPr>
              <a:t>ion</a:t>
            </a:r>
            <a:endParaRPr lang="en-US" sz="4000" dirty="0" smtClean="0"/>
          </a:p>
        </p:txBody>
      </p:sp>
      <p:sp>
        <p:nvSpPr>
          <p:cNvPr id="32770" name="Text Box 3"/>
          <p:cNvSpPr txBox="1">
            <a:spLocks noChangeArrowheads="1"/>
          </p:cNvSpPr>
          <p:nvPr/>
        </p:nvSpPr>
        <p:spPr bwMode="auto">
          <a:xfrm>
            <a:off x="3352800" y="1897063"/>
            <a:ext cx="2971800" cy="395287"/>
          </a:xfrm>
          <a:prstGeom prst="rect">
            <a:avLst/>
          </a:prstGeom>
          <a:noFill/>
          <a:ln w="28575">
            <a:solidFill>
              <a:srgbClr val="990000"/>
            </a:solidFill>
            <a:miter lim="800000"/>
            <a:headEnd/>
            <a:tailEnd/>
          </a:ln>
        </p:spPr>
        <p:txBody>
          <a:bodyPr>
            <a:spAutoFit/>
          </a:bodyPr>
          <a:lstStyle/>
          <a:p>
            <a:pPr algn="ctr">
              <a:spcBef>
                <a:spcPct val="50000"/>
              </a:spcBef>
            </a:pPr>
            <a:r>
              <a:rPr lang="en-US" sz="1800" b="1"/>
              <a:t>Snow models</a:t>
            </a:r>
          </a:p>
        </p:txBody>
      </p:sp>
      <p:sp>
        <p:nvSpPr>
          <p:cNvPr id="32771" name="Text Box 4"/>
          <p:cNvSpPr txBox="1">
            <a:spLocks noChangeArrowheads="1"/>
          </p:cNvSpPr>
          <p:nvPr/>
        </p:nvSpPr>
        <p:spPr bwMode="auto">
          <a:xfrm>
            <a:off x="3352800" y="3197225"/>
            <a:ext cx="2971800" cy="669925"/>
          </a:xfrm>
          <a:prstGeom prst="rect">
            <a:avLst/>
          </a:prstGeom>
          <a:noFill/>
          <a:ln w="28575">
            <a:solidFill>
              <a:srgbClr val="990000"/>
            </a:solidFill>
            <a:miter lim="800000"/>
            <a:headEnd/>
            <a:tailEnd/>
          </a:ln>
        </p:spPr>
        <p:txBody>
          <a:bodyPr>
            <a:spAutoFit/>
          </a:bodyPr>
          <a:lstStyle/>
          <a:p>
            <a:pPr algn="ctr">
              <a:spcBef>
                <a:spcPct val="50000"/>
              </a:spcBef>
            </a:pPr>
            <a:r>
              <a:rPr lang="en-US" sz="1800" b="1"/>
              <a:t>Soil moisture accounting models</a:t>
            </a:r>
          </a:p>
        </p:txBody>
      </p:sp>
      <p:sp>
        <p:nvSpPr>
          <p:cNvPr id="32772" name="Text Box 5"/>
          <p:cNvSpPr txBox="1">
            <a:spLocks noChangeArrowheads="1"/>
          </p:cNvSpPr>
          <p:nvPr/>
        </p:nvSpPr>
        <p:spPr bwMode="auto">
          <a:xfrm>
            <a:off x="3352800" y="4259263"/>
            <a:ext cx="2971800" cy="669925"/>
          </a:xfrm>
          <a:prstGeom prst="rect">
            <a:avLst/>
          </a:prstGeom>
          <a:noFill/>
          <a:ln w="28575">
            <a:solidFill>
              <a:srgbClr val="990000"/>
            </a:solidFill>
            <a:miter lim="800000"/>
            <a:headEnd/>
            <a:tailEnd/>
          </a:ln>
        </p:spPr>
        <p:txBody>
          <a:bodyPr>
            <a:spAutoFit/>
          </a:bodyPr>
          <a:lstStyle/>
          <a:p>
            <a:pPr algn="ctr">
              <a:spcBef>
                <a:spcPct val="50000"/>
              </a:spcBef>
            </a:pPr>
            <a:r>
              <a:rPr lang="en-US" sz="1800" b="1"/>
              <a:t>Hydrologic routing models</a:t>
            </a:r>
          </a:p>
        </p:txBody>
      </p:sp>
      <p:sp>
        <p:nvSpPr>
          <p:cNvPr id="32773" name="Text Box 6"/>
          <p:cNvSpPr txBox="1">
            <a:spLocks noChangeArrowheads="1"/>
          </p:cNvSpPr>
          <p:nvPr/>
        </p:nvSpPr>
        <p:spPr bwMode="auto">
          <a:xfrm>
            <a:off x="3352800" y="5529263"/>
            <a:ext cx="2971800" cy="369332"/>
          </a:xfrm>
          <a:prstGeom prst="rect">
            <a:avLst/>
          </a:prstGeom>
          <a:noFill/>
          <a:ln w="28575">
            <a:solidFill>
              <a:srgbClr val="990000"/>
            </a:solidFill>
            <a:miter lim="800000"/>
            <a:headEnd/>
            <a:tailEnd/>
          </a:ln>
        </p:spPr>
        <p:txBody>
          <a:bodyPr>
            <a:spAutoFit/>
          </a:bodyPr>
          <a:lstStyle/>
          <a:p>
            <a:pPr algn="ctr">
              <a:spcBef>
                <a:spcPct val="50000"/>
              </a:spcBef>
            </a:pPr>
            <a:r>
              <a:rPr lang="en-US" sz="1800" b="1" dirty="0">
                <a:solidFill>
                  <a:srgbClr val="FFE881"/>
                </a:solidFill>
              </a:rPr>
              <a:t>Hydraulic routing models</a:t>
            </a:r>
          </a:p>
        </p:txBody>
      </p:sp>
      <p:sp>
        <p:nvSpPr>
          <p:cNvPr id="32774" name="Text Box 7"/>
          <p:cNvSpPr txBox="1">
            <a:spLocks noChangeArrowheads="1"/>
          </p:cNvSpPr>
          <p:nvPr/>
        </p:nvSpPr>
        <p:spPr bwMode="auto">
          <a:xfrm>
            <a:off x="3352800" y="6215063"/>
            <a:ext cx="2971800" cy="369332"/>
          </a:xfrm>
          <a:prstGeom prst="rect">
            <a:avLst/>
          </a:prstGeom>
          <a:noFill/>
          <a:ln w="28575">
            <a:solidFill>
              <a:srgbClr val="990000"/>
            </a:solidFill>
            <a:miter lim="800000"/>
            <a:headEnd/>
            <a:tailEnd/>
          </a:ln>
        </p:spPr>
        <p:txBody>
          <a:bodyPr>
            <a:spAutoFit/>
          </a:bodyPr>
          <a:lstStyle/>
          <a:p>
            <a:pPr algn="ctr">
              <a:spcBef>
                <a:spcPct val="50000"/>
              </a:spcBef>
            </a:pPr>
            <a:r>
              <a:rPr lang="en-US" sz="1800" b="1" dirty="0">
                <a:solidFill>
                  <a:srgbClr val="FFE881"/>
                </a:solidFill>
              </a:rPr>
              <a:t>reservoir, etc., models</a:t>
            </a:r>
          </a:p>
        </p:txBody>
      </p:sp>
      <p:sp>
        <p:nvSpPr>
          <p:cNvPr id="32775" name="Text Box 8"/>
          <p:cNvSpPr txBox="1">
            <a:spLocks noChangeArrowheads="1"/>
          </p:cNvSpPr>
          <p:nvPr/>
        </p:nvSpPr>
        <p:spPr bwMode="auto">
          <a:xfrm>
            <a:off x="6477000" y="1439863"/>
            <a:ext cx="2209800" cy="581025"/>
          </a:xfrm>
          <a:prstGeom prst="rect">
            <a:avLst/>
          </a:prstGeom>
          <a:noFill/>
          <a:ln w="9525">
            <a:noFill/>
            <a:miter lim="800000"/>
            <a:headEnd/>
            <a:tailEnd/>
          </a:ln>
        </p:spPr>
        <p:txBody>
          <a:bodyPr>
            <a:spAutoFit/>
          </a:bodyPr>
          <a:lstStyle/>
          <a:p>
            <a:pPr algn="ctr">
              <a:spcBef>
                <a:spcPct val="50000"/>
              </a:spcBef>
            </a:pPr>
            <a:r>
              <a:rPr lang="en-US" sz="1600" b="1"/>
              <a:t>In-situ snow water equivalent (SWE)</a:t>
            </a:r>
          </a:p>
        </p:txBody>
      </p:sp>
      <p:sp>
        <p:nvSpPr>
          <p:cNvPr id="32776" name="Text Box 9"/>
          <p:cNvSpPr txBox="1">
            <a:spLocks noChangeArrowheads="1"/>
          </p:cNvSpPr>
          <p:nvPr/>
        </p:nvSpPr>
        <p:spPr bwMode="auto">
          <a:xfrm>
            <a:off x="6477000" y="3267075"/>
            <a:ext cx="2133600" cy="581025"/>
          </a:xfrm>
          <a:prstGeom prst="rect">
            <a:avLst/>
          </a:prstGeom>
          <a:noFill/>
          <a:ln w="9525">
            <a:noFill/>
            <a:miter lim="800000"/>
            <a:headEnd/>
            <a:tailEnd/>
          </a:ln>
        </p:spPr>
        <p:txBody>
          <a:bodyPr>
            <a:spAutoFit/>
          </a:bodyPr>
          <a:lstStyle/>
          <a:p>
            <a:pPr algn="ctr">
              <a:spcBef>
                <a:spcPct val="50000"/>
              </a:spcBef>
            </a:pPr>
            <a:r>
              <a:rPr lang="en-US" sz="1600" b="1"/>
              <a:t>In-situ soil moisture (SM)</a:t>
            </a:r>
          </a:p>
        </p:txBody>
      </p:sp>
      <p:sp>
        <p:nvSpPr>
          <p:cNvPr id="32777" name="Text Box 10"/>
          <p:cNvSpPr txBox="1">
            <a:spLocks noChangeArrowheads="1"/>
          </p:cNvSpPr>
          <p:nvPr/>
        </p:nvSpPr>
        <p:spPr bwMode="auto">
          <a:xfrm>
            <a:off x="6400800" y="4456113"/>
            <a:ext cx="2286000" cy="336550"/>
          </a:xfrm>
          <a:prstGeom prst="rect">
            <a:avLst/>
          </a:prstGeom>
          <a:noFill/>
          <a:ln w="9525">
            <a:noFill/>
            <a:miter lim="800000"/>
            <a:headEnd/>
            <a:tailEnd/>
          </a:ln>
        </p:spPr>
        <p:txBody>
          <a:bodyPr>
            <a:spAutoFit/>
          </a:bodyPr>
          <a:lstStyle/>
          <a:p>
            <a:pPr algn="ctr">
              <a:spcBef>
                <a:spcPct val="50000"/>
              </a:spcBef>
            </a:pPr>
            <a:r>
              <a:rPr lang="en-US" sz="1600" b="1"/>
              <a:t>Streamflow or stage</a:t>
            </a:r>
          </a:p>
        </p:txBody>
      </p:sp>
      <p:sp>
        <p:nvSpPr>
          <p:cNvPr id="32778" name="Text Box 11"/>
          <p:cNvSpPr txBox="1">
            <a:spLocks noChangeArrowheads="1"/>
          </p:cNvSpPr>
          <p:nvPr/>
        </p:nvSpPr>
        <p:spPr bwMode="auto">
          <a:xfrm>
            <a:off x="4953000" y="2246313"/>
            <a:ext cx="1371600" cy="336550"/>
          </a:xfrm>
          <a:prstGeom prst="rect">
            <a:avLst/>
          </a:prstGeom>
          <a:noFill/>
          <a:ln w="9525">
            <a:noFill/>
            <a:miter lim="800000"/>
            <a:headEnd/>
            <a:tailEnd/>
          </a:ln>
        </p:spPr>
        <p:txBody>
          <a:bodyPr>
            <a:spAutoFit/>
          </a:bodyPr>
          <a:lstStyle/>
          <a:p>
            <a:pPr algn="ctr">
              <a:spcBef>
                <a:spcPct val="50000"/>
              </a:spcBef>
            </a:pPr>
            <a:r>
              <a:rPr lang="en-US" sz="1600" b="1"/>
              <a:t>Snowmelt</a:t>
            </a:r>
          </a:p>
        </p:txBody>
      </p:sp>
      <p:sp>
        <p:nvSpPr>
          <p:cNvPr id="32779" name="Text Box 12"/>
          <p:cNvSpPr txBox="1">
            <a:spLocks noChangeArrowheads="1"/>
          </p:cNvSpPr>
          <p:nvPr/>
        </p:nvSpPr>
        <p:spPr bwMode="auto">
          <a:xfrm>
            <a:off x="200025" y="1439863"/>
            <a:ext cx="2895600" cy="336550"/>
          </a:xfrm>
          <a:prstGeom prst="rect">
            <a:avLst/>
          </a:prstGeom>
          <a:noFill/>
          <a:ln w="9525">
            <a:noFill/>
            <a:miter lim="800000"/>
            <a:headEnd/>
            <a:tailEnd/>
          </a:ln>
        </p:spPr>
        <p:txBody>
          <a:bodyPr>
            <a:spAutoFit/>
          </a:bodyPr>
          <a:lstStyle/>
          <a:p>
            <a:pPr algn="ctr">
              <a:spcBef>
                <a:spcPct val="50000"/>
              </a:spcBef>
            </a:pPr>
            <a:r>
              <a:rPr lang="en-US" sz="1600" b="1"/>
              <a:t>MODIS-derived snow cover</a:t>
            </a:r>
          </a:p>
        </p:txBody>
      </p:sp>
      <p:sp>
        <p:nvSpPr>
          <p:cNvPr id="32780" name="Text Box 13"/>
          <p:cNvSpPr txBox="1">
            <a:spLocks noChangeArrowheads="1"/>
          </p:cNvSpPr>
          <p:nvPr/>
        </p:nvSpPr>
        <p:spPr bwMode="auto">
          <a:xfrm>
            <a:off x="152400" y="3084513"/>
            <a:ext cx="2895600" cy="336550"/>
          </a:xfrm>
          <a:prstGeom prst="rect">
            <a:avLst/>
          </a:prstGeom>
          <a:noFill/>
          <a:ln w="9525">
            <a:noFill/>
            <a:miter lim="800000"/>
            <a:headEnd/>
            <a:tailEnd/>
          </a:ln>
        </p:spPr>
        <p:txBody>
          <a:bodyPr>
            <a:spAutoFit/>
          </a:bodyPr>
          <a:lstStyle/>
          <a:p>
            <a:pPr algn="ctr">
              <a:spcBef>
                <a:spcPct val="50000"/>
              </a:spcBef>
            </a:pPr>
            <a:r>
              <a:rPr lang="en-US" sz="1600" b="1"/>
              <a:t>MODIS-derived cloud cover</a:t>
            </a:r>
          </a:p>
        </p:txBody>
      </p:sp>
      <p:sp>
        <p:nvSpPr>
          <p:cNvPr id="32781" name="Text Box 14"/>
          <p:cNvSpPr txBox="1">
            <a:spLocks noChangeArrowheads="1"/>
          </p:cNvSpPr>
          <p:nvPr/>
        </p:nvSpPr>
        <p:spPr bwMode="auto">
          <a:xfrm>
            <a:off x="3429000" y="2887663"/>
            <a:ext cx="1447800" cy="336550"/>
          </a:xfrm>
          <a:prstGeom prst="rect">
            <a:avLst/>
          </a:prstGeom>
          <a:noFill/>
          <a:ln w="9525">
            <a:noFill/>
            <a:miter lim="800000"/>
            <a:headEnd/>
            <a:tailEnd/>
          </a:ln>
        </p:spPr>
        <p:txBody>
          <a:bodyPr>
            <a:spAutoFit/>
          </a:bodyPr>
          <a:lstStyle/>
          <a:p>
            <a:pPr algn="ctr">
              <a:spcBef>
                <a:spcPct val="50000"/>
              </a:spcBef>
            </a:pPr>
            <a:r>
              <a:rPr lang="en-US" sz="1600" b="1"/>
              <a:t>Precipitation</a:t>
            </a:r>
          </a:p>
        </p:txBody>
      </p:sp>
      <p:sp>
        <p:nvSpPr>
          <p:cNvPr id="32782" name="Line 15"/>
          <p:cNvSpPr>
            <a:spLocks noChangeShapeType="1"/>
          </p:cNvSpPr>
          <p:nvPr/>
        </p:nvSpPr>
        <p:spPr bwMode="auto">
          <a:xfrm>
            <a:off x="3429000" y="2887663"/>
            <a:ext cx="0" cy="304800"/>
          </a:xfrm>
          <a:prstGeom prst="line">
            <a:avLst/>
          </a:prstGeom>
          <a:noFill/>
          <a:ln w="9525">
            <a:solidFill>
              <a:schemeClr val="tx1"/>
            </a:solidFill>
            <a:round/>
            <a:headEnd/>
            <a:tailEnd type="triangle" w="med" len="med"/>
          </a:ln>
        </p:spPr>
        <p:txBody>
          <a:bodyPr/>
          <a:lstStyle/>
          <a:p>
            <a:endParaRPr lang="en-US"/>
          </a:p>
        </p:txBody>
      </p:sp>
      <p:sp>
        <p:nvSpPr>
          <p:cNvPr id="32783" name="Text Box 16"/>
          <p:cNvSpPr txBox="1">
            <a:spLocks noChangeArrowheads="1"/>
          </p:cNvSpPr>
          <p:nvPr/>
        </p:nvSpPr>
        <p:spPr bwMode="auto">
          <a:xfrm>
            <a:off x="3733800" y="2627313"/>
            <a:ext cx="2286000" cy="336550"/>
          </a:xfrm>
          <a:prstGeom prst="rect">
            <a:avLst/>
          </a:prstGeom>
          <a:noFill/>
          <a:ln w="9525">
            <a:noFill/>
            <a:miter lim="800000"/>
            <a:headEnd/>
            <a:tailEnd/>
          </a:ln>
        </p:spPr>
        <p:txBody>
          <a:bodyPr>
            <a:spAutoFit/>
          </a:bodyPr>
          <a:lstStyle/>
          <a:p>
            <a:pPr algn="ctr">
              <a:spcBef>
                <a:spcPct val="50000"/>
              </a:spcBef>
            </a:pPr>
            <a:r>
              <a:rPr lang="en-US" sz="1600" b="1"/>
              <a:t>Potential evap. (PE)</a:t>
            </a:r>
          </a:p>
        </p:txBody>
      </p:sp>
      <p:sp>
        <p:nvSpPr>
          <p:cNvPr id="32784" name="Line 17"/>
          <p:cNvSpPr>
            <a:spLocks noChangeShapeType="1"/>
          </p:cNvSpPr>
          <p:nvPr/>
        </p:nvSpPr>
        <p:spPr bwMode="auto">
          <a:xfrm flipV="1">
            <a:off x="4953000" y="2887663"/>
            <a:ext cx="0" cy="304800"/>
          </a:xfrm>
          <a:prstGeom prst="line">
            <a:avLst/>
          </a:prstGeom>
          <a:noFill/>
          <a:ln w="9525">
            <a:solidFill>
              <a:schemeClr val="tx1"/>
            </a:solidFill>
            <a:round/>
            <a:headEnd/>
            <a:tailEnd type="triangle" w="med" len="med"/>
          </a:ln>
        </p:spPr>
        <p:txBody>
          <a:bodyPr/>
          <a:lstStyle/>
          <a:p>
            <a:endParaRPr lang="en-US"/>
          </a:p>
        </p:txBody>
      </p:sp>
      <p:sp>
        <p:nvSpPr>
          <p:cNvPr id="32785" name="Line 18"/>
          <p:cNvSpPr>
            <a:spLocks noChangeShapeType="1"/>
          </p:cNvSpPr>
          <p:nvPr/>
        </p:nvSpPr>
        <p:spPr bwMode="auto">
          <a:xfrm>
            <a:off x="4953000" y="3848100"/>
            <a:ext cx="0" cy="411163"/>
          </a:xfrm>
          <a:prstGeom prst="line">
            <a:avLst/>
          </a:prstGeom>
          <a:noFill/>
          <a:ln w="9525">
            <a:solidFill>
              <a:schemeClr val="tx1"/>
            </a:solidFill>
            <a:round/>
            <a:headEnd/>
            <a:tailEnd type="triangle" w="med" len="med"/>
          </a:ln>
        </p:spPr>
        <p:txBody>
          <a:bodyPr/>
          <a:lstStyle/>
          <a:p>
            <a:endParaRPr lang="en-US"/>
          </a:p>
        </p:txBody>
      </p:sp>
      <p:sp>
        <p:nvSpPr>
          <p:cNvPr id="32786" name="Text Box 19"/>
          <p:cNvSpPr txBox="1">
            <a:spLocks noChangeArrowheads="1"/>
          </p:cNvSpPr>
          <p:nvPr/>
        </p:nvSpPr>
        <p:spPr bwMode="auto">
          <a:xfrm>
            <a:off x="4876800" y="3922713"/>
            <a:ext cx="990600" cy="336550"/>
          </a:xfrm>
          <a:prstGeom prst="rect">
            <a:avLst/>
          </a:prstGeom>
          <a:noFill/>
          <a:ln w="9525">
            <a:noFill/>
            <a:miter lim="800000"/>
            <a:headEnd/>
            <a:tailEnd/>
          </a:ln>
        </p:spPr>
        <p:txBody>
          <a:bodyPr>
            <a:spAutoFit/>
          </a:bodyPr>
          <a:lstStyle/>
          <a:p>
            <a:pPr algn="ctr">
              <a:spcBef>
                <a:spcPct val="50000"/>
              </a:spcBef>
            </a:pPr>
            <a:r>
              <a:rPr lang="en-US" sz="1600" b="1"/>
              <a:t>Runoff </a:t>
            </a:r>
          </a:p>
        </p:txBody>
      </p:sp>
      <p:sp>
        <p:nvSpPr>
          <p:cNvPr id="32787" name="Line 20"/>
          <p:cNvSpPr>
            <a:spLocks noChangeShapeType="1"/>
          </p:cNvSpPr>
          <p:nvPr/>
        </p:nvSpPr>
        <p:spPr bwMode="auto">
          <a:xfrm>
            <a:off x="4953000" y="4929188"/>
            <a:ext cx="0" cy="595312"/>
          </a:xfrm>
          <a:prstGeom prst="line">
            <a:avLst/>
          </a:prstGeom>
          <a:noFill/>
          <a:ln w="9525">
            <a:solidFill>
              <a:schemeClr val="tx1"/>
            </a:solidFill>
            <a:round/>
            <a:headEnd/>
            <a:tailEnd type="triangle" w="med" len="med"/>
          </a:ln>
        </p:spPr>
        <p:txBody>
          <a:bodyPr/>
          <a:lstStyle/>
          <a:p>
            <a:endParaRPr lang="en-US"/>
          </a:p>
        </p:txBody>
      </p:sp>
      <p:sp>
        <p:nvSpPr>
          <p:cNvPr id="32788" name="Text Box 21"/>
          <p:cNvSpPr txBox="1">
            <a:spLocks noChangeArrowheads="1"/>
          </p:cNvSpPr>
          <p:nvPr/>
        </p:nvSpPr>
        <p:spPr bwMode="auto">
          <a:xfrm>
            <a:off x="4800600" y="5021263"/>
            <a:ext cx="990600" cy="336550"/>
          </a:xfrm>
          <a:prstGeom prst="rect">
            <a:avLst/>
          </a:prstGeom>
          <a:noFill/>
          <a:ln w="9525">
            <a:noFill/>
            <a:miter lim="800000"/>
            <a:headEnd/>
            <a:tailEnd/>
          </a:ln>
        </p:spPr>
        <p:txBody>
          <a:bodyPr>
            <a:spAutoFit/>
          </a:bodyPr>
          <a:lstStyle/>
          <a:p>
            <a:pPr algn="ctr">
              <a:spcBef>
                <a:spcPct val="50000"/>
              </a:spcBef>
            </a:pPr>
            <a:r>
              <a:rPr lang="en-US" sz="1600" b="1"/>
              <a:t>Flow </a:t>
            </a:r>
          </a:p>
        </p:txBody>
      </p:sp>
      <p:sp>
        <p:nvSpPr>
          <p:cNvPr id="32789" name="Text Box 22"/>
          <p:cNvSpPr txBox="1">
            <a:spLocks noChangeArrowheads="1"/>
          </p:cNvSpPr>
          <p:nvPr/>
        </p:nvSpPr>
        <p:spPr bwMode="auto">
          <a:xfrm>
            <a:off x="6553200" y="5568950"/>
            <a:ext cx="2057400" cy="336550"/>
          </a:xfrm>
          <a:prstGeom prst="rect">
            <a:avLst/>
          </a:prstGeom>
          <a:noFill/>
          <a:ln w="9525">
            <a:noFill/>
            <a:miter lim="800000"/>
            <a:headEnd/>
            <a:tailEnd/>
          </a:ln>
        </p:spPr>
        <p:txBody>
          <a:bodyPr>
            <a:spAutoFit/>
          </a:bodyPr>
          <a:lstStyle/>
          <a:p>
            <a:pPr algn="ctr">
              <a:spcBef>
                <a:spcPct val="50000"/>
              </a:spcBef>
            </a:pPr>
            <a:r>
              <a:rPr lang="en-US" sz="1600" b="1"/>
              <a:t>River flow or stage</a:t>
            </a:r>
          </a:p>
        </p:txBody>
      </p:sp>
      <p:sp>
        <p:nvSpPr>
          <p:cNvPr id="32790" name="Line 23"/>
          <p:cNvSpPr>
            <a:spLocks noChangeShapeType="1"/>
          </p:cNvSpPr>
          <p:nvPr/>
        </p:nvSpPr>
        <p:spPr bwMode="auto">
          <a:xfrm>
            <a:off x="4953000" y="5919788"/>
            <a:ext cx="0" cy="290512"/>
          </a:xfrm>
          <a:prstGeom prst="line">
            <a:avLst/>
          </a:prstGeom>
          <a:noFill/>
          <a:ln w="9525">
            <a:solidFill>
              <a:schemeClr val="tx1"/>
            </a:solidFill>
            <a:round/>
            <a:headEnd/>
            <a:tailEnd type="triangle" w="med" len="med"/>
          </a:ln>
        </p:spPr>
        <p:txBody>
          <a:bodyPr/>
          <a:lstStyle/>
          <a:p>
            <a:endParaRPr lang="en-US"/>
          </a:p>
        </p:txBody>
      </p:sp>
      <p:sp>
        <p:nvSpPr>
          <p:cNvPr id="32791" name="Text Box 24"/>
          <p:cNvSpPr txBox="1">
            <a:spLocks noChangeArrowheads="1"/>
          </p:cNvSpPr>
          <p:nvPr/>
        </p:nvSpPr>
        <p:spPr bwMode="auto">
          <a:xfrm>
            <a:off x="4800600" y="5873750"/>
            <a:ext cx="990600" cy="336550"/>
          </a:xfrm>
          <a:prstGeom prst="rect">
            <a:avLst/>
          </a:prstGeom>
          <a:noFill/>
          <a:ln w="9525">
            <a:noFill/>
            <a:miter lim="800000"/>
            <a:headEnd/>
            <a:tailEnd/>
          </a:ln>
        </p:spPr>
        <p:txBody>
          <a:bodyPr>
            <a:spAutoFit/>
          </a:bodyPr>
          <a:lstStyle/>
          <a:p>
            <a:pPr algn="ctr">
              <a:spcBef>
                <a:spcPct val="50000"/>
              </a:spcBef>
            </a:pPr>
            <a:r>
              <a:rPr lang="en-US" sz="1600" b="1"/>
              <a:t>Flow </a:t>
            </a:r>
          </a:p>
        </p:txBody>
      </p:sp>
      <p:sp>
        <p:nvSpPr>
          <p:cNvPr id="32792" name="Text Box 25"/>
          <p:cNvSpPr txBox="1">
            <a:spLocks noChangeArrowheads="1"/>
          </p:cNvSpPr>
          <p:nvPr/>
        </p:nvSpPr>
        <p:spPr bwMode="auto">
          <a:xfrm>
            <a:off x="3657600" y="1439863"/>
            <a:ext cx="2286000" cy="336550"/>
          </a:xfrm>
          <a:prstGeom prst="rect">
            <a:avLst/>
          </a:prstGeom>
          <a:noFill/>
          <a:ln w="9525">
            <a:noFill/>
            <a:miter lim="800000"/>
            <a:headEnd/>
            <a:tailEnd/>
          </a:ln>
        </p:spPr>
        <p:txBody>
          <a:bodyPr>
            <a:spAutoFit/>
          </a:bodyPr>
          <a:lstStyle/>
          <a:p>
            <a:pPr algn="ctr">
              <a:spcBef>
                <a:spcPct val="50000"/>
              </a:spcBef>
            </a:pPr>
            <a:r>
              <a:rPr lang="en-US" sz="1600" b="1"/>
              <a:t>Atmospheric forcing</a:t>
            </a:r>
          </a:p>
        </p:txBody>
      </p:sp>
      <p:sp>
        <p:nvSpPr>
          <p:cNvPr id="32793" name="Line 26"/>
          <p:cNvSpPr>
            <a:spLocks noChangeShapeType="1"/>
          </p:cNvSpPr>
          <p:nvPr/>
        </p:nvSpPr>
        <p:spPr bwMode="auto">
          <a:xfrm>
            <a:off x="4953000" y="1744663"/>
            <a:ext cx="0" cy="152400"/>
          </a:xfrm>
          <a:prstGeom prst="line">
            <a:avLst/>
          </a:prstGeom>
          <a:noFill/>
          <a:ln w="9525">
            <a:solidFill>
              <a:schemeClr val="tx1"/>
            </a:solidFill>
            <a:round/>
            <a:headEnd/>
            <a:tailEnd type="triangle" w="med" len="med"/>
          </a:ln>
        </p:spPr>
        <p:txBody>
          <a:bodyPr/>
          <a:lstStyle/>
          <a:p>
            <a:endParaRPr lang="en-US"/>
          </a:p>
        </p:txBody>
      </p:sp>
      <p:sp>
        <p:nvSpPr>
          <p:cNvPr id="32794" name="Text Box 27"/>
          <p:cNvSpPr txBox="1">
            <a:spLocks noChangeArrowheads="1"/>
          </p:cNvSpPr>
          <p:nvPr/>
        </p:nvSpPr>
        <p:spPr bwMode="auto">
          <a:xfrm>
            <a:off x="685800" y="3543300"/>
            <a:ext cx="2743200" cy="336550"/>
          </a:xfrm>
          <a:prstGeom prst="rect">
            <a:avLst/>
          </a:prstGeom>
          <a:noFill/>
          <a:ln w="9525">
            <a:noFill/>
            <a:miter lim="800000"/>
            <a:headEnd/>
            <a:tailEnd/>
          </a:ln>
        </p:spPr>
        <p:txBody>
          <a:bodyPr>
            <a:spAutoFit/>
          </a:bodyPr>
          <a:lstStyle/>
          <a:p>
            <a:pPr algn="ctr">
              <a:spcBef>
                <a:spcPct val="50000"/>
              </a:spcBef>
            </a:pPr>
            <a:r>
              <a:rPr lang="en-US" sz="1600" b="1"/>
              <a:t>AMSR-derived SM</a:t>
            </a:r>
            <a:r>
              <a:rPr lang="en-US" sz="1600" b="1" baseline="30000"/>
              <a:t>1</a:t>
            </a:r>
            <a:endParaRPr lang="en-US" sz="1600" b="1"/>
          </a:p>
        </p:txBody>
      </p:sp>
      <p:sp>
        <p:nvSpPr>
          <p:cNvPr id="32795" name="Text Box 28"/>
          <p:cNvSpPr txBox="1">
            <a:spLocks noChangeArrowheads="1"/>
          </p:cNvSpPr>
          <p:nvPr/>
        </p:nvSpPr>
        <p:spPr bwMode="auto">
          <a:xfrm>
            <a:off x="657225" y="1941513"/>
            <a:ext cx="2695575" cy="336550"/>
          </a:xfrm>
          <a:prstGeom prst="rect">
            <a:avLst/>
          </a:prstGeom>
          <a:noFill/>
          <a:ln w="9525">
            <a:noFill/>
            <a:miter lim="800000"/>
            <a:headEnd/>
            <a:tailEnd/>
          </a:ln>
        </p:spPr>
        <p:txBody>
          <a:bodyPr>
            <a:spAutoFit/>
          </a:bodyPr>
          <a:lstStyle/>
          <a:p>
            <a:pPr algn="ctr">
              <a:spcBef>
                <a:spcPct val="50000"/>
              </a:spcBef>
            </a:pPr>
            <a:r>
              <a:rPr lang="en-US" sz="1600" b="1"/>
              <a:t>AMSR-derived SWE</a:t>
            </a:r>
            <a:r>
              <a:rPr lang="en-US" sz="1800" b="1" baseline="30000"/>
              <a:t>1</a:t>
            </a:r>
          </a:p>
        </p:txBody>
      </p:sp>
      <p:sp>
        <p:nvSpPr>
          <p:cNvPr id="32796" name="Text Box 29"/>
          <p:cNvSpPr txBox="1">
            <a:spLocks noChangeArrowheads="1"/>
          </p:cNvSpPr>
          <p:nvPr/>
        </p:nvSpPr>
        <p:spPr bwMode="auto">
          <a:xfrm>
            <a:off x="533400" y="2430463"/>
            <a:ext cx="2514600" cy="581025"/>
          </a:xfrm>
          <a:prstGeom prst="rect">
            <a:avLst/>
          </a:prstGeom>
          <a:noFill/>
          <a:ln w="9525">
            <a:noFill/>
            <a:miter lim="800000"/>
            <a:headEnd/>
            <a:tailEnd/>
          </a:ln>
        </p:spPr>
        <p:txBody>
          <a:bodyPr>
            <a:spAutoFit/>
          </a:bodyPr>
          <a:lstStyle/>
          <a:p>
            <a:pPr algn="ctr">
              <a:spcBef>
                <a:spcPct val="50000"/>
              </a:spcBef>
            </a:pPr>
            <a:r>
              <a:rPr lang="en-US" sz="1600" b="1"/>
              <a:t>MODIS-derived surface temperature</a:t>
            </a:r>
          </a:p>
        </p:txBody>
      </p:sp>
      <p:sp>
        <p:nvSpPr>
          <p:cNvPr id="32797" name="Text Box 30"/>
          <p:cNvSpPr txBox="1">
            <a:spLocks noChangeArrowheads="1"/>
          </p:cNvSpPr>
          <p:nvPr/>
        </p:nvSpPr>
        <p:spPr bwMode="auto">
          <a:xfrm>
            <a:off x="581025" y="6134100"/>
            <a:ext cx="2362200" cy="336550"/>
          </a:xfrm>
          <a:prstGeom prst="rect">
            <a:avLst/>
          </a:prstGeom>
          <a:noFill/>
          <a:ln w="9525">
            <a:noFill/>
            <a:miter lim="800000"/>
            <a:headEnd/>
            <a:tailEnd/>
          </a:ln>
        </p:spPr>
        <p:txBody>
          <a:bodyPr>
            <a:spAutoFit/>
          </a:bodyPr>
          <a:lstStyle/>
          <a:p>
            <a:pPr>
              <a:spcBef>
                <a:spcPct val="50000"/>
              </a:spcBef>
            </a:pPr>
            <a:r>
              <a:rPr lang="en-US" sz="1600" b="1" baseline="30000"/>
              <a:t>1</a:t>
            </a:r>
            <a:r>
              <a:rPr lang="en-US" sz="1600" b="1"/>
              <a:t> pending assessment</a:t>
            </a:r>
            <a:endParaRPr lang="en-US" sz="1600" b="1" baseline="30000"/>
          </a:p>
        </p:txBody>
      </p:sp>
      <p:sp>
        <p:nvSpPr>
          <p:cNvPr id="32798" name="Rectangle 31"/>
          <p:cNvSpPr>
            <a:spLocks noChangeArrowheads="1"/>
          </p:cNvSpPr>
          <p:nvPr/>
        </p:nvSpPr>
        <p:spPr bwMode="auto">
          <a:xfrm>
            <a:off x="3276600" y="1439863"/>
            <a:ext cx="5410200" cy="1143000"/>
          </a:xfrm>
          <a:prstGeom prst="rect">
            <a:avLst/>
          </a:prstGeom>
          <a:noFill/>
          <a:ln w="38100">
            <a:solidFill>
              <a:srgbClr val="FFFF00"/>
            </a:solidFill>
            <a:prstDash val="sysDot"/>
            <a:miter lim="800000"/>
            <a:headEnd/>
            <a:tailEnd/>
          </a:ln>
        </p:spPr>
        <p:txBody>
          <a:bodyPr wrap="none" anchor="ctr"/>
          <a:lstStyle/>
          <a:p>
            <a:pPr algn="ctr"/>
            <a:endParaRPr lang="es-ES" sz="1800" b="1"/>
          </a:p>
        </p:txBody>
      </p:sp>
      <p:sp>
        <p:nvSpPr>
          <p:cNvPr id="32799" name="Text Box 32"/>
          <p:cNvSpPr txBox="1">
            <a:spLocks noChangeArrowheads="1"/>
          </p:cNvSpPr>
          <p:nvPr/>
        </p:nvSpPr>
        <p:spPr bwMode="auto">
          <a:xfrm>
            <a:off x="7010400" y="2362200"/>
            <a:ext cx="1828800" cy="517525"/>
          </a:xfrm>
          <a:prstGeom prst="rect">
            <a:avLst/>
          </a:prstGeom>
          <a:noFill/>
          <a:ln w="9525">
            <a:noFill/>
            <a:miter lim="800000"/>
            <a:headEnd/>
            <a:tailEnd/>
          </a:ln>
        </p:spPr>
        <p:txBody>
          <a:bodyPr>
            <a:spAutoFit/>
          </a:bodyPr>
          <a:lstStyle/>
          <a:p>
            <a:pPr algn="ctr">
              <a:spcBef>
                <a:spcPct val="50000"/>
              </a:spcBef>
            </a:pPr>
            <a:r>
              <a:rPr lang="en-US" sz="1400" b="1" i="1"/>
              <a:t>CPPA external (Clark et al.)</a:t>
            </a:r>
          </a:p>
        </p:txBody>
      </p:sp>
      <p:sp>
        <p:nvSpPr>
          <p:cNvPr id="32800" name="Text Box 33"/>
          <p:cNvSpPr txBox="1">
            <a:spLocks noChangeArrowheads="1"/>
          </p:cNvSpPr>
          <p:nvPr/>
        </p:nvSpPr>
        <p:spPr bwMode="auto">
          <a:xfrm>
            <a:off x="6705600" y="2093913"/>
            <a:ext cx="1600200" cy="336550"/>
          </a:xfrm>
          <a:prstGeom prst="rect">
            <a:avLst/>
          </a:prstGeom>
          <a:noFill/>
          <a:ln w="9525">
            <a:noFill/>
            <a:miter lim="800000"/>
            <a:headEnd/>
            <a:tailEnd/>
          </a:ln>
        </p:spPr>
        <p:txBody>
          <a:bodyPr>
            <a:spAutoFit/>
          </a:bodyPr>
          <a:lstStyle/>
          <a:p>
            <a:pPr algn="ctr">
              <a:spcBef>
                <a:spcPct val="50000"/>
              </a:spcBef>
            </a:pPr>
            <a:r>
              <a:rPr lang="en-US" sz="1600" b="1"/>
              <a:t>SNODAS SWE</a:t>
            </a:r>
          </a:p>
        </p:txBody>
      </p:sp>
      <p:sp>
        <p:nvSpPr>
          <p:cNvPr id="32801" name="AutoShape 34"/>
          <p:cNvSpPr>
            <a:spLocks/>
          </p:cNvSpPr>
          <p:nvPr/>
        </p:nvSpPr>
        <p:spPr bwMode="auto">
          <a:xfrm>
            <a:off x="6477000" y="1592263"/>
            <a:ext cx="76200" cy="762000"/>
          </a:xfrm>
          <a:prstGeom prst="leftBrace">
            <a:avLst>
              <a:gd name="adj1" fmla="val 83333"/>
              <a:gd name="adj2" fmla="val 59583"/>
            </a:avLst>
          </a:prstGeom>
          <a:noFill/>
          <a:ln w="9525">
            <a:solidFill>
              <a:srgbClr val="006600"/>
            </a:solidFill>
            <a:round/>
            <a:headEnd/>
            <a:tailEnd/>
          </a:ln>
        </p:spPr>
        <p:txBody>
          <a:bodyPr wrap="none" anchor="ctr"/>
          <a:lstStyle/>
          <a:p>
            <a:pPr algn="ctr"/>
            <a:endParaRPr lang="en-US"/>
          </a:p>
        </p:txBody>
      </p:sp>
      <p:sp>
        <p:nvSpPr>
          <p:cNvPr id="32802" name="AutoShape 35"/>
          <p:cNvSpPr>
            <a:spLocks/>
          </p:cNvSpPr>
          <p:nvPr/>
        </p:nvSpPr>
        <p:spPr bwMode="auto">
          <a:xfrm>
            <a:off x="3048000" y="1516063"/>
            <a:ext cx="152400" cy="1143000"/>
          </a:xfrm>
          <a:prstGeom prst="rightBrace">
            <a:avLst>
              <a:gd name="adj1" fmla="val 62500"/>
              <a:gd name="adj2" fmla="val 49014"/>
            </a:avLst>
          </a:prstGeom>
          <a:noFill/>
          <a:ln w="9525">
            <a:solidFill>
              <a:schemeClr val="tx1"/>
            </a:solidFill>
            <a:round/>
            <a:headEnd/>
            <a:tailEnd/>
          </a:ln>
        </p:spPr>
        <p:txBody>
          <a:bodyPr wrap="none" anchor="ctr"/>
          <a:lstStyle/>
          <a:p>
            <a:pPr algn="ctr"/>
            <a:endParaRPr lang="es-ES" sz="1800"/>
          </a:p>
        </p:txBody>
      </p:sp>
      <p:sp>
        <p:nvSpPr>
          <p:cNvPr id="32803" name="AutoShape 36"/>
          <p:cNvSpPr>
            <a:spLocks/>
          </p:cNvSpPr>
          <p:nvPr/>
        </p:nvSpPr>
        <p:spPr bwMode="auto">
          <a:xfrm>
            <a:off x="3048000" y="2659063"/>
            <a:ext cx="152400" cy="1189037"/>
          </a:xfrm>
          <a:prstGeom prst="rightBrace">
            <a:avLst>
              <a:gd name="adj1" fmla="val 65017"/>
              <a:gd name="adj2" fmla="val 76102"/>
            </a:avLst>
          </a:prstGeom>
          <a:noFill/>
          <a:ln w="9525">
            <a:solidFill>
              <a:schemeClr val="tx1"/>
            </a:solidFill>
            <a:round/>
            <a:headEnd/>
            <a:tailEnd/>
          </a:ln>
        </p:spPr>
        <p:txBody>
          <a:bodyPr wrap="none" anchor="ctr"/>
          <a:lstStyle/>
          <a:p>
            <a:pPr algn="ctr"/>
            <a:endParaRPr lang="en-US"/>
          </a:p>
        </p:txBody>
      </p:sp>
      <p:sp>
        <p:nvSpPr>
          <p:cNvPr id="32804" name="Rectangle 37"/>
          <p:cNvSpPr>
            <a:spLocks noChangeArrowheads="1"/>
          </p:cNvSpPr>
          <p:nvPr/>
        </p:nvSpPr>
        <p:spPr bwMode="auto">
          <a:xfrm>
            <a:off x="152400" y="1363663"/>
            <a:ext cx="6248400" cy="2590800"/>
          </a:xfrm>
          <a:prstGeom prst="rect">
            <a:avLst/>
          </a:prstGeom>
          <a:noFill/>
          <a:ln w="38100">
            <a:solidFill>
              <a:srgbClr val="66FF33"/>
            </a:solidFill>
            <a:prstDash val="sysDot"/>
            <a:miter lim="800000"/>
            <a:headEnd/>
            <a:tailEnd/>
          </a:ln>
        </p:spPr>
        <p:txBody>
          <a:bodyPr wrap="none" anchor="ctr"/>
          <a:lstStyle/>
          <a:p>
            <a:pPr algn="ctr"/>
            <a:endParaRPr lang="en-US"/>
          </a:p>
        </p:txBody>
      </p:sp>
      <p:sp>
        <p:nvSpPr>
          <p:cNvPr id="32805" name="Line 38"/>
          <p:cNvSpPr>
            <a:spLocks noChangeShapeType="1"/>
          </p:cNvSpPr>
          <p:nvPr/>
        </p:nvSpPr>
        <p:spPr bwMode="auto">
          <a:xfrm flipH="1">
            <a:off x="6324600" y="3571875"/>
            <a:ext cx="228600" cy="0"/>
          </a:xfrm>
          <a:prstGeom prst="line">
            <a:avLst/>
          </a:prstGeom>
          <a:noFill/>
          <a:ln w="9525">
            <a:solidFill>
              <a:srgbClr val="000099"/>
            </a:solidFill>
            <a:round/>
            <a:headEnd/>
            <a:tailEnd type="triangle" w="med" len="med"/>
          </a:ln>
        </p:spPr>
        <p:txBody>
          <a:bodyPr/>
          <a:lstStyle/>
          <a:p>
            <a:endParaRPr lang="en-US"/>
          </a:p>
        </p:txBody>
      </p:sp>
      <p:sp>
        <p:nvSpPr>
          <p:cNvPr id="32806" name="Line 39"/>
          <p:cNvSpPr>
            <a:spLocks noChangeShapeType="1"/>
          </p:cNvSpPr>
          <p:nvPr/>
        </p:nvSpPr>
        <p:spPr bwMode="auto">
          <a:xfrm flipH="1">
            <a:off x="6324600" y="4640263"/>
            <a:ext cx="228600" cy="0"/>
          </a:xfrm>
          <a:prstGeom prst="line">
            <a:avLst/>
          </a:prstGeom>
          <a:noFill/>
          <a:ln w="9525">
            <a:solidFill>
              <a:srgbClr val="000099"/>
            </a:solidFill>
            <a:round/>
            <a:headEnd/>
            <a:tailEnd type="triangle" w="med" len="med"/>
          </a:ln>
        </p:spPr>
        <p:txBody>
          <a:bodyPr/>
          <a:lstStyle/>
          <a:p>
            <a:endParaRPr lang="en-US"/>
          </a:p>
        </p:txBody>
      </p:sp>
      <p:sp>
        <p:nvSpPr>
          <p:cNvPr id="32807" name="Line 40"/>
          <p:cNvSpPr>
            <a:spLocks noChangeShapeType="1"/>
          </p:cNvSpPr>
          <p:nvPr/>
        </p:nvSpPr>
        <p:spPr bwMode="auto">
          <a:xfrm flipH="1">
            <a:off x="6324600" y="5721350"/>
            <a:ext cx="228600" cy="0"/>
          </a:xfrm>
          <a:prstGeom prst="line">
            <a:avLst/>
          </a:prstGeom>
          <a:noFill/>
          <a:ln w="9525">
            <a:solidFill>
              <a:schemeClr val="tx1"/>
            </a:solidFill>
            <a:round/>
            <a:headEnd/>
            <a:tailEnd type="triangle" w="med" len="med"/>
          </a:ln>
        </p:spPr>
        <p:txBody>
          <a:bodyPr/>
          <a:lstStyle/>
          <a:p>
            <a:endParaRPr lang="en-US"/>
          </a:p>
        </p:txBody>
      </p:sp>
      <p:sp>
        <p:nvSpPr>
          <p:cNvPr id="32808" name="Line 41"/>
          <p:cNvSpPr>
            <a:spLocks noChangeShapeType="1"/>
          </p:cNvSpPr>
          <p:nvPr/>
        </p:nvSpPr>
        <p:spPr bwMode="auto">
          <a:xfrm>
            <a:off x="6172200" y="2278063"/>
            <a:ext cx="0" cy="914400"/>
          </a:xfrm>
          <a:prstGeom prst="line">
            <a:avLst/>
          </a:prstGeom>
          <a:noFill/>
          <a:ln w="9525">
            <a:solidFill>
              <a:schemeClr val="tx1"/>
            </a:solidFill>
            <a:round/>
            <a:headEnd/>
            <a:tailEnd type="triangle" w="med" len="med"/>
          </a:ln>
        </p:spPr>
        <p:txBody>
          <a:bodyPr/>
          <a:lstStyle/>
          <a:p>
            <a:endParaRPr lang="en-US"/>
          </a:p>
        </p:txBody>
      </p:sp>
      <p:sp>
        <p:nvSpPr>
          <p:cNvPr id="32809" name="Text Box 42"/>
          <p:cNvSpPr txBox="1">
            <a:spLocks noChangeArrowheads="1"/>
          </p:cNvSpPr>
          <p:nvPr/>
        </p:nvSpPr>
        <p:spPr bwMode="auto">
          <a:xfrm>
            <a:off x="228600" y="3954463"/>
            <a:ext cx="2743200" cy="730250"/>
          </a:xfrm>
          <a:prstGeom prst="rect">
            <a:avLst/>
          </a:prstGeom>
          <a:noFill/>
          <a:ln w="9525">
            <a:noFill/>
            <a:miter lim="800000"/>
            <a:headEnd/>
            <a:tailEnd/>
          </a:ln>
        </p:spPr>
        <p:txBody>
          <a:bodyPr>
            <a:spAutoFit/>
          </a:bodyPr>
          <a:lstStyle/>
          <a:p>
            <a:pPr algn="ctr">
              <a:spcBef>
                <a:spcPct val="50000"/>
              </a:spcBef>
            </a:pPr>
            <a:r>
              <a:rPr lang="en-US" sz="1400" b="1" i="1"/>
              <a:t>NASA-NWS (Restrepo (PI) Peters-Lidard (Co-PI) and Limaye (Co-PI) et al.)</a:t>
            </a:r>
          </a:p>
        </p:txBody>
      </p:sp>
      <p:sp>
        <p:nvSpPr>
          <p:cNvPr id="32810" name="Rectangle 43"/>
          <p:cNvSpPr>
            <a:spLocks noChangeArrowheads="1"/>
          </p:cNvSpPr>
          <p:nvPr/>
        </p:nvSpPr>
        <p:spPr bwMode="auto">
          <a:xfrm>
            <a:off x="3276600" y="2659063"/>
            <a:ext cx="5410200" cy="2362200"/>
          </a:xfrm>
          <a:prstGeom prst="rect">
            <a:avLst/>
          </a:prstGeom>
          <a:noFill/>
          <a:ln w="38100">
            <a:solidFill>
              <a:srgbClr val="FF3399"/>
            </a:solidFill>
            <a:prstDash val="sysDot"/>
            <a:miter lim="800000"/>
            <a:headEnd/>
            <a:tailEnd/>
          </a:ln>
        </p:spPr>
        <p:txBody>
          <a:bodyPr wrap="none" anchor="ctr"/>
          <a:lstStyle/>
          <a:p>
            <a:pPr algn="ctr"/>
            <a:endParaRPr lang="en-US"/>
          </a:p>
        </p:txBody>
      </p:sp>
      <p:sp>
        <p:nvSpPr>
          <p:cNvPr id="32811" name="Text Box 44"/>
          <p:cNvSpPr txBox="1">
            <a:spLocks noChangeArrowheads="1"/>
          </p:cNvSpPr>
          <p:nvPr/>
        </p:nvSpPr>
        <p:spPr bwMode="auto">
          <a:xfrm>
            <a:off x="1066800" y="5524500"/>
            <a:ext cx="1981200" cy="336550"/>
          </a:xfrm>
          <a:prstGeom prst="rect">
            <a:avLst/>
          </a:prstGeom>
          <a:noFill/>
          <a:ln w="9525">
            <a:noFill/>
            <a:miter lim="800000"/>
            <a:headEnd/>
            <a:tailEnd/>
          </a:ln>
        </p:spPr>
        <p:txBody>
          <a:bodyPr>
            <a:spAutoFit/>
          </a:bodyPr>
          <a:lstStyle/>
          <a:p>
            <a:pPr>
              <a:spcBef>
                <a:spcPct val="50000"/>
              </a:spcBef>
            </a:pPr>
            <a:r>
              <a:rPr lang="en-US" sz="1600" b="1"/>
              <a:t>Satellite altimetry</a:t>
            </a:r>
          </a:p>
        </p:txBody>
      </p:sp>
      <p:sp>
        <p:nvSpPr>
          <p:cNvPr id="32812" name="Text Box 45"/>
          <p:cNvSpPr txBox="1">
            <a:spLocks noChangeArrowheads="1"/>
          </p:cNvSpPr>
          <p:nvPr/>
        </p:nvSpPr>
        <p:spPr bwMode="auto">
          <a:xfrm>
            <a:off x="6096000" y="4989513"/>
            <a:ext cx="2667000" cy="517525"/>
          </a:xfrm>
          <a:prstGeom prst="rect">
            <a:avLst/>
          </a:prstGeom>
          <a:noFill/>
          <a:ln w="9525">
            <a:noFill/>
            <a:miter lim="800000"/>
            <a:headEnd/>
            <a:tailEnd/>
          </a:ln>
        </p:spPr>
        <p:txBody>
          <a:bodyPr>
            <a:spAutoFit/>
          </a:bodyPr>
          <a:lstStyle/>
          <a:p>
            <a:pPr algn="ctr">
              <a:spcBef>
                <a:spcPct val="50000"/>
              </a:spcBef>
            </a:pPr>
            <a:r>
              <a:rPr lang="en-US" sz="1400" b="1" i="1"/>
              <a:t>CPPA Core, AHPS, Water Resources (Seo et 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uture Directions">
  <a:themeElements>
    <a:clrScheme name="">
      <a:dk1>
        <a:srgbClr val="000000"/>
      </a:dk1>
      <a:lt1>
        <a:srgbClr val="009999"/>
      </a:lt1>
      <a:dk2>
        <a:srgbClr val="000000"/>
      </a:dk2>
      <a:lt2>
        <a:srgbClr val="808080"/>
      </a:lt2>
      <a:accent1>
        <a:srgbClr val="00CC99"/>
      </a:accent1>
      <a:accent2>
        <a:srgbClr val="3333CC"/>
      </a:accent2>
      <a:accent3>
        <a:srgbClr val="AACACA"/>
      </a:accent3>
      <a:accent4>
        <a:srgbClr val="000000"/>
      </a:accent4>
      <a:accent5>
        <a:srgbClr val="AAE2CA"/>
      </a:accent5>
      <a:accent6>
        <a:srgbClr val="2D2DB9"/>
      </a:accent6>
      <a:hlink>
        <a:srgbClr val="CCCCFF"/>
      </a:hlink>
      <a:folHlink>
        <a:srgbClr val="B2B2B2"/>
      </a:folHlink>
    </a:clrScheme>
    <a:fontScheme name="Future Direction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FFFFFF"/>
            </a:solidFill>
            <a:effectLst/>
            <a:latin typeface="Arial" charset="0"/>
          </a:defRPr>
        </a:defPPr>
      </a:lstStyle>
    </a:lnDef>
  </a:objectDefaults>
  <a:extraClrSchemeLst>
    <a:extraClrScheme>
      <a:clrScheme name="Future Direc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uture Direc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uture Direc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uture Direc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uture Direc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uture Direc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uture Direc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008080"/>
    </a:lt1>
    <a:dk2>
      <a:srgbClr val="000000"/>
    </a:dk2>
    <a:lt2>
      <a:srgbClr val="808080"/>
    </a:lt2>
    <a:accent1>
      <a:srgbClr val="00CC99"/>
    </a:accent1>
    <a:accent2>
      <a:srgbClr val="3333CC"/>
    </a:accent2>
    <a:accent3>
      <a:srgbClr val="AAC0C0"/>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NOAA</Template>
  <TotalTime>8585</TotalTime>
  <Words>2332</Words>
  <Application>Microsoft Office PowerPoint</Application>
  <PresentationFormat>On-screen Show (4:3)</PresentationFormat>
  <Paragraphs>241</Paragraphs>
  <Slides>25</Slides>
  <Notes>25</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Future Directions</vt:lpstr>
      <vt:lpstr>Drawing</vt:lpstr>
      <vt:lpstr>The Future of Hydrologic Modeling</vt:lpstr>
      <vt:lpstr>Current Research Thrusts</vt:lpstr>
      <vt:lpstr>How advances in predictability science transition to improved operations…</vt:lpstr>
      <vt:lpstr>Hydrologic Models</vt:lpstr>
      <vt:lpstr>Distributed Model Intercomparison Project-2</vt:lpstr>
      <vt:lpstr>Hydrologic Models</vt:lpstr>
      <vt:lpstr>Hydrologic Models</vt:lpstr>
      <vt:lpstr>Challenges to Hydrologic Modeling</vt:lpstr>
      <vt:lpstr>Operational Hydrologic Data Assimilation</vt:lpstr>
      <vt:lpstr>Operational Hydrologic Data Assimilation</vt:lpstr>
      <vt:lpstr>Slide 11</vt:lpstr>
      <vt:lpstr>Slide 12</vt:lpstr>
      <vt:lpstr>Ensemble Kalman Filter  Assimilation of SWE</vt:lpstr>
      <vt:lpstr>Soil Moisture Observations</vt:lpstr>
      <vt:lpstr>Ensemble Forecasting –  Where we are</vt:lpstr>
      <vt:lpstr>Multi-Model Ensembles:  Uncertainty Considerations</vt:lpstr>
      <vt:lpstr>Ensemble Forecast Skill- Iowa Institute of Hydraulic Research</vt:lpstr>
      <vt:lpstr>Ensembles- Where we want to be</vt:lpstr>
      <vt:lpstr>RENCI/NWS Oper. Ensemble</vt:lpstr>
      <vt:lpstr>Deterministic Verification </vt:lpstr>
      <vt:lpstr>Ensemble Verification</vt:lpstr>
      <vt:lpstr>The Future of Hydrologic Forecasting at the NWS</vt:lpstr>
      <vt:lpstr>The Future of Hydrologic Forecasting at the NWS</vt:lpstr>
      <vt:lpstr>Slide 24</vt:lpstr>
      <vt:lpstr>Hydrologic Forecasting in the Coastal Zone</vt:lpstr>
    </vt:vector>
  </TitlesOfParts>
  <Company>National Weather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Hydrologic Science Planning and Innovation </dc:title>
  <dc:creator>Pedro J Restrepo</dc:creator>
  <cp:lastModifiedBy>david.radell</cp:lastModifiedBy>
  <cp:revision>251</cp:revision>
  <dcterms:created xsi:type="dcterms:W3CDTF">2007-07-05T18:07:33Z</dcterms:created>
  <dcterms:modified xsi:type="dcterms:W3CDTF">2010-06-01T14:53:47Z</dcterms:modified>
</cp:coreProperties>
</file>