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99" d="100"/>
          <a:sy n="99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ACA0A-3F2C-4B31-A42F-9F4D0587AF19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F6B8F-DDAB-4C1E-B796-BD5430463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F6B8F-DDAB-4C1E-B796-BD54304634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871787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>
            <a:scene3d>
              <a:camera prst="orthographicFront"/>
              <a:lightRig rig="soft" dir="t"/>
            </a:scene3d>
            <a:sp3d prstMaterial="powder">
              <a:contourClr>
                <a:schemeClr val="bg2"/>
              </a:contourClr>
            </a:sp3d>
          </a:bodyPr>
          <a:lstStyle>
            <a:lvl1pPr algn="l">
              <a:defRPr sz="2000" b="1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447800"/>
            <a:ext cx="2971800" cy="1328738"/>
          </a:xfrm>
        </p:spPr>
        <p:txBody>
          <a:bodyPr anchor="b">
            <a:scene3d>
              <a:camera prst="orthographicFront"/>
              <a:lightRig rig="soft" dir="t"/>
            </a:scene3d>
            <a:sp3d prstMaterial="powder">
              <a:contourClr>
                <a:schemeClr val="bg2"/>
              </a:contourClr>
            </a:sp3d>
          </a:bodyPr>
          <a:lstStyle>
            <a:lvl1pPr algn="l">
              <a:defRPr sz="2000" b="1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776538"/>
            <a:ext cx="2971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300000">
            <a:off x="4275668" y="1323975"/>
            <a:ext cx="3657600" cy="36576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12239A70-1EBA-4CA9-B361-5AEE580BDED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0B48A69D-B300-402E-99FE-4C8222995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2"/>
          </a:solidFill>
          <a:effectLst>
            <a:outerShdw blurRad="50800" dist="25400" dir="5400000" algn="t" rotWithShape="0">
              <a:prstClr val="black">
                <a:alpha val="8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tar.cestm.albany.ed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/>
          <a:lstStyle/>
          <a:p>
            <a:r>
              <a:rPr lang="en-US" dirty="0" smtClean="0"/>
              <a:t>CSTAR - Northeast </a:t>
            </a:r>
            <a:br>
              <a:rPr lang="en-US" dirty="0" smtClean="0"/>
            </a:br>
            <a:r>
              <a:rPr lang="en-US" dirty="0" smtClean="0"/>
              <a:t>NWS/</a:t>
            </a:r>
            <a:r>
              <a:rPr lang="en-US" dirty="0" err="1" smtClean="0"/>
              <a:t>UAlbany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Warren R. Snyder</a:t>
            </a:r>
          </a:p>
          <a:p>
            <a:r>
              <a:rPr lang="en-US" dirty="0" smtClean="0"/>
              <a:t>Science &amp; Operations Officer</a:t>
            </a:r>
          </a:p>
          <a:p>
            <a:r>
              <a:rPr lang="en-US" dirty="0" smtClean="0"/>
              <a:t>WFO, Albany, New York</a:t>
            </a:r>
            <a:endParaRPr lang="en-US" dirty="0"/>
          </a:p>
        </p:txBody>
      </p:sp>
      <p:pic>
        <p:nvPicPr>
          <p:cNvPr id="4" name="Picture 3" descr="cstar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0"/>
            <a:ext cx="2743200" cy="1752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r="-2466" b="-8258"/>
          <a:stretch>
            <a:fillRect/>
          </a:stretch>
        </p:blipFill>
        <p:spPr bwMode="auto">
          <a:xfrm>
            <a:off x="0" y="0"/>
            <a:ext cx="1752600" cy="17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 r="-3139" b="-3139"/>
          <a:stretch>
            <a:fillRect/>
          </a:stretch>
        </p:blipFill>
        <p:spPr bwMode="auto">
          <a:xfrm>
            <a:off x="7342717" y="0"/>
            <a:ext cx="180128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into Operations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Conference presentations </a:t>
            </a:r>
          </a:p>
          <a:p>
            <a:r>
              <a:rPr lang="en-US" dirty="0" smtClean="0"/>
              <a:t>Journal and other professional publications </a:t>
            </a:r>
          </a:p>
          <a:p>
            <a:r>
              <a:rPr lang="en-US" dirty="0" smtClean="0"/>
              <a:t>Articulate </a:t>
            </a:r>
            <a:r>
              <a:rPr lang="en-US" dirty="0" err="1" smtClean="0"/>
              <a:t>Teletraining</a:t>
            </a:r>
            <a:endParaRPr lang="en-US" dirty="0" smtClean="0"/>
          </a:p>
          <a:p>
            <a:r>
              <a:rPr lang="en-US" dirty="0" smtClean="0"/>
              <a:t>Interactive VISIT Session </a:t>
            </a:r>
          </a:p>
          <a:p>
            <a:r>
              <a:rPr lang="en-US" dirty="0" smtClean="0"/>
              <a:t>Use in AFDs</a:t>
            </a:r>
          </a:p>
          <a:p>
            <a:r>
              <a:rPr lang="en-US" dirty="0" smtClean="0"/>
              <a:t>Webpage - </a:t>
            </a:r>
            <a:r>
              <a:rPr lang="en-US" dirty="0" smtClean="0">
                <a:hlinkClick r:id="rId3"/>
              </a:rPr>
              <a:t>http://cstar.cestm.albany.edu/</a:t>
            </a:r>
            <a:endParaRPr lang="en-US" dirty="0" smtClean="0"/>
          </a:p>
          <a:p>
            <a:r>
              <a:rPr lang="en-US" dirty="0" smtClean="0"/>
              <a:t>Several CSTAR </a:t>
            </a:r>
            <a:r>
              <a:rPr lang="en-US" dirty="0" smtClean="0"/>
              <a:t>Grad Students hired </a:t>
            </a:r>
            <a:r>
              <a:rPr lang="en-US" dirty="0" smtClean="0"/>
              <a:t>by NWS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CSTAR – 10 years of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Collaborative Science, Technology, and Applied Research (CSTAR) program</a:t>
            </a:r>
          </a:p>
          <a:p>
            <a:pPr lvl="1"/>
            <a:r>
              <a:rPr lang="en-US" dirty="0" smtClean="0"/>
              <a:t>Established by the Office of Meteorology* to bring NWS-supported collaborative activities with the academic community into a structured program.</a:t>
            </a:r>
          </a:p>
          <a:p>
            <a:pPr lvl="2"/>
            <a:r>
              <a:rPr lang="en-US" dirty="0" smtClean="0"/>
              <a:t>Now OCWWS*  </a:t>
            </a:r>
          </a:p>
          <a:p>
            <a:pPr lvl="2"/>
            <a:r>
              <a:rPr lang="en-US" dirty="0" smtClean="0"/>
              <a:t>Program currently under Office of Science &amp; Technology </a:t>
            </a:r>
          </a:p>
          <a:p>
            <a:pPr lvl="1"/>
            <a:r>
              <a:rPr lang="en-US" dirty="0" smtClean="0"/>
              <a:t>Create a cost-effective transition from basic and applied research to operations and services</a:t>
            </a:r>
          </a:p>
          <a:p>
            <a:pPr lvl="1"/>
            <a:r>
              <a:rPr lang="en-US" dirty="0" smtClean="0"/>
              <a:t>Grants provided via a competitive grant process to select universities nationally since 2001. </a:t>
            </a:r>
          </a:p>
          <a:p>
            <a:pPr lvl="1"/>
            <a:r>
              <a:rPr lang="en-US" dirty="0" smtClean="0"/>
              <a:t>About $375K every three years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CSTAR Awards Nationally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 smtClean="0"/>
              <a:t>Quantitative Precipitation Forecasting (QPF),  Hydrology ,Tropical/Marine,  Modeling and Analysis , Forecast/Warning Processes,  Radar</a:t>
            </a:r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r>
              <a:rPr lang="en-US" u="sng" dirty="0" smtClean="0"/>
              <a:t>Albany/SUNY: </a:t>
            </a:r>
            <a:r>
              <a:rPr lang="en-US" dirty="0" smtClean="0"/>
              <a:t> Cooperative Research with the NWS on Cool- and Warm-Season Precipitation Forecasting over the Northeastern U.S. </a:t>
            </a:r>
          </a:p>
          <a:p>
            <a:endParaRPr lang="en-US" dirty="0" smtClean="0"/>
          </a:p>
          <a:p>
            <a:r>
              <a:rPr lang="en-US" u="sng" dirty="0" smtClean="0"/>
              <a:t>Desert Research Institute</a:t>
            </a:r>
            <a:r>
              <a:rPr lang="en-US" dirty="0" smtClean="0"/>
              <a:t>: Improving WSR-88D QPEs in the Inter-mountain West </a:t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/>
              <a:t>Florida Institute of Technology:</a:t>
            </a:r>
            <a:r>
              <a:rPr lang="en-US" dirty="0" smtClean="0"/>
              <a:t> A Real-Time Coupled Wave/Atmospheric Regional Forecast and Analysis System: CWARFS </a:t>
            </a:r>
          </a:p>
          <a:p>
            <a:endParaRPr lang="en-US" u="sng" dirty="0" smtClean="0"/>
          </a:p>
          <a:p>
            <a:r>
              <a:rPr lang="en-US" u="sng" dirty="0" smtClean="0"/>
              <a:t>Florida State </a:t>
            </a:r>
            <a:r>
              <a:rPr lang="en-US" dirty="0" smtClean="0"/>
              <a:t>: Operational system for probabilistic QPF,  Ensemble precipitation forecasts, cloud-to-ground lightning </a:t>
            </a:r>
            <a:r>
              <a:rPr lang="en-US" dirty="0" err="1" smtClean="0"/>
              <a:t>climatologies</a:t>
            </a:r>
            <a:r>
              <a:rPr lang="en-US" dirty="0" smtClean="0"/>
              <a:t>, hydrological modeling for flash flood events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Hawaii :</a:t>
            </a:r>
            <a:r>
              <a:rPr lang="en-US" dirty="0" smtClean="0"/>
              <a:t> Evaluation of Flash Flood Prediction Models for Small Watersheds in Tropical Islands </a:t>
            </a:r>
          </a:p>
          <a:p>
            <a:endParaRPr lang="en-US" u="sng" dirty="0" smtClean="0"/>
          </a:p>
          <a:p>
            <a:r>
              <a:rPr lang="en-US" u="sng" dirty="0" smtClean="0"/>
              <a:t>NC State :</a:t>
            </a:r>
            <a:r>
              <a:rPr lang="en-US" dirty="0" smtClean="0"/>
              <a:t> Improving Understanding and Prediction of Warm Season Precipitation Systems in the Southeastern and Mid-Atlantic Regions , Topographically-forced weather systems in Carolinas and Virginia</a:t>
            </a:r>
          </a:p>
          <a:p>
            <a:endParaRPr lang="en-US" dirty="0" smtClean="0"/>
          </a:p>
          <a:p>
            <a:r>
              <a:rPr lang="en-US" u="sng" dirty="0" smtClean="0"/>
              <a:t>Oklahoma </a:t>
            </a:r>
            <a:r>
              <a:rPr lang="en-US" dirty="0" smtClean="0"/>
              <a:t>: A partnership to develop, conduct, and evaluate real-time high-resolution ensemble and deterministic forecasts for convective-scale hazardous weather , Improving Tornado Detection with WSR-88D Using Spectral Analysis </a:t>
            </a:r>
          </a:p>
          <a:p>
            <a:endParaRPr lang="en-US" dirty="0" smtClean="0"/>
          </a:p>
          <a:p>
            <a:r>
              <a:rPr lang="en-US" u="sng" dirty="0" smtClean="0"/>
              <a:t>Rhode Island : Tr</a:t>
            </a:r>
            <a:r>
              <a:rPr lang="en-US" dirty="0" smtClean="0"/>
              <a:t>ansitioning coupled hurricane-ocean model to operations</a:t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/>
              <a:t>Saint Louis</a:t>
            </a:r>
            <a:r>
              <a:rPr lang="en-US" dirty="0" smtClean="0"/>
              <a:t>: Improved QPF in the Central Region</a:t>
            </a:r>
            <a:r>
              <a:rPr lang="en-US" u="sng" dirty="0" smtClean="0"/>
              <a:t>, </a:t>
            </a:r>
            <a:r>
              <a:rPr lang="en-US" dirty="0" smtClean="0"/>
              <a:t>Improving Prediction of Significant Weather Events in CR </a:t>
            </a:r>
          </a:p>
          <a:p>
            <a:endParaRPr lang="en-US" dirty="0" smtClean="0"/>
          </a:p>
          <a:p>
            <a:r>
              <a:rPr lang="en-US" u="sng" dirty="0" smtClean="0"/>
              <a:t>Texas A&amp;M:</a:t>
            </a:r>
            <a:r>
              <a:rPr lang="en-US" dirty="0" smtClean="0"/>
              <a:t> Lightning in the </a:t>
            </a:r>
            <a:r>
              <a:rPr lang="en-US" dirty="0" err="1" smtClean="0"/>
              <a:t>Nowcasting</a:t>
            </a:r>
            <a:r>
              <a:rPr lang="en-US" dirty="0" smtClean="0"/>
              <a:t> and Warning Process: Cooperative Research Applied to NWS Needs and Priorities </a:t>
            </a:r>
          </a:p>
          <a:p>
            <a:endParaRPr lang="en-US" dirty="0" smtClean="0"/>
          </a:p>
          <a:p>
            <a:r>
              <a:rPr lang="en-US" u="sng" dirty="0" smtClean="0"/>
              <a:t>Utah </a:t>
            </a:r>
            <a:r>
              <a:rPr lang="en-US" dirty="0" smtClean="0"/>
              <a:t>: Improved Monitoring, Analysis, and Prediction of High Impact Weather, Numerical Weather Prediction, Local Weather, </a:t>
            </a:r>
            <a:r>
              <a:rPr lang="en-US" dirty="0" err="1" smtClean="0"/>
              <a:t>Mesoscale</a:t>
            </a:r>
            <a:r>
              <a:rPr lang="en-US" dirty="0" smtClean="0"/>
              <a:t> Observations in Intermountain West </a:t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/>
              <a:t>Washington :</a:t>
            </a:r>
            <a:r>
              <a:rPr lang="en-US" dirty="0" smtClean="0"/>
              <a:t> Improvement of </a:t>
            </a:r>
            <a:r>
              <a:rPr lang="en-US" dirty="0" err="1" smtClean="0"/>
              <a:t>Mesoscale</a:t>
            </a:r>
            <a:r>
              <a:rPr lang="en-US" dirty="0" smtClean="0"/>
              <a:t> Analysis and Prediction ,</a:t>
            </a:r>
            <a:r>
              <a:rPr lang="en-US" u="sng" dirty="0" smtClean="0"/>
              <a:t> </a:t>
            </a:r>
            <a:r>
              <a:rPr lang="en-US" dirty="0" smtClean="0"/>
              <a:t>High-resolution numerical weather prediction, grid post-processing, ensemble methodologies,  Improving Marine Weather Prediction with Satellite-Derived Products 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Northeast Project Framework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Three Tiers of Projects</a:t>
            </a:r>
          </a:p>
          <a:p>
            <a:pPr lvl="1"/>
            <a:r>
              <a:rPr lang="en-US" dirty="0" smtClean="0"/>
              <a:t>Major Foci</a:t>
            </a:r>
          </a:p>
          <a:p>
            <a:pPr lvl="1"/>
            <a:r>
              <a:rPr lang="en-US" dirty="0" smtClean="0"/>
              <a:t>Collaborative – Often trial for projects to upgrade</a:t>
            </a:r>
          </a:p>
          <a:p>
            <a:pPr lvl="1"/>
            <a:r>
              <a:rPr lang="en-US" dirty="0" smtClean="0"/>
              <a:t>Associate – Supporting Projects</a:t>
            </a:r>
          </a:p>
          <a:p>
            <a:r>
              <a:rPr lang="en-US" dirty="0" smtClean="0"/>
              <a:t>Two planning meetings per year (May &amp; November)</a:t>
            </a:r>
          </a:p>
          <a:p>
            <a:r>
              <a:rPr lang="en-US" dirty="0" smtClean="0"/>
              <a:t>Major component of NROW </a:t>
            </a:r>
          </a:p>
          <a:p>
            <a:r>
              <a:rPr lang="en-US" dirty="0" smtClean="0"/>
              <a:t>Involve many Northeast NWS Offices &amp; CWSUs</a:t>
            </a:r>
          </a:p>
          <a:p>
            <a:pPr lvl="1"/>
            <a:r>
              <a:rPr lang="en-US" dirty="0" smtClean="0"/>
              <a:t>10-15 NOAA Units</a:t>
            </a:r>
          </a:p>
          <a:p>
            <a:r>
              <a:rPr lang="en-US" dirty="0" smtClean="0"/>
              <a:t>Leverage the CSTAR grant to other related local NWS office research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Northeast CSTAR </a:t>
            </a:r>
            <a:br>
              <a:rPr lang="en-US" dirty="0" smtClean="0"/>
            </a:br>
            <a:r>
              <a:rPr lang="en-US" dirty="0" smtClean="0"/>
              <a:t>Major Foci Projects (2001-2010)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Northeast 500hPa Cut Off Low Climatology </a:t>
            </a:r>
          </a:p>
          <a:p>
            <a:r>
              <a:rPr lang="en-US" dirty="0" smtClean="0"/>
              <a:t>Precipitation Distributions w/r to Cold Season Cutoff Cyclones </a:t>
            </a:r>
          </a:p>
          <a:p>
            <a:r>
              <a:rPr lang="en-US" dirty="0" err="1" smtClean="0"/>
              <a:t>Mesoscale</a:t>
            </a:r>
            <a:r>
              <a:rPr lang="en-US" dirty="0" smtClean="0"/>
              <a:t> Banded Precipitation  </a:t>
            </a:r>
          </a:p>
          <a:p>
            <a:r>
              <a:rPr lang="en-US" dirty="0" smtClean="0"/>
              <a:t>Precipitation Distributions w/r to Warm Season Cutoff Cyclones </a:t>
            </a:r>
          </a:p>
          <a:p>
            <a:r>
              <a:rPr lang="en-US" dirty="0" smtClean="0"/>
              <a:t>Large Scale Regime Transitions (NAO)</a:t>
            </a:r>
          </a:p>
          <a:p>
            <a:r>
              <a:rPr lang="en-US" dirty="0" smtClean="0"/>
              <a:t>Precipitation Distributions w/r to Land falling &amp; Transitioning Tropical System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Northeast CSTAR </a:t>
            </a:r>
            <a:br>
              <a:rPr lang="en-US" dirty="0" smtClean="0"/>
            </a:br>
            <a:r>
              <a:rPr lang="en-US" dirty="0" smtClean="0"/>
              <a:t>Major Foci Projects (2001-2010)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Mesoscale</a:t>
            </a:r>
            <a:r>
              <a:rPr lang="en-US" dirty="0" smtClean="0"/>
              <a:t> Aspects of Heavy Snow/Icing Events (Moderate Banding)</a:t>
            </a:r>
          </a:p>
          <a:p>
            <a:r>
              <a:rPr lang="en-US" dirty="0" err="1" smtClean="0"/>
              <a:t>Mesoscale</a:t>
            </a:r>
            <a:r>
              <a:rPr lang="en-US" dirty="0" smtClean="0"/>
              <a:t> Structure of Precipitation Regions in Northeast Winter Storms</a:t>
            </a:r>
          </a:p>
          <a:p>
            <a:r>
              <a:rPr lang="en-US" dirty="0" smtClean="0"/>
              <a:t>Cool Season Moderate Precipitation Events in the Northeast US</a:t>
            </a:r>
          </a:p>
          <a:p>
            <a:r>
              <a:rPr lang="en-US" dirty="0" smtClean="0"/>
              <a:t>Predecessor Rain Events in Advance of Tropical Cyclones</a:t>
            </a:r>
          </a:p>
          <a:p>
            <a:r>
              <a:rPr lang="en-US" dirty="0" smtClean="0"/>
              <a:t>Warm Season Lake/Sea Breeze Induced Severe Weather</a:t>
            </a:r>
          </a:p>
          <a:p>
            <a:r>
              <a:rPr lang="en-US" dirty="0" smtClean="0"/>
              <a:t>Large Scale Flow Anomalies w/r to Cool Season Precipitation Events</a:t>
            </a:r>
          </a:p>
          <a:p>
            <a:r>
              <a:rPr lang="en-US" dirty="0" smtClean="0"/>
              <a:t> High Wind/Winter Severe Convective Events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Northeast CSTAR </a:t>
            </a:r>
            <a:br>
              <a:rPr lang="en-US" dirty="0" smtClean="0"/>
            </a:br>
            <a:r>
              <a:rPr lang="en-US" dirty="0" smtClean="0"/>
              <a:t>Collaborative/Associate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Fog Forecasting - Improving the forecast of Fog at Elmira New York </a:t>
            </a:r>
          </a:p>
          <a:p>
            <a:r>
              <a:rPr lang="en-US" dirty="0" smtClean="0"/>
              <a:t>Workstation ETA / WRF Projects /Great Lakes Ensemble </a:t>
            </a:r>
          </a:p>
          <a:p>
            <a:r>
              <a:rPr lang="en-US" dirty="0" smtClean="0"/>
              <a:t>Transition of ensembles of </a:t>
            </a:r>
            <a:r>
              <a:rPr lang="en-US" dirty="0" err="1" smtClean="0"/>
              <a:t>mesoscale</a:t>
            </a:r>
            <a:r>
              <a:rPr lang="en-US" dirty="0" smtClean="0"/>
              <a:t> models to operational forecasting </a:t>
            </a:r>
          </a:p>
          <a:p>
            <a:pPr lvl="0"/>
            <a:r>
              <a:rPr lang="en-US" dirty="0" smtClean="0"/>
              <a:t>An Investigation by Multiple Doppler Radars of Sea Breeze Circulations in and Around the New York Bight. </a:t>
            </a:r>
          </a:p>
          <a:p>
            <a:r>
              <a:rPr lang="en-US" dirty="0" smtClean="0"/>
              <a:t>Northeast  Convective Flash Flood Events </a:t>
            </a:r>
          </a:p>
          <a:p>
            <a:r>
              <a:rPr lang="en-US" dirty="0" smtClean="0"/>
              <a:t>Northern New England Inverted Coastal Trough - (NORLUND Trough)</a:t>
            </a:r>
          </a:p>
          <a:p>
            <a:r>
              <a:rPr lang="en-US" dirty="0" err="1" smtClean="0"/>
              <a:t>Landfalling</a:t>
            </a:r>
            <a:r>
              <a:rPr lang="en-US" dirty="0" smtClean="0"/>
              <a:t> Tropical Systems - Additional Foci "Outlier Systems“</a:t>
            </a:r>
          </a:p>
          <a:p>
            <a:r>
              <a:rPr lang="en-US" dirty="0" smtClean="0"/>
              <a:t>Integration of Research Into Operations</a:t>
            </a:r>
          </a:p>
          <a:p>
            <a:r>
              <a:rPr lang="en-US" dirty="0" smtClean="0"/>
              <a:t>Upslope Localized Snow Events (Western Maine, Hudson Valley)</a:t>
            </a:r>
          </a:p>
          <a:p>
            <a:r>
              <a:rPr lang="en-US" dirty="0" smtClean="0"/>
              <a:t>Compare and Contrast Three Ice Storms over New York</a:t>
            </a:r>
          </a:p>
          <a:p>
            <a:r>
              <a:rPr lang="en-US" dirty="0" smtClean="0"/>
              <a:t>Develop WES Simulation of 17 February 2003 Snow Event</a:t>
            </a:r>
          </a:p>
          <a:p>
            <a:r>
              <a:rPr lang="en-US" dirty="0" err="1" smtClean="0"/>
              <a:t>Hydrometeorological</a:t>
            </a:r>
            <a:r>
              <a:rPr lang="en-US" dirty="0" smtClean="0"/>
              <a:t> Ingredients Which Enhance Widespread Harmful Algae Blooms in the Gulf of Maine and Massachusetts Bay Watersheds </a:t>
            </a:r>
          </a:p>
          <a:p>
            <a:pPr lvl="0"/>
            <a:r>
              <a:rPr lang="en-US" dirty="0" smtClean="0"/>
              <a:t>Correlations between Observed Snowfall and NAM Model Parameters</a:t>
            </a:r>
          </a:p>
          <a:p>
            <a:pPr lvl="0"/>
            <a:r>
              <a:rPr lang="en-US" dirty="0" smtClean="0"/>
              <a:t>Developing Probabilistic Forecasts using Ensembles</a:t>
            </a:r>
          </a:p>
          <a:p>
            <a:pPr lvl="0"/>
            <a:r>
              <a:rPr lang="en-US" dirty="0" smtClean="0"/>
              <a:t>Five projects not listed that were not completed due to transfers, promotions and death of project leads.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-2773680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Fog Forecasting - Improving the forecast of Fog at Elmira New York </a:t>
            </a:r>
          </a:p>
          <a:p>
            <a:r>
              <a:rPr lang="en-US" dirty="0" smtClean="0"/>
              <a:t>Correlation of Snow Intensity to Runway Visual Range (RVR) output  </a:t>
            </a:r>
          </a:p>
          <a:p>
            <a:r>
              <a:rPr lang="en-US" dirty="0" smtClean="0"/>
              <a:t>Workstation ETA Projects </a:t>
            </a:r>
          </a:p>
          <a:p>
            <a:r>
              <a:rPr lang="en-US" dirty="0" smtClean="0"/>
              <a:t>Transition of ensembles of </a:t>
            </a:r>
            <a:r>
              <a:rPr lang="en-US" dirty="0" err="1" smtClean="0"/>
              <a:t>mesoscale</a:t>
            </a:r>
            <a:r>
              <a:rPr lang="en-US" dirty="0" smtClean="0"/>
              <a:t> models to operational forecasting		</a:t>
            </a:r>
          </a:p>
          <a:p>
            <a:r>
              <a:rPr lang="en-US" dirty="0" smtClean="0"/>
              <a:t>Northeast  Convective Flash Flood Events </a:t>
            </a:r>
          </a:p>
          <a:p>
            <a:r>
              <a:rPr lang="en-US" dirty="0" smtClean="0"/>
              <a:t>Northern New England Inverted Coastal Trough - (NORLUND Trough)</a:t>
            </a:r>
          </a:p>
          <a:p>
            <a:r>
              <a:rPr lang="en-US" dirty="0" err="1" smtClean="0"/>
              <a:t>Landfalling</a:t>
            </a:r>
            <a:r>
              <a:rPr lang="en-US" dirty="0" smtClean="0"/>
              <a:t> Tropical Systems - Additional Foci</a:t>
            </a:r>
          </a:p>
          <a:p>
            <a:r>
              <a:rPr lang="en-US" dirty="0" smtClean="0"/>
              <a:t>Integration of Research Into Operations				</a:t>
            </a:r>
          </a:p>
          <a:p>
            <a:r>
              <a:rPr lang="en-US" dirty="0" smtClean="0"/>
              <a:t>Upslope Localized Snow Events (Western Maine, Hudson Valley)</a:t>
            </a:r>
          </a:p>
          <a:p>
            <a:r>
              <a:rPr lang="en-US" dirty="0" smtClean="0"/>
              <a:t>Compare and Contrast Three Ice Storms over New York</a:t>
            </a:r>
          </a:p>
          <a:p>
            <a:r>
              <a:rPr lang="en-US" dirty="0" smtClean="0"/>
              <a:t>Develop WES Simulation of 17 February 2003 Snow Event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CSTAR IV - Building on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Major Foci Projects</a:t>
            </a:r>
          </a:p>
          <a:p>
            <a:pPr lvl="1"/>
            <a:r>
              <a:rPr lang="en-US" b="1" i="1" dirty="0" smtClean="0"/>
              <a:t>Ice Storms and Freezing Precipitation</a:t>
            </a:r>
            <a:r>
              <a:rPr lang="en-US" dirty="0" smtClean="0"/>
              <a:t> </a:t>
            </a:r>
          </a:p>
          <a:p>
            <a:pPr lvl="1"/>
            <a:r>
              <a:rPr lang="en-US" b="1" i="1" dirty="0" err="1" smtClean="0"/>
              <a:t>Mesoscale</a:t>
            </a:r>
            <a:r>
              <a:rPr lang="en-US" b="1" i="1" dirty="0" smtClean="0"/>
              <a:t> Substructure in Winter Storms</a:t>
            </a:r>
          </a:p>
          <a:p>
            <a:pPr lvl="1"/>
            <a:r>
              <a:rPr lang="en-US" b="1" i="1" dirty="0" smtClean="0"/>
              <a:t>Deep Convection, Severe Weather, and Appalachian Lee Troughs</a:t>
            </a:r>
            <a:endParaRPr lang="en-US" dirty="0" smtClean="0"/>
          </a:p>
          <a:p>
            <a:pPr lvl="1"/>
            <a:r>
              <a:rPr lang="en-US" b="1" i="1" dirty="0" err="1" smtClean="0"/>
              <a:t>Mesoscale</a:t>
            </a:r>
            <a:r>
              <a:rPr lang="en-US" b="1" i="1" dirty="0" smtClean="0"/>
              <a:t> Precipitation Substructures Associated with Convective Systems and </a:t>
            </a:r>
            <a:r>
              <a:rPr lang="en-US" b="1" i="1" dirty="0" err="1" smtClean="0"/>
              <a:t>Landfalling</a:t>
            </a:r>
            <a:r>
              <a:rPr lang="en-US" b="1" i="1" dirty="0" smtClean="0"/>
              <a:t> Tropical Systems that cause Flash Floods</a:t>
            </a:r>
          </a:p>
          <a:p>
            <a:pPr>
              <a:buNone/>
            </a:pPr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CSTAR IV - Building on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Collaborating / Associate </a:t>
            </a:r>
          </a:p>
          <a:p>
            <a:pPr lvl="1"/>
            <a:r>
              <a:rPr lang="en-US" b="1" i="1" dirty="0" smtClean="0"/>
              <a:t>ALY Decision Support Services Project (DSS)</a:t>
            </a:r>
          </a:p>
          <a:p>
            <a:pPr lvl="1"/>
            <a:r>
              <a:rPr lang="en-US" b="1" i="1" dirty="0" smtClean="0"/>
              <a:t>Integrating Social Science Into Operation</a:t>
            </a:r>
          </a:p>
          <a:p>
            <a:pPr lvl="1"/>
            <a:r>
              <a:rPr lang="en-US" b="1" i="1" dirty="0" smtClean="0"/>
              <a:t>Applications of </a:t>
            </a:r>
            <a:r>
              <a:rPr lang="en-US" b="1" i="1" dirty="0" err="1" smtClean="0"/>
              <a:t>Mesoscale</a:t>
            </a:r>
            <a:r>
              <a:rPr lang="en-US" b="1" i="1" dirty="0" smtClean="0"/>
              <a:t> Modeling</a:t>
            </a:r>
          </a:p>
          <a:p>
            <a:pPr lvl="1"/>
            <a:r>
              <a:rPr lang="en-US" b="1" i="1" dirty="0" smtClean="0"/>
              <a:t>Improvement of Ceiling &amp; Visibility Forecasts for TAFs</a:t>
            </a:r>
          </a:p>
          <a:p>
            <a:pPr lvl="1"/>
            <a:r>
              <a:rPr lang="en-US" b="1" i="1" dirty="0" smtClean="0"/>
              <a:t>Understand the Modulation of the Climate of the Northeast United States by Hudson’s Bay (Canada).</a:t>
            </a:r>
          </a:p>
          <a:p>
            <a:pPr lvl="1"/>
            <a:r>
              <a:rPr lang="en-US" b="1" dirty="0" smtClean="0"/>
              <a:t>Understanding Inland Extent of Lake Effect Snow Bands</a:t>
            </a:r>
          </a:p>
          <a:p>
            <a:pPr lvl="1"/>
            <a:r>
              <a:rPr lang="en-US" b="1" i="1" dirty="0" smtClean="0"/>
              <a:t>Expanding Operational Use of Known Methods for Forecasting River Ice Formation, Snow Melt and Ice Break up</a:t>
            </a:r>
            <a:r>
              <a:rPr lang="en-US" b="1" dirty="0" smtClean="0"/>
              <a:t>.</a:t>
            </a:r>
          </a:p>
          <a:p>
            <a:pPr lvl="1"/>
            <a:r>
              <a:rPr lang="en-US" b="1" i="1" dirty="0" smtClean="0"/>
              <a:t>Integration of Research Into Operations</a:t>
            </a:r>
          </a:p>
          <a:p>
            <a:pPr lvl="1"/>
            <a:r>
              <a:rPr lang="en-US" b="1" i="1" dirty="0" smtClean="0"/>
              <a:t>Hudson-Mohawk Convergence Events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lik-1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lik-1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ik-1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696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696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soft" dir="t"/>
          </a:scene3d>
          <a:sp3d>
            <a:bevelT w="127000" h="12700"/>
          </a:sp3d>
        </a:effectStyle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soft" dir="t"/>
          </a:scene3d>
          <a:sp3d>
            <a:bevelT w="152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50000"/>
              </a:schemeClr>
            </a:gs>
            <a:gs pos="50000">
              <a:schemeClr val="phClr">
                <a:tint val="85000"/>
                <a:shade val="100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0"/>
                <a:sat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Silk</Template>
  <TotalTime>262</TotalTime>
  <Words>648</Words>
  <Application>Microsoft Office PowerPoint</Application>
  <PresentationFormat>On-screen Show (4:3)</PresentationFormat>
  <Paragraphs>125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Silk</vt:lpstr>
      <vt:lpstr>CSTAR - Northeast  NWS/UAlbany</vt:lpstr>
      <vt:lpstr>CSTAR – 10 years of Collaboration</vt:lpstr>
      <vt:lpstr>CSTAR Awards Nationally</vt:lpstr>
      <vt:lpstr>Northeast Project Framework </vt:lpstr>
      <vt:lpstr>Northeast CSTAR  Major Foci Projects (2001-2010)</vt:lpstr>
      <vt:lpstr>Northeast CSTAR  Major Foci Projects (2001-2010)</vt:lpstr>
      <vt:lpstr>Northeast CSTAR  Collaborative/Associate Projects</vt:lpstr>
      <vt:lpstr>CSTAR IV - Building on Success</vt:lpstr>
      <vt:lpstr>CSTAR IV - Building on Success</vt:lpstr>
      <vt:lpstr>Integration into Operations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CSTAR  Northeast – NWS/UAblany</dc:title>
  <dc:creator>warren.snyder</dc:creator>
  <cp:lastModifiedBy>warren.snyder</cp:lastModifiedBy>
  <cp:revision>36</cp:revision>
  <dcterms:created xsi:type="dcterms:W3CDTF">2010-05-24T17:04:45Z</dcterms:created>
  <dcterms:modified xsi:type="dcterms:W3CDTF">2010-05-25T16:41:42Z</dcterms:modified>
</cp:coreProperties>
</file>