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12.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9" r:id="rId1"/>
  </p:sldMasterIdLst>
  <p:notesMasterIdLst>
    <p:notesMasterId r:id="rId16"/>
  </p:notesMasterIdLst>
  <p:handoutMasterIdLst>
    <p:handoutMasterId r:id="rId17"/>
  </p:handoutMasterIdLst>
  <p:sldIdLst>
    <p:sldId id="443" r:id="rId2"/>
    <p:sldId id="481" r:id="rId3"/>
    <p:sldId id="473" r:id="rId4"/>
    <p:sldId id="478" r:id="rId5"/>
    <p:sldId id="464" r:id="rId6"/>
    <p:sldId id="474" r:id="rId7"/>
    <p:sldId id="479" r:id="rId8"/>
    <p:sldId id="480" r:id="rId9"/>
    <p:sldId id="475" r:id="rId10"/>
    <p:sldId id="476" r:id="rId11"/>
    <p:sldId id="477" r:id="rId12"/>
    <p:sldId id="482" r:id="rId13"/>
    <p:sldId id="467" r:id="rId14"/>
    <p:sldId id="483" r:id="rId15"/>
  </p:sldIdLst>
  <p:sldSz cx="9144000" cy="6858000" type="screen4x3"/>
  <p:notesSz cx="7010400" cy="9296400"/>
  <p:defaultTextStyle>
    <a:defPPr>
      <a:defRPr lang="en-US"/>
    </a:defPPr>
    <a:lvl1pPr algn="l" rtl="0" fontAlgn="base">
      <a:spcBef>
        <a:spcPct val="50000"/>
      </a:spcBef>
      <a:spcAft>
        <a:spcPct val="0"/>
      </a:spcAft>
      <a:defRPr sz="2000" kern="1200">
        <a:solidFill>
          <a:srgbClr val="FDFA00"/>
        </a:solidFill>
        <a:latin typeface="Comic Sans MS" pitchFamily="66" charset="0"/>
        <a:ea typeface="+mn-ea"/>
        <a:cs typeface="Arial" charset="0"/>
      </a:defRPr>
    </a:lvl1pPr>
    <a:lvl2pPr marL="457200" algn="l" rtl="0" fontAlgn="base">
      <a:spcBef>
        <a:spcPct val="50000"/>
      </a:spcBef>
      <a:spcAft>
        <a:spcPct val="0"/>
      </a:spcAft>
      <a:defRPr sz="2000" kern="1200">
        <a:solidFill>
          <a:srgbClr val="FDFA00"/>
        </a:solidFill>
        <a:latin typeface="Comic Sans MS" pitchFamily="66" charset="0"/>
        <a:ea typeface="+mn-ea"/>
        <a:cs typeface="Arial" charset="0"/>
      </a:defRPr>
    </a:lvl2pPr>
    <a:lvl3pPr marL="914400" algn="l" rtl="0" fontAlgn="base">
      <a:spcBef>
        <a:spcPct val="50000"/>
      </a:spcBef>
      <a:spcAft>
        <a:spcPct val="0"/>
      </a:spcAft>
      <a:defRPr sz="2000" kern="1200">
        <a:solidFill>
          <a:srgbClr val="FDFA00"/>
        </a:solidFill>
        <a:latin typeface="Comic Sans MS" pitchFamily="66" charset="0"/>
        <a:ea typeface="+mn-ea"/>
        <a:cs typeface="Arial" charset="0"/>
      </a:defRPr>
    </a:lvl3pPr>
    <a:lvl4pPr marL="1371600" algn="l" rtl="0" fontAlgn="base">
      <a:spcBef>
        <a:spcPct val="50000"/>
      </a:spcBef>
      <a:spcAft>
        <a:spcPct val="0"/>
      </a:spcAft>
      <a:defRPr sz="2000" kern="1200">
        <a:solidFill>
          <a:srgbClr val="FDFA00"/>
        </a:solidFill>
        <a:latin typeface="Comic Sans MS" pitchFamily="66" charset="0"/>
        <a:ea typeface="+mn-ea"/>
        <a:cs typeface="Arial" charset="0"/>
      </a:defRPr>
    </a:lvl4pPr>
    <a:lvl5pPr marL="1828800" algn="l" rtl="0" fontAlgn="base">
      <a:spcBef>
        <a:spcPct val="50000"/>
      </a:spcBef>
      <a:spcAft>
        <a:spcPct val="0"/>
      </a:spcAft>
      <a:defRPr sz="2000" kern="1200">
        <a:solidFill>
          <a:srgbClr val="FDFA00"/>
        </a:solidFill>
        <a:latin typeface="Comic Sans MS" pitchFamily="66" charset="0"/>
        <a:ea typeface="+mn-ea"/>
        <a:cs typeface="Arial" charset="0"/>
      </a:defRPr>
    </a:lvl5pPr>
    <a:lvl6pPr marL="2286000" algn="l" defTabSz="914400" rtl="0" eaLnBrk="1" latinLnBrk="0" hangingPunct="1">
      <a:defRPr sz="2000" kern="1200">
        <a:solidFill>
          <a:srgbClr val="FDFA00"/>
        </a:solidFill>
        <a:latin typeface="Comic Sans MS" pitchFamily="66" charset="0"/>
        <a:ea typeface="+mn-ea"/>
        <a:cs typeface="Arial" charset="0"/>
      </a:defRPr>
    </a:lvl6pPr>
    <a:lvl7pPr marL="2743200" algn="l" defTabSz="914400" rtl="0" eaLnBrk="1" latinLnBrk="0" hangingPunct="1">
      <a:defRPr sz="2000" kern="1200">
        <a:solidFill>
          <a:srgbClr val="FDFA00"/>
        </a:solidFill>
        <a:latin typeface="Comic Sans MS" pitchFamily="66" charset="0"/>
        <a:ea typeface="+mn-ea"/>
        <a:cs typeface="Arial" charset="0"/>
      </a:defRPr>
    </a:lvl7pPr>
    <a:lvl8pPr marL="3200400" algn="l" defTabSz="914400" rtl="0" eaLnBrk="1" latinLnBrk="0" hangingPunct="1">
      <a:defRPr sz="2000" kern="1200">
        <a:solidFill>
          <a:srgbClr val="FDFA00"/>
        </a:solidFill>
        <a:latin typeface="Comic Sans MS" pitchFamily="66" charset="0"/>
        <a:ea typeface="+mn-ea"/>
        <a:cs typeface="Arial" charset="0"/>
      </a:defRPr>
    </a:lvl8pPr>
    <a:lvl9pPr marL="3657600" algn="l" defTabSz="914400" rtl="0" eaLnBrk="1" latinLnBrk="0" hangingPunct="1">
      <a:defRPr sz="2000" kern="1200">
        <a:solidFill>
          <a:srgbClr val="FDFA00"/>
        </a:solidFill>
        <a:latin typeface="Comic Sans MS" pitchFamily="66"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A00"/>
    <a:srgbClr val="FFCC00"/>
    <a:srgbClr val="CC3300"/>
    <a:srgbClr val="0000FF"/>
    <a:srgbClr val="993366"/>
    <a:srgbClr val="660033"/>
    <a:srgbClr val="000099"/>
    <a:srgbClr val="8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8138" autoAdjust="0"/>
  </p:normalViewPr>
  <p:slideViewPr>
    <p:cSldViewPr snapToGrid="0">
      <p:cViewPr varScale="1">
        <p:scale>
          <a:sx n="100" d="100"/>
          <a:sy n="100" d="100"/>
        </p:scale>
        <p:origin x="-294" y="-90"/>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66" d="100"/>
        <a:sy n="66" d="100"/>
      </p:scale>
      <p:origin x="0" y="0"/>
    </p:cViewPr>
  </p:sorterViewPr>
  <p:gridSpacing cx="187269438" cy="1872694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9202" name="Rectangle 2"/>
          <p:cNvSpPr>
            <a:spLocks noGrp="1" noChangeArrowheads="1"/>
          </p:cNvSpPr>
          <p:nvPr>
            <p:ph type="hdr" sz="quarter"/>
          </p:nvPr>
        </p:nvSpPr>
        <p:spPr bwMode="auto">
          <a:xfrm>
            <a:off x="1" y="1"/>
            <a:ext cx="3039219" cy="464184"/>
          </a:xfrm>
          <a:prstGeom prst="rect">
            <a:avLst/>
          </a:prstGeom>
          <a:noFill/>
          <a:ln w="9525">
            <a:noFill/>
            <a:miter lim="800000"/>
            <a:headEnd/>
            <a:tailEnd/>
          </a:ln>
          <a:effectLst/>
        </p:spPr>
        <p:txBody>
          <a:bodyPr vert="horz" wrap="square" lIns="92903" tIns="46452" rIns="92903" bIns="46452" numCol="1" anchor="t" anchorCtr="0" compatLnSpc="1">
            <a:prstTxWarp prst="textNoShape">
              <a:avLst/>
            </a:prstTxWarp>
          </a:bodyPr>
          <a:lstStyle>
            <a:lvl1pPr defTabSz="928478">
              <a:spcBef>
                <a:spcPct val="0"/>
              </a:spcBef>
              <a:defRPr sz="1200">
                <a:solidFill>
                  <a:schemeClr val="tx1"/>
                </a:solidFill>
                <a:latin typeface="Times New Roman" pitchFamily="18" charset="0"/>
              </a:defRPr>
            </a:lvl1pPr>
          </a:lstStyle>
          <a:p>
            <a:endParaRPr lang="en-US"/>
          </a:p>
        </p:txBody>
      </p:sp>
      <p:sp>
        <p:nvSpPr>
          <p:cNvPr id="179203" name="Rectangle 3"/>
          <p:cNvSpPr>
            <a:spLocks noGrp="1" noChangeArrowheads="1"/>
          </p:cNvSpPr>
          <p:nvPr>
            <p:ph type="dt" sz="quarter" idx="1"/>
          </p:nvPr>
        </p:nvSpPr>
        <p:spPr bwMode="auto">
          <a:xfrm>
            <a:off x="3971182" y="1"/>
            <a:ext cx="3039218" cy="464184"/>
          </a:xfrm>
          <a:prstGeom prst="rect">
            <a:avLst/>
          </a:prstGeom>
          <a:noFill/>
          <a:ln w="9525">
            <a:noFill/>
            <a:miter lim="800000"/>
            <a:headEnd/>
            <a:tailEnd/>
          </a:ln>
          <a:effectLst/>
        </p:spPr>
        <p:txBody>
          <a:bodyPr vert="horz" wrap="square" lIns="92903" tIns="46452" rIns="92903" bIns="46452" numCol="1" anchor="t" anchorCtr="0" compatLnSpc="1">
            <a:prstTxWarp prst="textNoShape">
              <a:avLst/>
            </a:prstTxWarp>
          </a:bodyPr>
          <a:lstStyle>
            <a:lvl1pPr algn="r" defTabSz="928478">
              <a:spcBef>
                <a:spcPct val="0"/>
              </a:spcBef>
              <a:defRPr sz="1200">
                <a:solidFill>
                  <a:schemeClr val="tx1"/>
                </a:solidFill>
                <a:latin typeface="Times New Roman" pitchFamily="18" charset="0"/>
              </a:defRPr>
            </a:lvl1pPr>
          </a:lstStyle>
          <a:p>
            <a:endParaRPr lang="en-US"/>
          </a:p>
        </p:txBody>
      </p:sp>
      <p:sp>
        <p:nvSpPr>
          <p:cNvPr id="179204" name="Rectangle 4"/>
          <p:cNvSpPr>
            <a:spLocks noGrp="1" noChangeArrowheads="1"/>
          </p:cNvSpPr>
          <p:nvPr>
            <p:ph type="ftr" sz="quarter" idx="2"/>
          </p:nvPr>
        </p:nvSpPr>
        <p:spPr bwMode="auto">
          <a:xfrm>
            <a:off x="1" y="8832216"/>
            <a:ext cx="3039219" cy="464184"/>
          </a:xfrm>
          <a:prstGeom prst="rect">
            <a:avLst/>
          </a:prstGeom>
          <a:noFill/>
          <a:ln w="9525">
            <a:noFill/>
            <a:miter lim="800000"/>
            <a:headEnd/>
            <a:tailEnd/>
          </a:ln>
          <a:effectLst/>
        </p:spPr>
        <p:txBody>
          <a:bodyPr vert="horz" wrap="square" lIns="92903" tIns="46452" rIns="92903" bIns="46452" numCol="1" anchor="b" anchorCtr="0" compatLnSpc="1">
            <a:prstTxWarp prst="textNoShape">
              <a:avLst/>
            </a:prstTxWarp>
          </a:bodyPr>
          <a:lstStyle>
            <a:lvl1pPr defTabSz="928478">
              <a:spcBef>
                <a:spcPct val="0"/>
              </a:spcBef>
              <a:defRPr sz="1200">
                <a:solidFill>
                  <a:schemeClr val="tx1"/>
                </a:solidFill>
                <a:latin typeface="Times New Roman" pitchFamily="18" charset="0"/>
              </a:defRPr>
            </a:lvl1pPr>
          </a:lstStyle>
          <a:p>
            <a:endParaRPr lang="en-US"/>
          </a:p>
        </p:txBody>
      </p:sp>
      <p:sp>
        <p:nvSpPr>
          <p:cNvPr id="179205" name="Rectangle 5"/>
          <p:cNvSpPr>
            <a:spLocks noGrp="1" noChangeArrowheads="1"/>
          </p:cNvSpPr>
          <p:nvPr>
            <p:ph type="sldNum" sz="quarter" idx="3"/>
          </p:nvPr>
        </p:nvSpPr>
        <p:spPr bwMode="auto">
          <a:xfrm>
            <a:off x="3971182" y="8832216"/>
            <a:ext cx="3039218" cy="464184"/>
          </a:xfrm>
          <a:prstGeom prst="rect">
            <a:avLst/>
          </a:prstGeom>
          <a:noFill/>
          <a:ln w="9525">
            <a:noFill/>
            <a:miter lim="800000"/>
            <a:headEnd/>
            <a:tailEnd/>
          </a:ln>
          <a:effectLst/>
        </p:spPr>
        <p:txBody>
          <a:bodyPr vert="horz" wrap="square" lIns="92903" tIns="46452" rIns="92903" bIns="46452" numCol="1" anchor="b" anchorCtr="0" compatLnSpc="1">
            <a:prstTxWarp prst="textNoShape">
              <a:avLst/>
            </a:prstTxWarp>
          </a:bodyPr>
          <a:lstStyle>
            <a:lvl1pPr algn="r" defTabSz="928478">
              <a:spcBef>
                <a:spcPct val="0"/>
              </a:spcBef>
              <a:defRPr sz="1200">
                <a:solidFill>
                  <a:schemeClr val="tx1"/>
                </a:solidFill>
                <a:latin typeface="Times New Roman" pitchFamily="18" charset="0"/>
              </a:defRPr>
            </a:lvl1pPr>
          </a:lstStyle>
          <a:p>
            <a:fld id="{9B03592C-0DBA-430B-A207-E3A3F6170CBD}"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hdr" sz="quarter"/>
          </p:nvPr>
        </p:nvSpPr>
        <p:spPr bwMode="auto">
          <a:xfrm>
            <a:off x="1" y="1"/>
            <a:ext cx="3039219" cy="464184"/>
          </a:xfrm>
          <a:prstGeom prst="rect">
            <a:avLst/>
          </a:prstGeom>
          <a:noFill/>
          <a:ln w="9525">
            <a:noFill/>
            <a:miter lim="800000"/>
            <a:headEnd/>
            <a:tailEnd/>
          </a:ln>
          <a:effectLst/>
        </p:spPr>
        <p:txBody>
          <a:bodyPr vert="horz" wrap="square" lIns="92903" tIns="46452" rIns="92903" bIns="46452" numCol="1" anchor="t" anchorCtr="0" compatLnSpc="1">
            <a:prstTxWarp prst="textNoShape">
              <a:avLst/>
            </a:prstTxWarp>
          </a:bodyPr>
          <a:lstStyle>
            <a:lvl1pPr defTabSz="928478">
              <a:spcBef>
                <a:spcPct val="0"/>
              </a:spcBef>
              <a:defRPr sz="1200">
                <a:solidFill>
                  <a:schemeClr val="tx1"/>
                </a:solidFill>
                <a:latin typeface="Times New Roman" pitchFamily="18" charset="0"/>
              </a:defRPr>
            </a:lvl1pPr>
          </a:lstStyle>
          <a:p>
            <a:endParaRPr lang="en-US"/>
          </a:p>
        </p:txBody>
      </p:sp>
      <p:sp>
        <p:nvSpPr>
          <p:cNvPr id="119811" name="Rectangle 3"/>
          <p:cNvSpPr>
            <a:spLocks noGrp="1" noChangeArrowheads="1"/>
          </p:cNvSpPr>
          <p:nvPr>
            <p:ph type="dt" idx="1"/>
          </p:nvPr>
        </p:nvSpPr>
        <p:spPr bwMode="auto">
          <a:xfrm>
            <a:off x="3971182" y="1"/>
            <a:ext cx="3039218" cy="464184"/>
          </a:xfrm>
          <a:prstGeom prst="rect">
            <a:avLst/>
          </a:prstGeom>
          <a:noFill/>
          <a:ln w="9525">
            <a:noFill/>
            <a:miter lim="800000"/>
            <a:headEnd/>
            <a:tailEnd/>
          </a:ln>
          <a:effectLst/>
        </p:spPr>
        <p:txBody>
          <a:bodyPr vert="horz" wrap="square" lIns="92903" tIns="46452" rIns="92903" bIns="46452" numCol="1" anchor="t" anchorCtr="0" compatLnSpc="1">
            <a:prstTxWarp prst="textNoShape">
              <a:avLst/>
            </a:prstTxWarp>
          </a:bodyPr>
          <a:lstStyle>
            <a:lvl1pPr algn="r" defTabSz="928478">
              <a:spcBef>
                <a:spcPct val="0"/>
              </a:spcBef>
              <a:defRPr sz="1200">
                <a:solidFill>
                  <a:schemeClr val="tx1"/>
                </a:solidFill>
                <a:latin typeface="Times New Roman" pitchFamily="18" charset="0"/>
              </a:defRPr>
            </a:lvl1pPr>
          </a:lstStyle>
          <a:p>
            <a:endParaRPr lang="en-US"/>
          </a:p>
        </p:txBody>
      </p:sp>
      <p:sp>
        <p:nvSpPr>
          <p:cNvPr id="119812" name="Rectangle 4"/>
          <p:cNvSpPr>
            <a:spLocks noGrp="1" noRot="1" noChangeAspect="1" noChangeArrowheads="1" noTextEdit="1"/>
          </p:cNvSpPr>
          <p:nvPr>
            <p:ph type="sldImg" idx="2"/>
          </p:nvPr>
        </p:nvSpPr>
        <p:spPr bwMode="auto">
          <a:xfrm>
            <a:off x="1181100" y="698500"/>
            <a:ext cx="4649788" cy="3486150"/>
          </a:xfrm>
          <a:prstGeom prst="rect">
            <a:avLst/>
          </a:prstGeom>
          <a:noFill/>
          <a:ln w="9525">
            <a:solidFill>
              <a:srgbClr val="000000"/>
            </a:solidFill>
            <a:miter lim="800000"/>
            <a:headEnd/>
            <a:tailEnd/>
          </a:ln>
          <a:effectLst/>
        </p:spPr>
      </p:sp>
      <p:sp>
        <p:nvSpPr>
          <p:cNvPr id="119813" name="Rectangle 5"/>
          <p:cNvSpPr>
            <a:spLocks noGrp="1" noChangeArrowheads="1"/>
          </p:cNvSpPr>
          <p:nvPr>
            <p:ph type="body" sz="quarter" idx="3"/>
          </p:nvPr>
        </p:nvSpPr>
        <p:spPr bwMode="auto">
          <a:xfrm>
            <a:off x="935144" y="4416109"/>
            <a:ext cx="5140112" cy="4182427"/>
          </a:xfrm>
          <a:prstGeom prst="rect">
            <a:avLst/>
          </a:prstGeom>
          <a:noFill/>
          <a:ln w="9525">
            <a:noFill/>
            <a:miter lim="800000"/>
            <a:headEnd/>
            <a:tailEnd/>
          </a:ln>
          <a:effectLst/>
        </p:spPr>
        <p:txBody>
          <a:bodyPr vert="horz" wrap="square" lIns="92903" tIns="46452" rIns="92903" bIns="4645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9814" name="Rectangle 6"/>
          <p:cNvSpPr>
            <a:spLocks noGrp="1" noChangeArrowheads="1"/>
          </p:cNvSpPr>
          <p:nvPr>
            <p:ph type="ftr" sz="quarter" idx="4"/>
          </p:nvPr>
        </p:nvSpPr>
        <p:spPr bwMode="auto">
          <a:xfrm>
            <a:off x="1" y="8832216"/>
            <a:ext cx="3039219" cy="464184"/>
          </a:xfrm>
          <a:prstGeom prst="rect">
            <a:avLst/>
          </a:prstGeom>
          <a:noFill/>
          <a:ln w="9525">
            <a:noFill/>
            <a:miter lim="800000"/>
            <a:headEnd/>
            <a:tailEnd/>
          </a:ln>
          <a:effectLst/>
        </p:spPr>
        <p:txBody>
          <a:bodyPr vert="horz" wrap="square" lIns="92903" tIns="46452" rIns="92903" bIns="46452" numCol="1" anchor="b" anchorCtr="0" compatLnSpc="1">
            <a:prstTxWarp prst="textNoShape">
              <a:avLst/>
            </a:prstTxWarp>
          </a:bodyPr>
          <a:lstStyle>
            <a:lvl1pPr defTabSz="928478">
              <a:spcBef>
                <a:spcPct val="0"/>
              </a:spcBef>
              <a:defRPr sz="1200">
                <a:solidFill>
                  <a:schemeClr val="tx1"/>
                </a:solidFill>
                <a:latin typeface="Times New Roman" pitchFamily="18" charset="0"/>
              </a:defRPr>
            </a:lvl1pPr>
          </a:lstStyle>
          <a:p>
            <a:endParaRPr lang="en-US"/>
          </a:p>
        </p:txBody>
      </p:sp>
      <p:sp>
        <p:nvSpPr>
          <p:cNvPr id="119815" name="Rectangle 7"/>
          <p:cNvSpPr>
            <a:spLocks noGrp="1" noChangeArrowheads="1"/>
          </p:cNvSpPr>
          <p:nvPr>
            <p:ph type="sldNum" sz="quarter" idx="5"/>
          </p:nvPr>
        </p:nvSpPr>
        <p:spPr bwMode="auto">
          <a:xfrm>
            <a:off x="3971182" y="8832216"/>
            <a:ext cx="3039218" cy="464184"/>
          </a:xfrm>
          <a:prstGeom prst="rect">
            <a:avLst/>
          </a:prstGeom>
          <a:noFill/>
          <a:ln w="9525">
            <a:noFill/>
            <a:miter lim="800000"/>
            <a:headEnd/>
            <a:tailEnd/>
          </a:ln>
          <a:effectLst/>
        </p:spPr>
        <p:txBody>
          <a:bodyPr vert="horz" wrap="square" lIns="92903" tIns="46452" rIns="92903" bIns="46452" numCol="1" anchor="b" anchorCtr="0" compatLnSpc="1">
            <a:prstTxWarp prst="textNoShape">
              <a:avLst/>
            </a:prstTxWarp>
          </a:bodyPr>
          <a:lstStyle>
            <a:lvl1pPr algn="r" defTabSz="928478">
              <a:spcBef>
                <a:spcPct val="0"/>
              </a:spcBef>
              <a:defRPr sz="1200">
                <a:solidFill>
                  <a:schemeClr val="tx1"/>
                </a:solidFill>
                <a:latin typeface="Times New Roman" pitchFamily="18" charset="0"/>
              </a:defRPr>
            </a:lvl1pPr>
          </a:lstStyle>
          <a:p>
            <a:fld id="{58C32348-0CD9-494C-9160-87861AACA01C}"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3000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3000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3000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22654D-BEEA-4A12-91FC-F5528A002DBD}" type="slidenum">
              <a:rPr lang="en-US"/>
              <a:pPr/>
              <a:t>1</a:t>
            </a:fld>
            <a:endParaRPr lang="en-US"/>
          </a:p>
        </p:txBody>
      </p:sp>
      <p:sp>
        <p:nvSpPr>
          <p:cNvPr id="336898" name="Rectangle 2"/>
          <p:cNvSpPr>
            <a:spLocks noGrp="1" noRot="1" noChangeAspect="1" noChangeArrowheads="1" noTextEdit="1"/>
          </p:cNvSpPr>
          <p:nvPr>
            <p:ph type="sldImg"/>
          </p:nvPr>
        </p:nvSpPr>
        <p:spPr>
          <a:xfrm>
            <a:off x="1190625" y="704850"/>
            <a:ext cx="4630738" cy="3471863"/>
          </a:xfrm>
          <a:ln/>
        </p:spPr>
      </p:sp>
      <p:sp>
        <p:nvSpPr>
          <p:cNvPr id="336899" name="Rectangle 3"/>
          <p:cNvSpPr>
            <a:spLocks noGrp="1" noChangeArrowheads="1"/>
          </p:cNvSpPr>
          <p:nvPr>
            <p:ph type="body" idx="1"/>
          </p:nvPr>
        </p:nvSpPr>
        <p:spPr/>
        <p:txBody>
          <a:bodyPr/>
          <a:lstStyle/>
          <a:p>
            <a:endParaRPr lang="en-US" sz="16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Streamflow data assist water managers in making daily operational decisions for dealing with water requirements for municipal, industrial, and agricultural purposes, as well as demands for hydroelectric power generation and space for flood control in reservoirs. </a:t>
            </a:r>
          </a:p>
          <a:p>
            <a:endParaRPr lang="en-US" b="0" dirty="0" smtClean="0"/>
          </a:p>
          <a:p>
            <a:r>
              <a:rPr lang="en-US" b="0" dirty="0" smtClean="0"/>
              <a:t>Availability of long-term </a:t>
            </a:r>
            <a:r>
              <a:rPr lang="en-US" b="0" dirty="0" smtClean="0"/>
              <a:t>streamflow </a:t>
            </a:r>
            <a:r>
              <a:rPr lang="en-US" b="0" dirty="0" smtClean="0"/>
              <a:t>is important for wastewater treatment facilities. These facilities need to have estimates of </a:t>
            </a:r>
            <a:r>
              <a:rPr lang="en-US" b="0" dirty="0" smtClean="0"/>
              <a:t>streamflow </a:t>
            </a:r>
            <a:r>
              <a:rPr lang="en-US" b="0" dirty="0" smtClean="0"/>
              <a:t>available to allow for the proper dilution of treated wastewater releases</a:t>
            </a:r>
            <a:r>
              <a:rPr lang="en-US" b="0" dirty="0" smtClean="0"/>
              <a:t>. Data are needed to determine facility-management actions both real-time and to</a:t>
            </a:r>
            <a:r>
              <a:rPr lang="en-US" b="0" baseline="0" dirty="0" smtClean="0"/>
              <a:t> plan operations in the next few days to weeks ahead. In addition, the ability of municipalities and industries to withdraw water from rivers and streams is limited by the availability during low-flow periods. Drought monitoring benefits both of these major water users and, in turn, impacts society’s ability to use an existing infrastructure that is sometimes taken for granted.</a:t>
            </a:r>
          </a:p>
          <a:p>
            <a:endParaRPr lang="en-US" b="0" baseline="0" dirty="0" smtClean="0"/>
          </a:p>
          <a:p>
            <a:r>
              <a:rPr lang="en-US" b="0" dirty="0" smtClean="0"/>
              <a:t>A streamflow monitoring effort for drought-management</a:t>
            </a:r>
            <a:r>
              <a:rPr lang="en-US" b="0" baseline="0" dirty="0" smtClean="0"/>
              <a:t> purposes in PA  in cooperation with PA DEP and the State drought Coordinator enables that agency to proactively manage industrial, municipal, and public water use during climate-induced low flow conditions. These two images show overall hydrologic conditions and streamflow conditions near the end of April 2010. The visible trend of low-water conditions across the state from northwest to southeast increased the State Coordinator’s attention to drought conditions. These data along with others are used to develop recommendations to the Secretary of PaDEP and the Governor in regards to drought declarations.</a:t>
            </a:r>
            <a:endParaRPr lang="en-US" b="0" dirty="0"/>
          </a:p>
        </p:txBody>
      </p:sp>
      <p:sp>
        <p:nvSpPr>
          <p:cNvPr id="4" name="Slide Number Placeholder 3"/>
          <p:cNvSpPr>
            <a:spLocks noGrp="1"/>
          </p:cNvSpPr>
          <p:nvPr>
            <p:ph type="sldNum" sz="quarter" idx="10"/>
          </p:nvPr>
        </p:nvSpPr>
        <p:spPr/>
        <p:txBody>
          <a:bodyPr/>
          <a:lstStyle/>
          <a:p>
            <a:fld id="{58C32348-0CD9-494C-9160-87861AACA01C}"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This type of forecasting is a joint effort of several federal, state, and local agencies. Flood forecasting allows for timely warnings that save lives and decrease property damage. A reliable flood forecast, and its subsequent warning, depend on having a reliable and current source of depth and flow data, as well as precipitation data. Flood forecasts are based upon river models that provide estimates of how a river will respond to rainfall. River discharge and stage data provided by </a:t>
            </a:r>
            <a:r>
              <a:rPr lang="en-US" b="0" dirty="0" smtClean="0"/>
              <a:t>streamgages </a:t>
            </a:r>
            <a:r>
              <a:rPr lang="en-US" b="0" dirty="0" smtClean="0"/>
              <a:t>are essential components of river models and flood forecasts. Although the NWS uses many sources of data to develop flood forecasts, the USGS </a:t>
            </a:r>
            <a:r>
              <a:rPr lang="en-US" b="0" dirty="0" smtClean="0"/>
              <a:t>streamgaging </a:t>
            </a:r>
            <a:r>
              <a:rPr lang="en-US" b="0" dirty="0" smtClean="0"/>
              <a:t>network is the principal source of data on river depth and flow. </a:t>
            </a:r>
            <a:endParaRPr lang="en-US" b="0" dirty="0" smtClean="0"/>
          </a:p>
          <a:p>
            <a:endParaRPr lang="en-US" b="0" dirty="0" smtClean="0"/>
          </a:p>
          <a:p>
            <a:r>
              <a:rPr lang="en-US" b="0" dirty="0" smtClean="0"/>
              <a:t>The</a:t>
            </a:r>
            <a:r>
              <a:rPr lang="en-US" b="0" baseline="0" dirty="0" smtClean="0"/>
              <a:t> flood-forecasting system in the Susquehanna River Basin was developed over 20 years ago and has evolved to a national model of agency cooperation and system usefulness. It actively involves a subset of streamgages located within the basin in NY, PA, and MD. The benefit:cost ratio of the system has been estimated to be 13:1. As a result, the system benefits society not only by reducing property damages and saving lives but, in the long run, it saves money that society can put towards other resources.</a:t>
            </a:r>
            <a:endParaRPr lang="en-US" b="0" dirty="0"/>
          </a:p>
        </p:txBody>
      </p:sp>
      <p:sp>
        <p:nvSpPr>
          <p:cNvPr id="4" name="Slide Number Placeholder 3"/>
          <p:cNvSpPr>
            <a:spLocks noGrp="1"/>
          </p:cNvSpPr>
          <p:nvPr>
            <p:ph type="sldNum" sz="quarter" idx="10"/>
          </p:nvPr>
        </p:nvSpPr>
        <p:spPr/>
        <p:txBody>
          <a:bodyPr/>
          <a:lstStyle/>
          <a:p>
            <a:fld id="{58C32348-0CD9-494C-9160-87861AACA01C}"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U.S. Geological Survey WaterAlert service sends e-mail or text messages </a:t>
            </a:r>
            <a:r>
              <a:rPr lang="en-US" baseline="0" dirty="0" smtClean="0"/>
              <a:t>when certain parameters measured by a USGS data-collection station exceed user-definable thresholds. The development and maintenance of the WaterAlert system is supported through the USGS Cooperative Water Program, the USGS </a:t>
            </a:r>
            <a:r>
              <a:rPr lang="en-US" dirty="0" smtClean="0"/>
              <a:t>National Streamflow Information Program, and by USGS data-collection partners, including numerous federal, state, and local agencies. All WaterAlert data are made available from the National Water Information System. </a:t>
            </a:r>
            <a:br>
              <a:rPr lang="en-US" dirty="0" smtClean="0"/>
            </a:br>
            <a:r>
              <a:rPr lang="en-US" dirty="0" smtClean="0"/>
              <a:t/>
            </a:r>
            <a:br>
              <a:rPr lang="en-US" dirty="0" smtClean="0"/>
            </a:br>
            <a:r>
              <a:rPr lang="en-US" dirty="0" smtClean="0"/>
              <a:t>Real-time data from USGS gages are transmitted via satellite or other telemetry to USGS offices at various intervals; in most cases, once every 1 or 4 hours. Emergency transmissions, such as during floods, may be more frequent. </a:t>
            </a:r>
            <a:r>
              <a:rPr lang="en-US" i="1" dirty="0" smtClean="0"/>
              <a:t>Notifications will be based on the data received at these site-dependent intervals</a:t>
            </a:r>
            <a:r>
              <a:rPr lang="en-US" dirty="0" smtClean="0"/>
              <a:t>.</a:t>
            </a:r>
            <a:endParaRPr lang="en-US" dirty="0"/>
          </a:p>
        </p:txBody>
      </p:sp>
      <p:sp>
        <p:nvSpPr>
          <p:cNvPr id="4" name="Slide Number Placeholder 3"/>
          <p:cNvSpPr>
            <a:spLocks noGrp="1"/>
          </p:cNvSpPr>
          <p:nvPr>
            <p:ph type="sldNum" sz="quarter" idx="10"/>
          </p:nvPr>
        </p:nvSpPr>
        <p:spPr/>
        <p:txBody>
          <a:bodyPr/>
          <a:lstStyle/>
          <a:p>
            <a:fld id="{58C32348-0CD9-494C-9160-87861AACA01C}"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30FA09-50C3-4D22-8C71-8E016296E691}" type="slidenum">
              <a:rPr lang="en-US"/>
              <a:pPr/>
              <a:t>13</a:t>
            </a:fld>
            <a:endParaRPr lang="en-US"/>
          </a:p>
        </p:txBody>
      </p:sp>
      <p:sp>
        <p:nvSpPr>
          <p:cNvPr id="401410" name="Rectangle 2"/>
          <p:cNvSpPr>
            <a:spLocks noGrp="1" noRot="1" noChangeAspect="1" noChangeArrowheads="1" noTextEdit="1"/>
          </p:cNvSpPr>
          <p:nvPr>
            <p:ph type="sldImg"/>
          </p:nvPr>
        </p:nvSpPr>
        <p:spPr>
          <a:xfrm>
            <a:off x="1184275" y="698500"/>
            <a:ext cx="4649788" cy="3487738"/>
          </a:xfrm>
          <a:ln/>
        </p:spPr>
      </p:sp>
      <p:sp>
        <p:nvSpPr>
          <p:cNvPr id="401411" name="Rectangle 3"/>
          <p:cNvSpPr>
            <a:spLocks noGrp="1" noChangeArrowheads="1"/>
          </p:cNvSpPr>
          <p:nvPr>
            <p:ph type="body" idx="1"/>
          </p:nvPr>
        </p:nvSpPr>
        <p:spPr>
          <a:xfrm>
            <a:off x="935144" y="4417699"/>
            <a:ext cx="5140112" cy="4180836"/>
          </a:xfrm>
        </p:spPr>
        <p:txBody>
          <a:bodyPr/>
          <a:lstStyle/>
          <a:p>
            <a:r>
              <a:rPr lang="en-US" sz="1400" dirty="0"/>
              <a:t>Reductions in funding impact the Flood Warning Program directly, but have less effect on the Statewide network because of the diversity of funding sources. </a:t>
            </a:r>
          </a:p>
          <a:p>
            <a:r>
              <a:rPr lang="en-US" sz="1400" dirty="0"/>
              <a:t>The dedicated funding for the Flood-Forecasting network from the National Weather Service covers slightly less than 25 percent of the funding required to operate and maintain all the stream gages in the Basin’s Warning System network, but only about 10 percent of the statewide network. </a:t>
            </a:r>
          </a:p>
          <a:p>
            <a:r>
              <a:rPr lang="en-US" sz="1400" dirty="0"/>
              <a:t>The remaining funding comes from various sources—mainly the Pennsylvania Department of Environmental Protection, the U.S. Army Corps of Engineers, and the USGS Cooperative and National Streamflow Information Programs. </a:t>
            </a:r>
            <a:endParaRPr lang="en-US" sz="1400" dirty="0" smtClean="0"/>
          </a:p>
          <a:p>
            <a:endParaRPr lang="en-US" sz="1400" dirty="0" smtClean="0"/>
          </a:p>
          <a:p>
            <a:r>
              <a:rPr lang="en-US" sz="1400" dirty="0" smtClean="0"/>
              <a:t>As the manager of the multi-agency cooperative streamgaging network, the USGS attempts to include as many funding partners  as  possible so that temporary or long-term budget shortfalls do not seriously impact the stability of the network. We are always willing to talk to others about how they might contribute to the success of the network’s data-delivery system and assure that the appropriate stream stage and flow data are available when needed to meet a variety of water-management and emergency-management issues.</a:t>
            </a:r>
            <a:endParaRPr lang="en-US" sz="14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30FA09-50C3-4D22-8C71-8E016296E691}" type="slidenum">
              <a:rPr lang="en-US"/>
              <a:pPr/>
              <a:t>14</a:t>
            </a:fld>
            <a:endParaRPr lang="en-US"/>
          </a:p>
        </p:txBody>
      </p:sp>
      <p:sp>
        <p:nvSpPr>
          <p:cNvPr id="401410" name="Rectangle 2"/>
          <p:cNvSpPr>
            <a:spLocks noGrp="1" noRot="1" noChangeAspect="1" noChangeArrowheads="1" noTextEdit="1"/>
          </p:cNvSpPr>
          <p:nvPr>
            <p:ph type="sldImg"/>
          </p:nvPr>
        </p:nvSpPr>
        <p:spPr>
          <a:xfrm>
            <a:off x="1184275" y="698500"/>
            <a:ext cx="4649788" cy="3487738"/>
          </a:xfrm>
          <a:ln/>
        </p:spPr>
      </p:sp>
      <p:sp>
        <p:nvSpPr>
          <p:cNvPr id="401411" name="Rectangle 3"/>
          <p:cNvSpPr>
            <a:spLocks noGrp="1" noChangeArrowheads="1"/>
          </p:cNvSpPr>
          <p:nvPr>
            <p:ph type="body" idx="1"/>
          </p:nvPr>
        </p:nvSpPr>
        <p:spPr>
          <a:xfrm>
            <a:off x="935144" y="4417699"/>
            <a:ext cx="5140112" cy="4180836"/>
          </a:xfrm>
        </p:spPr>
        <p:txBody>
          <a:bodyPr/>
          <a:lstStyle/>
          <a:p>
            <a:endParaRPr lang="en-US" sz="1400" b="1"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22654D-BEEA-4A12-91FC-F5528A002DBD}" type="slidenum">
              <a:rPr lang="en-US"/>
              <a:pPr/>
              <a:t>2</a:t>
            </a:fld>
            <a:endParaRPr lang="en-US"/>
          </a:p>
        </p:txBody>
      </p:sp>
      <p:sp>
        <p:nvSpPr>
          <p:cNvPr id="336898" name="Rectangle 2"/>
          <p:cNvSpPr>
            <a:spLocks noGrp="1" noRot="1" noChangeAspect="1" noChangeArrowheads="1" noTextEdit="1"/>
          </p:cNvSpPr>
          <p:nvPr>
            <p:ph type="sldImg"/>
          </p:nvPr>
        </p:nvSpPr>
        <p:spPr>
          <a:xfrm>
            <a:off x="1190625" y="704850"/>
            <a:ext cx="4630738" cy="3471863"/>
          </a:xfrm>
          <a:ln/>
        </p:spPr>
      </p:sp>
      <p:sp>
        <p:nvSpPr>
          <p:cNvPr id="336899" name="Rectangle 3"/>
          <p:cNvSpPr>
            <a:spLocks noGrp="1" noChangeArrowheads="1"/>
          </p:cNvSpPr>
          <p:nvPr>
            <p:ph type="body" idx="1"/>
          </p:nvPr>
        </p:nvSpPr>
        <p:spPr/>
        <p:txBody>
          <a:bodyPr/>
          <a:lstStyle/>
          <a:p>
            <a:endParaRPr lang="en-US" sz="16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U.S. Geological Survey (USGS) established its first streamgage in 1889 on the Rio Grande River at </a:t>
            </a:r>
            <a:r>
              <a:rPr lang="en-US" dirty="0" err="1" smtClean="0"/>
              <a:t>Embudo</a:t>
            </a:r>
            <a:r>
              <a:rPr lang="en-US" dirty="0" smtClean="0"/>
              <a:t>, N.M. As the need for stream-flow information increased, the USGS streamgaging network expanded to its current size of approximately 7,400 streamgages nationwide. </a:t>
            </a:r>
          </a:p>
          <a:p>
            <a:endParaRPr lang="en-US" dirty="0" smtClean="0"/>
          </a:p>
          <a:p>
            <a:r>
              <a:rPr lang="en-US" dirty="0" smtClean="0"/>
              <a:t> Streamgaging generally involves (1) obtaining a continuous record of stage (height of water), (2) obtaining periodic measurements of discharge, (3) defining the relation between the stage and the discharge, (4) using the stage-discharge relation to convert the continuous record of stage into a record of discharge, and (5) disseminating the streamflow information to a multitude of users, including water managers, scientists, engineers, and the general public. </a:t>
            </a:r>
            <a:endParaRPr lang="en-US" dirty="0"/>
          </a:p>
        </p:txBody>
      </p:sp>
      <p:sp>
        <p:nvSpPr>
          <p:cNvPr id="4" name="Slide Number Placeholder 3"/>
          <p:cNvSpPr>
            <a:spLocks noGrp="1"/>
          </p:cNvSpPr>
          <p:nvPr>
            <p:ph type="sldNum" sz="quarter" idx="10"/>
          </p:nvPr>
        </p:nvSpPr>
        <p:spPr/>
        <p:txBody>
          <a:bodyPr/>
          <a:lstStyle/>
          <a:p>
            <a:fld id="{58C32348-0CD9-494C-9160-87861AACA01C}"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USGS Water Watch web page allows display of streamgages in regional settings. This image of streamgages shows the Mid-Atlantic Region. Additional data displays are available to summarize hydrologic conditions over various periods of time. This particular graph shows the percentage of streamgages in the region that were categorized as below and above normal on a daily basis during the last two months.</a:t>
            </a:r>
            <a:endParaRPr lang="en-US" dirty="0"/>
          </a:p>
        </p:txBody>
      </p:sp>
      <p:sp>
        <p:nvSpPr>
          <p:cNvPr id="4" name="Slide Number Placeholder 3"/>
          <p:cNvSpPr>
            <a:spLocks noGrp="1"/>
          </p:cNvSpPr>
          <p:nvPr>
            <p:ph type="sldNum" sz="quarter" idx="10"/>
          </p:nvPr>
        </p:nvSpPr>
        <p:spPr/>
        <p:txBody>
          <a:bodyPr/>
          <a:lstStyle/>
          <a:p>
            <a:fld id="{58C32348-0CD9-494C-9160-87861AACA01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F42B8A-1543-4A83-B7F6-2E49D82273D0}" type="slidenum">
              <a:rPr lang="en-US"/>
              <a:pPr/>
              <a:t>5</a:t>
            </a:fld>
            <a:endParaRPr lang="en-US"/>
          </a:p>
        </p:txBody>
      </p:sp>
      <p:sp>
        <p:nvSpPr>
          <p:cNvPr id="395266" name="Rectangle 2"/>
          <p:cNvSpPr>
            <a:spLocks noGrp="1" noRot="1" noChangeAspect="1" noChangeArrowheads="1" noTextEdit="1"/>
          </p:cNvSpPr>
          <p:nvPr>
            <p:ph type="sldImg"/>
          </p:nvPr>
        </p:nvSpPr>
        <p:spPr>
          <a:xfrm>
            <a:off x="1184275" y="698500"/>
            <a:ext cx="4649788" cy="3487738"/>
          </a:xfrm>
          <a:ln/>
        </p:spPr>
      </p:sp>
      <p:sp>
        <p:nvSpPr>
          <p:cNvPr id="395267" name="Rectangle 3"/>
          <p:cNvSpPr>
            <a:spLocks noGrp="1" noChangeArrowheads="1"/>
          </p:cNvSpPr>
          <p:nvPr>
            <p:ph type="body" idx="1"/>
          </p:nvPr>
        </p:nvSpPr>
        <p:spPr>
          <a:xfrm>
            <a:off x="935144" y="4417699"/>
            <a:ext cx="5140112" cy="4180836"/>
          </a:xfrm>
        </p:spPr>
        <p:txBody>
          <a:bodyPr/>
          <a:lstStyle/>
          <a:p>
            <a:r>
              <a:rPr lang="en-US" sz="1400" dirty="0"/>
              <a:t>The cooperative streamflow monitoring network operated by the USGS in Pennsylvania includes about </a:t>
            </a:r>
            <a:r>
              <a:rPr lang="en-US" sz="1400" dirty="0" smtClean="0"/>
              <a:t>300 </a:t>
            </a:r>
            <a:r>
              <a:rPr lang="en-US" sz="1400" dirty="0"/>
              <a:t>real-time stations. </a:t>
            </a:r>
          </a:p>
          <a:p>
            <a:endParaRPr lang="en-US" sz="1400" dirty="0" smtClean="0"/>
          </a:p>
          <a:p>
            <a:r>
              <a:rPr lang="en-US" sz="1400" dirty="0" smtClean="0"/>
              <a:t>Pennsylvania </a:t>
            </a:r>
            <a:r>
              <a:rPr lang="en-US" sz="1400" dirty="0"/>
              <a:t>has a long history of water-resources data collection. Five stations within the Susquehanna River basin have over 100 years of continuous record. The oldest site is located on the Susquehanna River at Harrisburg, where data collection was begun in 1890. </a:t>
            </a:r>
            <a:r>
              <a:rPr lang="en-US" sz="1400" dirty="0" smtClean="0"/>
              <a:t> The streamgage on the Susquehanna River right here in Wilkes-Barre has been in operation since 1899.</a:t>
            </a:r>
            <a:endParaRPr lang="en-US" sz="1400" dirty="0"/>
          </a:p>
          <a:p>
            <a:endParaRPr lang="en-US" sz="1400" dirty="0" smtClean="0"/>
          </a:p>
          <a:p>
            <a:r>
              <a:rPr lang="en-US" sz="1400" dirty="0" smtClean="0"/>
              <a:t>Data </a:t>
            </a:r>
            <a:r>
              <a:rPr lang="en-US" sz="1400" dirty="0"/>
              <a:t>from the streamgages are used in various ways. Flood-forecasting is one of the more critical uses of the data. </a:t>
            </a:r>
          </a:p>
          <a:p>
            <a:r>
              <a:rPr lang="en-US" sz="1400" dirty="0"/>
              <a:t>The USGS National Streamflow Information Program has designated the data from nearly half of the </a:t>
            </a:r>
            <a:r>
              <a:rPr lang="en-US" sz="1400" dirty="0" smtClean="0"/>
              <a:t>300 </a:t>
            </a:r>
            <a:r>
              <a:rPr lang="en-US" sz="1400" dirty="0"/>
              <a:t>streamgages statewide, as critical to flood-forecasting.</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Streamgage structures and the type</a:t>
            </a:r>
            <a:r>
              <a:rPr lang="en-US" baseline="0" dirty="0" smtClean="0"/>
              <a:t> of equipment we use has changed dramatically over the years—mostly in the last 20 years of our century of streamflow data collection. Modern streamgages are much more compact. Stilling wells are no longer being used and the structure now houses electronic rather than mechanical recording and sensing equipment.</a:t>
            </a:r>
            <a:endParaRPr lang="en-US" dirty="0"/>
          </a:p>
        </p:txBody>
      </p:sp>
      <p:sp>
        <p:nvSpPr>
          <p:cNvPr id="4" name="Slide Number Placeholder 3"/>
          <p:cNvSpPr>
            <a:spLocks noGrp="1"/>
          </p:cNvSpPr>
          <p:nvPr>
            <p:ph type="sldNum" sz="quarter" idx="10"/>
          </p:nvPr>
        </p:nvSpPr>
        <p:spPr/>
        <p:txBody>
          <a:bodyPr/>
          <a:lstStyle/>
          <a:p>
            <a:fld id="{58C32348-0CD9-494C-9160-87861AACA01C}"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Stilling wells are relatively simple structures</a:t>
            </a:r>
            <a:r>
              <a:rPr lang="en-US" baseline="0" dirty="0" smtClean="0"/>
              <a:t> that use mechanical means and water’s need to balance its surface level to replicate and sense the water level in the stream. A float on the surface of the water in the stilling well is connected to a pulley wheel mounted on the shelf near the top of the streamgage. The movement of that wheel is transmitted to a recording device and a radio transmitter in order to provide the data that are displayed on the web.</a:t>
            </a:r>
            <a:endParaRPr lang="en-US" dirty="0"/>
          </a:p>
        </p:txBody>
      </p:sp>
      <p:sp>
        <p:nvSpPr>
          <p:cNvPr id="4" name="Slide Number Placeholder 3"/>
          <p:cNvSpPr>
            <a:spLocks noGrp="1"/>
          </p:cNvSpPr>
          <p:nvPr>
            <p:ph type="sldNum" sz="quarter" idx="10"/>
          </p:nvPr>
        </p:nvSpPr>
        <p:spPr/>
        <p:txBody>
          <a:bodyPr/>
          <a:lstStyle/>
          <a:p>
            <a:fld id="{58C32348-0CD9-494C-9160-87861AACA01C}"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Most streamgages built and installed in the last ten years use a pressure-sensing</a:t>
            </a:r>
            <a:r>
              <a:rPr lang="en-US" baseline="0" dirty="0" smtClean="0"/>
              <a:t> system rather than a stilling well. This is partly as a result of the safety issues involved with the confined space of a stilling well and, also as a result of technological advances that provide more reliable stage data. A pressure system senses the weight of the water or pressure exerted on the open-ended orifice of a small-diameter tube that is closed at its terminus in the streamgage structure. The change in pressure as a result of the change in depth of water over the orifice is measured by equipment in the streamgage and transferred to the same recording and transmitting equipment used in a stilling well.</a:t>
            </a:r>
            <a:endParaRPr lang="en-US" dirty="0"/>
          </a:p>
        </p:txBody>
      </p:sp>
      <p:sp>
        <p:nvSpPr>
          <p:cNvPr id="4" name="Slide Number Placeholder 3"/>
          <p:cNvSpPr>
            <a:spLocks noGrp="1"/>
          </p:cNvSpPr>
          <p:nvPr>
            <p:ph type="sldNum" sz="quarter" idx="10"/>
          </p:nvPr>
        </p:nvSpPr>
        <p:spPr/>
        <p:txBody>
          <a:bodyPr/>
          <a:lstStyle/>
          <a:p>
            <a:fld id="{58C32348-0CD9-494C-9160-87861AACA01C}"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In the United States, there is an important resource which aids in preventing loss of life, saves one billion dollars a year in property losses, and allows bridges to be properly designed and drinking water allocated. Yet, it is a resource that the general public knows very little about. This resource is the USGS stream-gaging network. </a:t>
            </a:r>
          </a:p>
          <a:p>
            <a:r>
              <a:rPr lang="en-US" b="0" dirty="0" smtClean="0"/>
              <a:t>This network provides the hydrologic information needed to aid in defining, using, and managing our country's invaluable surface water resources. The stream-gaging network provides a continuous source of well-archived, well-documented, and unbiased water data that are used in countless ways by governmental and private industries alike. The water data are put to work for everyone, every single day.</a:t>
            </a:r>
          </a:p>
          <a:p>
            <a:endParaRPr lang="en-US" b="0" dirty="0"/>
          </a:p>
        </p:txBody>
      </p:sp>
      <p:sp>
        <p:nvSpPr>
          <p:cNvPr id="4" name="Slide Number Placeholder 3"/>
          <p:cNvSpPr>
            <a:spLocks noGrp="1"/>
          </p:cNvSpPr>
          <p:nvPr>
            <p:ph type="sldNum" sz="quarter" idx="10"/>
          </p:nvPr>
        </p:nvSpPr>
        <p:spPr/>
        <p:txBody>
          <a:bodyPr/>
          <a:lstStyle/>
          <a:p>
            <a:fld id="{58C32348-0CD9-494C-9160-87861AACA01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46114" name="Group 2"/>
          <p:cNvGrpSpPr>
            <a:grpSpLocks/>
          </p:cNvGrpSpPr>
          <p:nvPr/>
        </p:nvGrpSpPr>
        <p:grpSpPr bwMode="auto">
          <a:xfrm>
            <a:off x="0" y="0"/>
            <a:ext cx="9140825" cy="6850063"/>
            <a:chOff x="0" y="0"/>
            <a:chExt cx="5758" cy="4315"/>
          </a:xfrm>
        </p:grpSpPr>
        <p:grpSp>
          <p:nvGrpSpPr>
            <p:cNvPr id="346115" name="Group 3"/>
            <p:cNvGrpSpPr>
              <a:grpSpLocks/>
            </p:cNvGrpSpPr>
            <p:nvPr userDrawn="1"/>
          </p:nvGrpSpPr>
          <p:grpSpPr bwMode="auto">
            <a:xfrm>
              <a:off x="1728" y="2230"/>
              <a:ext cx="4027" cy="2085"/>
              <a:chOff x="1728" y="2230"/>
              <a:chExt cx="4027" cy="2085"/>
            </a:xfrm>
          </p:grpSpPr>
          <p:sp>
            <p:nvSpPr>
              <p:cNvPr id="346116"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en-US"/>
              </a:p>
            </p:txBody>
          </p:sp>
          <p:sp>
            <p:nvSpPr>
              <p:cNvPr id="346117"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en-US"/>
              </a:p>
            </p:txBody>
          </p:sp>
          <p:sp>
            <p:nvSpPr>
              <p:cNvPr id="346118"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en-US"/>
              </a:p>
            </p:txBody>
          </p:sp>
          <p:sp>
            <p:nvSpPr>
              <p:cNvPr id="346119"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en-US"/>
              </a:p>
            </p:txBody>
          </p:sp>
          <p:sp>
            <p:nvSpPr>
              <p:cNvPr id="346120"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en-US"/>
              </a:p>
            </p:txBody>
          </p:sp>
        </p:grpSp>
        <p:sp>
          <p:nvSpPr>
            <p:cNvPr id="346121"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p>
          </p:txBody>
        </p:sp>
        <p:sp>
          <p:nvSpPr>
            <p:cNvPr id="346122"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grpSp>
      <p:sp>
        <p:nvSpPr>
          <p:cNvPr id="346123"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346124"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346125" name="Rectangle 13"/>
          <p:cNvSpPr>
            <a:spLocks noGrp="1" noChangeArrowheads="1"/>
          </p:cNvSpPr>
          <p:nvPr>
            <p:ph type="dt" sz="quarter" idx="2"/>
          </p:nvPr>
        </p:nvSpPr>
        <p:spPr>
          <a:xfrm>
            <a:off x="457200" y="6248400"/>
            <a:ext cx="2133600" cy="476250"/>
          </a:xfrm>
        </p:spPr>
        <p:txBody>
          <a:bodyPr/>
          <a:lstStyle>
            <a:lvl1pPr>
              <a:defRPr/>
            </a:lvl1pPr>
          </a:lstStyle>
          <a:p>
            <a:endParaRPr lang="en-US"/>
          </a:p>
        </p:txBody>
      </p:sp>
      <p:sp>
        <p:nvSpPr>
          <p:cNvPr id="346126" name="Rectangle 14"/>
          <p:cNvSpPr>
            <a:spLocks noGrp="1" noChangeArrowheads="1"/>
          </p:cNvSpPr>
          <p:nvPr>
            <p:ph type="ftr" sz="quarter" idx="3"/>
          </p:nvPr>
        </p:nvSpPr>
        <p:spPr>
          <a:xfrm>
            <a:off x="3124200" y="6251575"/>
            <a:ext cx="2895600" cy="476250"/>
          </a:xfrm>
        </p:spPr>
        <p:txBody>
          <a:bodyPr/>
          <a:lstStyle>
            <a:lvl1pPr>
              <a:defRPr/>
            </a:lvl1pPr>
          </a:lstStyle>
          <a:p>
            <a:endParaRPr lang="en-US"/>
          </a:p>
        </p:txBody>
      </p:sp>
      <p:sp>
        <p:nvSpPr>
          <p:cNvPr id="346127" name="Rectangle 15"/>
          <p:cNvSpPr>
            <a:spLocks noGrp="1" noChangeArrowheads="1"/>
          </p:cNvSpPr>
          <p:nvPr>
            <p:ph type="sldNum" sz="quarter" idx="4"/>
          </p:nvPr>
        </p:nvSpPr>
        <p:spPr>
          <a:xfrm>
            <a:off x="6553200" y="6254750"/>
            <a:ext cx="2133600" cy="476250"/>
          </a:xfrm>
        </p:spPr>
        <p:txBody>
          <a:bodyPr/>
          <a:lstStyle>
            <a:lvl1pPr>
              <a:defRPr/>
            </a:lvl1pPr>
          </a:lstStyle>
          <a:p>
            <a:fld id="{00E7D117-E081-4A55-964A-5096472F02B6}" type="slidenum">
              <a:rPr lang="en-US"/>
              <a:pPr/>
              <a:t>‹#›</a:t>
            </a:fld>
            <a:endParaRPr lang="en-US"/>
          </a:p>
        </p:txBody>
      </p:sp>
      <p:pic>
        <p:nvPicPr>
          <p:cNvPr id="346128" name="Picture 16" descr="logo2"/>
          <p:cNvPicPr>
            <a:picLocks noChangeAspect="1" noChangeArrowheads="1"/>
          </p:cNvPicPr>
          <p:nvPr userDrawn="1"/>
        </p:nvPicPr>
        <p:blipFill>
          <a:blip r:embed="rId2" cstate="print">
            <a:lum bright="-30000"/>
          </a:blip>
          <a:srcRect/>
          <a:stretch>
            <a:fillRect/>
          </a:stretch>
        </p:blipFill>
        <p:spPr bwMode="auto">
          <a:xfrm>
            <a:off x="455613" y="6057900"/>
            <a:ext cx="1373187" cy="512763"/>
          </a:xfrm>
          <a:prstGeom prst="rect">
            <a:avLst/>
          </a:prstGeom>
          <a:noFill/>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E30EBB49-83FE-4600-8588-6D3451F47464}"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B9B85F0D-0EB3-4607-BF5A-7A6D4583543F}"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51575"/>
            <a:ext cx="2133600" cy="476250"/>
          </a:xfrm>
        </p:spPr>
        <p:txBody>
          <a:bodyPr/>
          <a:lstStyle>
            <a:lvl1pPr>
              <a:defRPr/>
            </a:lvl1pPr>
          </a:lstStyle>
          <a:p>
            <a:endParaRPr lang="en-US"/>
          </a:p>
        </p:txBody>
      </p:sp>
      <p:sp>
        <p:nvSpPr>
          <p:cNvPr id="7" name="Slide Number Placeholder 6"/>
          <p:cNvSpPr>
            <a:spLocks noGrp="1"/>
          </p:cNvSpPr>
          <p:nvPr>
            <p:ph type="sldNum" sz="quarter" idx="11"/>
          </p:nvPr>
        </p:nvSpPr>
        <p:spPr>
          <a:xfrm>
            <a:off x="6553200" y="6248400"/>
            <a:ext cx="2133600" cy="476250"/>
          </a:xfrm>
        </p:spPr>
        <p:txBody>
          <a:bodyPr/>
          <a:lstStyle>
            <a:lvl1pPr>
              <a:defRPr/>
            </a:lvl1pPr>
          </a:lstStyle>
          <a:p>
            <a:fld id="{898B5850-6C7D-46A3-84C4-75E95C6F9284}" type="slidenum">
              <a:rPr lang="en-US"/>
              <a:pPr/>
              <a:t>‹#›</a:t>
            </a:fld>
            <a:endParaRPr lang="en-US"/>
          </a:p>
        </p:txBody>
      </p:sp>
      <p:sp>
        <p:nvSpPr>
          <p:cNvPr id="8" name="Footer Placeholder 7"/>
          <p:cNvSpPr>
            <a:spLocks noGrp="1"/>
          </p:cNvSpPr>
          <p:nvPr>
            <p:ph type="ftr" sz="quarter" idx="12"/>
          </p:nvPr>
        </p:nvSpPr>
        <p:spPr>
          <a:xfrm>
            <a:off x="3124200" y="6248400"/>
            <a:ext cx="2895600" cy="476250"/>
          </a:xfrm>
        </p:spPr>
        <p:txBody>
          <a:bodyPr/>
          <a:lstStyle>
            <a:lvl1pPr>
              <a:defRPr/>
            </a:lvl1p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51575"/>
            <a:ext cx="2133600" cy="476250"/>
          </a:xfrm>
        </p:spPr>
        <p:txBody>
          <a:bodyPr/>
          <a:lstStyle>
            <a:lvl1pPr>
              <a:defRPr/>
            </a:lvl1pPr>
          </a:lstStyle>
          <a:p>
            <a:endParaRPr lang="en-US"/>
          </a:p>
        </p:txBody>
      </p:sp>
      <p:sp>
        <p:nvSpPr>
          <p:cNvPr id="6" name="Slide Number Placeholder 5"/>
          <p:cNvSpPr>
            <a:spLocks noGrp="1"/>
          </p:cNvSpPr>
          <p:nvPr>
            <p:ph type="sldNum" sz="quarter" idx="11"/>
          </p:nvPr>
        </p:nvSpPr>
        <p:spPr>
          <a:xfrm>
            <a:off x="6553200" y="6248400"/>
            <a:ext cx="2133600" cy="476250"/>
          </a:xfrm>
        </p:spPr>
        <p:txBody>
          <a:bodyPr/>
          <a:lstStyle>
            <a:lvl1pPr>
              <a:defRPr/>
            </a:lvl1pPr>
          </a:lstStyle>
          <a:p>
            <a:fld id="{4761477D-0412-4C50-B374-8D42DBA4CF5B}" type="slidenum">
              <a:rPr lang="en-US"/>
              <a:pPr/>
              <a:t>‹#›</a:t>
            </a:fld>
            <a:endParaRPr lang="en-US"/>
          </a:p>
        </p:txBody>
      </p:sp>
      <p:sp>
        <p:nvSpPr>
          <p:cNvPr id="7" name="Footer Placeholder 6"/>
          <p:cNvSpPr>
            <a:spLocks noGrp="1"/>
          </p:cNvSpPr>
          <p:nvPr>
            <p:ph type="ftr" sz="quarter" idx="12"/>
          </p:nvPr>
        </p:nvSpPr>
        <p:spPr>
          <a:xfrm>
            <a:off x="3124200" y="6248400"/>
            <a:ext cx="2895600" cy="476250"/>
          </a:xfrm>
        </p:spPr>
        <p:txBody>
          <a:bodyPr/>
          <a:lstStyle>
            <a:lvl1pPr>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785895E0-94DB-4BD3-90BF-B85B435F06BC}"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75D22B1B-6066-4374-BE5F-E49D2F064702}"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FBEB110E-8711-402C-957C-8DAF3E3D78FB}"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8C561C82-2E37-4566-8694-6E8102BB259B}" type="slidenum">
              <a:rPr lang="en-US"/>
              <a:pPr/>
              <a:t>‹#›</a:t>
            </a:fld>
            <a:endParaRPr lang="en-US"/>
          </a:p>
        </p:txBody>
      </p:sp>
      <p:sp>
        <p:nvSpPr>
          <p:cNvPr id="9" name="Footer Placeholder 8"/>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D75CE6E3-FD24-4115-9A89-4B1F2970C558}" type="slidenum">
              <a:rPr lang="en-US"/>
              <a:pPr/>
              <a:t>‹#›</a:t>
            </a:fld>
            <a:endParaRPr lang="en-US"/>
          </a:p>
        </p:txBody>
      </p:sp>
      <p:sp>
        <p:nvSpPr>
          <p:cNvPr id="5" name="Footer Placeholder 4"/>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C8E59BF2-B792-4569-9F8E-66AEB86072CE}" type="slidenum">
              <a:rPr lang="en-US"/>
              <a:pPr/>
              <a:t>‹#›</a:t>
            </a:fld>
            <a:endParaRPr lang="en-US"/>
          </a:p>
        </p:txBody>
      </p:sp>
      <p:sp>
        <p:nvSpPr>
          <p:cNvPr id="4" name="Footer Placeholder 3"/>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7617E77E-B74B-46D1-A1FE-E73C740105F1}"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696B3095-2786-4636-99A3-D46AC6219763}"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69804"/>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345090"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solidFill>
                  <a:schemeClr val="tx1"/>
                </a:solidFill>
                <a:latin typeface="Arial" charset="0"/>
              </a:defRPr>
            </a:lvl1pPr>
          </a:lstStyle>
          <a:p>
            <a:endParaRPr lang="en-US"/>
          </a:p>
        </p:txBody>
      </p:sp>
      <p:sp>
        <p:nvSpPr>
          <p:cNvPr id="345091"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solidFill>
                  <a:schemeClr val="tx1"/>
                </a:solidFill>
                <a:latin typeface="Arial" charset="0"/>
              </a:defRPr>
            </a:lvl1pPr>
          </a:lstStyle>
          <a:p>
            <a:fld id="{DFB9B4DF-27F1-4FB2-A9BD-855C2C0FB200}" type="slidenum">
              <a:rPr lang="en-US"/>
              <a:pPr/>
              <a:t>‹#›</a:t>
            </a:fld>
            <a:endParaRPr lang="en-US"/>
          </a:p>
        </p:txBody>
      </p:sp>
      <p:grpSp>
        <p:nvGrpSpPr>
          <p:cNvPr id="345092" name="Group 4"/>
          <p:cNvGrpSpPr>
            <a:grpSpLocks/>
          </p:cNvGrpSpPr>
          <p:nvPr/>
        </p:nvGrpSpPr>
        <p:grpSpPr bwMode="auto">
          <a:xfrm>
            <a:off x="0" y="0"/>
            <a:ext cx="9140825" cy="6850063"/>
            <a:chOff x="0" y="0"/>
            <a:chExt cx="5758" cy="4315"/>
          </a:xfrm>
        </p:grpSpPr>
        <p:grpSp>
          <p:nvGrpSpPr>
            <p:cNvPr id="345093" name="Group 5"/>
            <p:cNvGrpSpPr>
              <a:grpSpLocks/>
            </p:cNvGrpSpPr>
            <p:nvPr userDrawn="1"/>
          </p:nvGrpSpPr>
          <p:grpSpPr bwMode="auto">
            <a:xfrm>
              <a:off x="1728" y="2230"/>
              <a:ext cx="4027" cy="2085"/>
              <a:chOff x="1728" y="2230"/>
              <a:chExt cx="4027" cy="2085"/>
            </a:xfrm>
          </p:grpSpPr>
          <p:sp>
            <p:nvSpPr>
              <p:cNvPr id="345094"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en-US"/>
              </a:p>
            </p:txBody>
          </p:sp>
          <p:sp>
            <p:nvSpPr>
              <p:cNvPr id="345095"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en-US"/>
              </a:p>
            </p:txBody>
          </p:sp>
          <p:sp>
            <p:nvSpPr>
              <p:cNvPr id="345096"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en-US"/>
              </a:p>
            </p:txBody>
          </p:sp>
          <p:sp>
            <p:nvSpPr>
              <p:cNvPr id="345097"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en-US"/>
              </a:p>
            </p:txBody>
          </p:sp>
          <p:sp>
            <p:nvSpPr>
              <p:cNvPr id="345098"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en-US"/>
              </a:p>
            </p:txBody>
          </p:sp>
        </p:grpSp>
        <p:sp>
          <p:nvSpPr>
            <p:cNvPr id="345099"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p>
          </p:txBody>
        </p:sp>
        <p:sp>
          <p:nvSpPr>
            <p:cNvPr id="345100"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grpSp>
      <p:sp>
        <p:nvSpPr>
          <p:cNvPr id="345101"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45102"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spcBef>
                <a:spcPct val="0"/>
              </a:spcBef>
              <a:defRPr sz="1200">
                <a:solidFill>
                  <a:schemeClr val="tx1"/>
                </a:solidFill>
                <a:latin typeface="Arial" charset="0"/>
              </a:defRPr>
            </a:lvl1pPr>
          </a:lstStyle>
          <a:p>
            <a:endParaRPr lang="en-US"/>
          </a:p>
        </p:txBody>
      </p:sp>
      <p:sp>
        <p:nvSpPr>
          <p:cNvPr id="345103"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timing>
    <p:tnLst>
      <p:par>
        <p:cTn id="1" dur="indefinite" restart="never" nodeType="tmRoot"/>
      </p:par>
    </p:tnLst>
  </p:timing>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gif"/><Relationship Id="rId4" Type="http://schemas.openxmlformats.org/officeDocument/2006/relationships/image" Target="../media/image15.gi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Microsoft_Office_Excel_97-2003_Worksheet1.xls"/><Relationship Id="rId4" Type="http://schemas.openxmlformats.org/officeDocument/2006/relationships/image" Target="../media/image20.emf"/></Relationships>
</file>

<file path=ppt/slides/_rels/slide1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ctrTitle"/>
          </p:nvPr>
        </p:nvSpPr>
        <p:spPr>
          <a:xfrm>
            <a:off x="166688" y="1752600"/>
            <a:ext cx="8816975" cy="1676400"/>
          </a:xfrm>
        </p:spPr>
        <p:txBody>
          <a:bodyPr/>
          <a:lstStyle/>
          <a:p>
            <a:r>
              <a:rPr lang="en-US" sz="4800" dirty="0">
                <a:solidFill>
                  <a:schemeClr val="hlink"/>
                </a:solidFill>
              </a:rPr>
              <a:t>The </a:t>
            </a:r>
            <a:r>
              <a:rPr lang="en-US" sz="4800" dirty="0" smtClean="0">
                <a:solidFill>
                  <a:schemeClr val="hlink"/>
                </a:solidFill>
              </a:rPr>
              <a:t>U. S. Geological Survey Streamgaging Network</a:t>
            </a:r>
            <a:r>
              <a:rPr lang="en-US" sz="5400" dirty="0">
                <a:solidFill>
                  <a:schemeClr val="hlink"/>
                </a:solidFill>
              </a:rPr>
              <a:t/>
            </a:r>
            <a:br>
              <a:rPr lang="en-US" sz="5400" dirty="0">
                <a:solidFill>
                  <a:schemeClr val="hlink"/>
                </a:solidFill>
              </a:rPr>
            </a:br>
            <a:r>
              <a:rPr lang="en-US" sz="3200" dirty="0"/>
              <a:t/>
            </a:r>
            <a:br>
              <a:rPr lang="en-US" sz="3200" dirty="0"/>
            </a:br>
            <a:r>
              <a:rPr lang="en-US" sz="4400" dirty="0" smtClean="0"/>
              <a:t>Supporting Society’s </a:t>
            </a:r>
            <a:br>
              <a:rPr lang="en-US" sz="4400" dirty="0" smtClean="0"/>
            </a:br>
            <a:r>
              <a:rPr lang="en-US" sz="4400" dirty="0" smtClean="0"/>
              <a:t>Water-Resource Decisions </a:t>
            </a:r>
            <a:endParaRPr lang="en-US" dirty="0"/>
          </a:p>
        </p:txBody>
      </p:sp>
      <p:sp>
        <p:nvSpPr>
          <p:cNvPr id="335876" name="Text Box 4"/>
          <p:cNvSpPr txBox="1">
            <a:spLocks noChangeArrowheads="1"/>
          </p:cNvSpPr>
          <p:nvPr/>
        </p:nvSpPr>
        <p:spPr bwMode="auto">
          <a:xfrm>
            <a:off x="4191000" y="5162550"/>
            <a:ext cx="4953000" cy="1508105"/>
          </a:xfrm>
          <a:prstGeom prst="rect">
            <a:avLst/>
          </a:prstGeom>
          <a:noFill/>
          <a:ln w="12700" algn="ctr">
            <a:noFill/>
            <a:miter lim="800000"/>
            <a:headEnd/>
            <a:tailEnd/>
          </a:ln>
          <a:effectLst/>
        </p:spPr>
        <p:txBody>
          <a:bodyPr wrap="square">
            <a:spAutoFit/>
          </a:bodyPr>
          <a:lstStyle/>
          <a:p>
            <a:pPr algn="ctr" eaLnBrk="0" hangingPunct="0">
              <a:spcBef>
                <a:spcPct val="20000"/>
              </a:spcBef>
            </a:pPr>
            <a:r>
              <a:rPr lang="en-US" b="1" dirty="0"/>
              <a:t>Presented by: </a:t>
            </a:r>
          </a:p>
          <a:p>
            <a:pPr algn="ctr" eaLnBrk="0" hangingPunct="0">
              <a:spcBef>
                <a:spcPct val="20000"/>
              </a:spcBef>
            </a:pPr>
            <a:r>
              <a:rPr lang="en-US" b="1" dirty="0"/>
              <a:t>Bob Hainly, Assistant Director</a:t>
            </a:r>
          </a:p>
          <a:p>
            <a:pPr algn="ctr" eaLnBrk="0" hangingPunct="0">
              <a:spcBef>
                <a:spcPct val="20000"/>
              </a:spcBef>
            </a:pPr>
            <a:r>
              <a:rPr lang="en-US" b="1" dirty="0"/>
              <a:t>USGS-PA Water Science Center</a:t>
            </a:r>
          </a:p>
          <a:p>
            <a:pPr algn="ctr" eaLnBrk="0" hangingPunct="0">
              <a:spcBef>
                <a:spcPct val="20000"/>
              </a:spcBef>
            </a:pPr>
            <a:r>
              <a:rPr lang="en-US" b="1" dirty="0"/>
              <a:t>June </a:t>
            </a:r>
            <a:r>
              <a:rPr lang="en-US" b="1" dirty="0" smtClean="0"/>
              <a:t>4</a:t>
            </a:r>
            <a:r>
              <a:rPr lang="en-US" b="1" dirty="0"/>
              <a:t>, </a:t>
            </a:r>
            <a:r>
              <a:rPr lang="en-US" b="1" dirty="0" smtClean="0"/>
              <a:t>2010</a:t>
            </a:r>
            <a:endParaRPr lang="en-US" b="1"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Supporting Society’s </a:t>
            </a:r>
            <a:r>
              <a:rPr lang="en-US" dirty="0" smtClean="0"/>
              <a:t/>
            </a:r>
            <a:br>
              <a:rPr lang="en-US" dirty="0" smtClean="0"/>
            </a:br>
            <a:r>
              <a:rPr lang="en-US" dirty="0" smtClean="0"/>
              <a:t>Water </a:t>
            </a:r>
            <a:r>
              <a:rPr lang="en-US" dirty="0" smtClean="0"/>
              <a:t>Resource Decisions</a:t>
            </a:r>
            <a:endParaRPr lang="en-US" dirty="0"/>
          </a:p>
        </p:txBody>
      </p:sp>
      <p:sp>
        <p:nvSpPr>
          <p:cNvPr id="3" name="Content Placeholder 2"/>
          <p:cNvSpPr>
            <a:spLocks noGrp="1"/>
          </p:cNvSpPr>
          <p:nvPr>
            <p:ph idx="1"/>
          </p:nvPr>
        </p:nvSpPr>
        <p:spPr>
          <a:xfrm>
            <a:off x="457200" y="1600200"/>
            <a:ext cx="8229600" cy="1190625"/>
          </a:xfrm>
        </p:spPr>
        <p:txBody>
          <a:bodyPr/>
          <a:lstStyle/>
          <a:p>
            <a:r>
              <a:rPr lang="en-US" dirty="0" smtClean="0"/>
              <a:t>Management and allocation of water resources</a:t>
            </a:r>
          </a:p>
          <a:p>
            <a:pPr lvl="1"/>
            <a:r>
              <a:rPr lang="en-US" dirty="0" smtClean="0"/>
              <a:t>Drought management</a:t>
            </a:r>
            <a:endParaRPr lang="en-US" dirty="0"/>
          </a:p>
        </p:txBody>
      </p:sp>
      <p:pic>
        <p:nvPicPr>
          <p:cNvPr id="4" name="Picture 16" descr="logo2"/>
          <p:cNvPicPr>
            <a:picLocks noChangeAspect="1" noChangeArrowheads="1"/>
          </p:cNvPicPr>
          <p:nvPr/>
        </p:nvPicPr>
        <p:blipFill>
          <a:blip r:embed="rId3" cstate="print">
            <a:lum bright="-30000"/>
          </a:blip>
          <a:srcRect/>
          <a:stretch>
            <a:fillRect/>
          </a:stretch>
        </p:blipFill>
        <p:spPr bwMode="auto">
          <a:xfrm>
            <a:off x="458906" y="6055722"/>
            <a:ext cx="1360369" cy="519661"/>
          </a:xfrm>
          <a:prstGeom prst="rect">
            <a:avLst/>
          </a:prstGeom>
          <a:noFill/>
          <a:ln w="9525">
            <a:noFill/>
            <a:miter lim="800000"/>
            <a:headEnd/>
            <a:tailEnd/>
          </a:ln>
          <a:effectLst/>
        </p:spPr>
      </p:pic>
      <p:pic>
        <p:nvPicPr>
          <p:cNvPr id="6" name="Picture 5" descr="comp_100426.gif"/>
          <p:cNvPicPr>
            <a:picLocks noChangeAspect="1"/>
          </p:cNvPicPr>
          <p:nvPr/>
        </p:nvPicPr>
        <p:blipFill>
          <a:blip r:embed="rId4" cstate="print"/>
          <a:stretch>
            <a:fillRect/>
          </a:stretch>
        </p:blipFill>
        <p:spPr>
          <a:xfrm>
            <a:off x="452437" y="2971801"/>
            <a:ext cx="3953054" cy="2971800"/>
          </a:xfrm>
          <a:prstGeom prst="rect">
            <a:avLst/>
          </a:prstGeom>
        </p:spPr>
      </p:pic>
      <p:pic>
        <p:nvPicPr>
          <p:cNvPr id="7" name="Picture 6" descr="sw_100426.gif"/>
          <p:cNvPicPr>
            <a:picLocks noChangeAspect="1"/>
          </p:cNvPicPr>
          <p:nvPr/>
        </p:nvPicPr>
        <p:blipFill>
          <a:blip r:embed="rId5" cstate="print"/>
          <a:stretch>
            <a:fillRect/>
          </a:stretch>
        </p:blipFill>
        <p:spPr>
          <a:xfrm>
            <a:off x="4748213" y="2954234"/>
            <a:ext cx="3953055" cy="2971800"/>
          </a:xfrm>
          <a:prstGeom prst="rect">
            <a:avLst/>
          </a:prstGeom>
        </p:spPr>
      </p:pic>
      <p:sp>
        <p:nvSpPr>
          <p:cNvPr id="8" name="TextBox 7"/>
          <p:cNvSpPr txBox="1"/>
          <p:nvPr/>
        </p:nvSpPr>
        <p:spPr>
          <a:xfrm>
            <a:off x="2428876" y="6143625"/>
            <a:ext cx="4343400" cy="409575"/>
          </a:xfrm>
          <a:prstGeom prst="rect">
            <a:avLst/>
          </a:prstGeom>
          <a:noFill/>
        </p:spPr>
        <p:txBody>
          <a:bodyPr wrap="square" rtlCol="0">
            <a:spAutoFit/>
          </a:bodyPr>
          <a:lstStyle/>
          <a:p>
            <a:r>
              <a:rPr lang="en-US" dirty="0" smtClean="0">
                <a:solidFill>
                  <a:schemeClr val="tx1"/>
                </a:solidFill>
              </a:rPr>
              <a:t>http://pa.water.usgs.gov/monitor/</a:t>
            </a:r>
            <a:endParaRPr lang="en-US"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Supporting Society’s </a:t>
            </a:r>
            <a:r>
              <a:rPr lang="en-US" dirty="0" smtClean="0"/>
              <a:t/>
            </a:r>
            <a:br>
              <a:rPr lang="en-US" dirty="0" smtClean="0"/>
            </a:br>
            <a:r>
              <a:rPr lang="en-US" dirty="0" smtClean="0"/>
              <a:t>Water </a:t>
            </a:r>
            <a:r>
              <a:rPr lang="en-US" dirty="0" smtClean="0"/>
              <a:t>Resource Decisions</a:t>
            </a:r>
            <a:endParaRPr lang="en-US" dirty="0"/>
          </a:p>
        </p:txBody>
      </p:sp>
      <p:sp>
        <p:nvSpPr>
          <p:cNvPr id="3" name="Content Placeholder 2"/>
          <p:cNvSpPr>
            <a:spLocks noGrp="1"/>
          </p:cNvSpPr>
          <p:nvPr>
            <p:ph idx="1"/>
          </p:nvPr>
        </p:nvSpPr>
        <p:spPr>
          <a:xfrm>
            <a:off x="457200" y="1600201"/>
            <a:ext cx="8229600" cy="1152524"/>
          </a:xfrm>
        </p:spPr>
        <p:txBody>
          <a:bodyPr/>
          <a:lstStyle/>
          <a:p>
            <a:r>
              <a:rPr lang="en-US" dirty="0" smtClean="0"/>
              <a:t>Prediction </a:t>
            </a:r>
            <a:r>
              <a:rPr lang="en-US" dirty="0"/>
              <a:t>of </a:t>
            </a:r>
            <a:r>
              <a:rPr lang="en-US" dirty="0" smtClean="0"/>
              <a:t>and reaction to </a:t>
            </a:r>
            <a:r>
              <a:rPr lang="en-US" dirty="0" smtClean="0"/>
              <a:t>floods</a:t>
            </a:r>
          </a:p>
          <a:p>
            <a:pPr lvl="1"/>
            <a:r>
              <a:rPr lang="en-US" dirty="0" smtClean="0"/>
              <a:t>Flood forecasting</a:t>
            </a:r>
            <a:endParaRPr lang="en-US" dirty="0" smtClean="0"/>
          </a:p>
        </p:txBody>
      </p:sp>
      <p:pic>
        <p:nvPicPr>
          <p:cNvPr id="4" name="Picture 16" descr="logo2"/>
          <p:cNvPicPr>
            <a:picLocks noChangeAspect="1" noChangeArrowheads="1"/>
          </p:cNvPicPr>
          <p:nvPr/>
        </p:nvPicPr>
        <p:blipFill>
          <a:blip r:embed="rId3" cstate="print">
            <a:lum bright="-30000"/>
          </a:blip>
          <a:srcRect/>
          <a:stretch>
            <a:fillRect/>
          </a:stretch>
        </p:blipFill>
        <p:spPr bwMode="auto">
          <a:xfrm>
            <a:off x="458906" y="6055722"/>
            <a:ext cx="1360369" cy="519661"/>
          </a:xfrm>
          <a:prstGeom prst="rect">
            <a:avLst/>
          </a:prstGeom>
          <a:noFill/>
          <a:ln w="9525">
            <a:noFill/>
            <a:miter lim="800000"/>
            <a:headEnd/>
            <a:tailEnd/>
          </a:ln>
          <a:effectLst/>
        </p:spPr>
      </p:pic>
      <p:pic>
        <p:nvPicPr>
          <p:cNvPr id="5" name="Picture 14" descr="susquehanna_basin_map"/>
          <p:cNvPicPr>
            <a:picLocks noChangeAspect="1" noChangeArrowheads="1"/>
          </p:cNvPicPr>
          <p:nvPr/>
        </p:nvPicPr>
        <p:blipFill>
          <a:blip r:embed="rId4" cstate="print"/>
          <a:srcRect/>
          <a:stretch>
            <a:fillRect/>
          </a:stretch>
        </p:blipFill>
        <p:spPr bwMode="auto">
          <a:xfrm>
            <a:off x="3508375" y="2733369"/>
            <a:ext cx="5102225" cy="3867456"/>
          </a:xfrm>
          <a:prstGeom prst="rect">
            <a:avLst/>
          </a:prstGeom>
          <a:noFill/>
        </p:spPr>
      </p:pic>
      <p:sp>
        <p:nvSpPr>
          <p:cNvPr id="6" name="TextBox 5"/>
          <p:cNvSpPr txBox="1"/>
          <p:nvPr/>
        </p:nvSpPr>
        <p:spPr>
          <a:xfrm>
            <a:off x="409575" y="2695575"/>
            <a:ext cx="2724150" cy="3016210"/>
          </a:xfrm>
          <a:prstGeom prst="rect">
            <a:avLst/>
          </a:prstGeom>
          <a:noFill/>
        </p:spPr>
        <p:txBody>
          <a:bodyPr wrap="square" rtlCol="0">
            <a:spAutoFit/>
          </a:bodyPr>
          <a:lstStyle/>
          <a:p>
            <a:pPr>
              <a:buFont typeface="Arial" pitchFamily="34" charset="0"/>
              <a:buChar char="•"/>
            </a:pPr>
            <a:r>
              <a:rPr lang="en-US" dirty="0" smtClean="0"/>
              <a:t> 60 streamgages and 55 rain gages in PA and NY support the system</a:t>
            </a:r>
          </a:p>
          <a:p>
            <a:pPr>
              <a:buFont typeface="Arial" pitchFamily="34" charset="0"/>
              <a:buChar char="•"/>
            </a:pPr>
            <a:r>
              <a:rPr lang="en-US" dirty="0" smtClean="0"/>
              <a:t> </a:t>
            </a:r>
            <a:r>
              <a:rPr lang="en-US" dirty="0" smtClean="0"/>
              <a:t>Stream stage and flow are data are critical to developing forecasts and real-time monitoring</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Supporting Society’s </a:t>
            </a:r>
            <a:r>
              <a:rPr lang="en-US" dirty="0" smtClean="0"/>
              <a:t/>
            </a:r>
            <a:br>
              <a:rPr lang="en-US" dirty="0" smtClean="0"/>
            </a:br>
            <a:r>
              <a:rPr lang="en-US" dirty="0" smtClean="0"/>
              <a:t>Water </a:t>
            </a:r>
            <a:r>
              <a:rPr lang="en-US" dirty="0" smtClean="0"/>
              <a:t>Resource Decisions</a:t>
            </a:r>
            <a:endParaRPr lang="en-US" dirty="0"/>
          </a:p>
        </p:txBody>
      </p:sp>
      <p:sp>
        <p:nvSpPr>
          <p:cNvPr id="3" name="Content Placeholder 2"/>
          <p:cNvSpPr>
            <a:spLocks noGrp="1"/>
          </p:cNvSpPr>
          <p:nvPr>
            <p:ph idx="1"/>
          </p:nvPr>
        </p:nvSpPr>
        <p:spPr>
          <a:xfrm>
            <a:off x="457200" y="1524001"/>
            <a:ext cx="8229600" cy="1152524"/>
          </a:xfrm>
        </p:spPr>
        <p:txBody>
          <a:bodyPr/>
          <a:lstStyle/>
          <a:p>
            <a:r>
              <a:rPr lang="en-US" dirty="0" smtClean="0"/>
              <a:t>Prediction </a:t>
            </a:r>
            <a:r>
              <a:rPr lang="en-US" dirty="0"/>
              <a:t>of </a:t>
            </a:r>
            <a:r>
              <a:rPr lang="en-US" dirty="0" smtClean="0"/>
              <a:t>and reaction to </a:t>
            </a:r>
            <a:r>
              <a:rPr lang="en-US" dirty="0" smtClean="0"/>
              <a:t>floods</a:t>
            </a:r>
          </a:p>
          <a:p>
            <a:pPr lvl="1"/>
            <a:r>
              <a:rPr lang="en-US" dirty="0" smtClean="0"/>
              <a:t>Development of publicly available tools</a:t>
            </a:r>
            <a:endParaRPr lang="en-US" dirty="0" smtClean="0"/>
          </a:p>
        </p:txBody>
      </p:sp>
      <p:pic>
        <p:nvPicPr>
          <p:cNvPr id="4" name="Picture 16" descr="logo2"/>
          <p:cNvPicPr>
            <a:picLocks noChangeAspect="1" noChangeArrowheads="1"/>
          </p:cNvPicPr>
          <p:nvPr/>
        </p:nvPicPr>
        <p:blipFill>
          <a:blip r:embed="rId3" cstate="print">
            <a:lum bright="-30000"/>
          </a:blip>
          <a:srcRect/>
          <a:stretch>
            <a:fillRect/>
          </a:stretch>
        </p:blipFill>
        <p:spPr bwMode="auto">
          <a:xfrm>
            <a:off x="458906" y="6055722"/>
            <a:ext cx="1360369" cy="519661"/>
          </a:xfrm>
          <a:prstGeom prst="rect">
            <a:avLst/>
          </a:prstGeom>
          <a:noFill/>
          <a:ln w="9525">
            <a:noFill/>
            <a:miter lim="800000"/>
            <a:headEnd/>
            <a:tailEnd/>
          </a:ln>
          <a:effectLst/>
        </p:spPr>
      </p:pic>
      <p:sp>
        <p:nvSpPr>
          <p:cNvPr id="6" name="TextBox 5"/>
          <p:cNvSpPr txBox="1"/>
          <p:nvPr/>
        </p:nvSpPr>
        <p:spPr>
          <a:xfrm>
            <a:off x="257175" y="3600450"/>
            <a:ext cx="2876550" cy="1631216"/>
          </a:xfrm>
          <a:prstGeom prst="rect">
            <a:avLst/>
          </a:prstGeom>
          <a:noFill/>
        </p:spPr>
        <p:txBody>
          <a:bodyPr wrap="square" rtlCol="0">
            <a:spAutoFit/>
          </a:bodyPr>
          <a:lstStyle/>
          <a:p>
            <a:r>
              <a:rPr lang="en-US" dirty="0" smtClean="0"/>
              <a:t>Sends </a:t>
            </a:r>
            <a:r>
              <a:rPr lang="en-US" dirty="0" smtClean="0"/>
              <a:t>e-mail or text messages when </a:t>
            </a:r>
            <a:r>
              <a:rPr lang="en-US" dirty="0" smtClean="0"/>
              <a:t>user-selected parameters exceed </a:t>
            </a:r>
            <a:r>
              <a:rPr lang="en-US" dirty="0" smtClean="0"/>
              <a:t>user-definable </a:t>
            </a:r>
            <a:r>
              <a:rPr lang="en-US" dirty="0" smtClean="0"/>
              <a:t>thresholds</a:t>
            </a:r>
          </a:p>
        </p:txBody>
      </p:sp>
      <p:pic>
        <p:nvPicPr>
          <p:cNvPr id="421890" name="Picture 2"/>
          <p:cNvPicPr>
            <a:picLocks noChangeAspect="1" noChangeArrowheads="1"/>
          </p:cNvPicPr>
          <p:nvPr/>
        </p:nvPicPr>
        <p:blipFill>
          <a:blip r:embed="rId4" cstate="print"/>
          <a:srcRect/>
          <a:stretch>
            <a:fillRect/>
          </a:stretch>
        </p:blipFill>
        <p:spPr bwMode="auto">
          <a:xfrm>
            <a:off x="3276599" y="3329021"/>
            <a:ext cx="5610225" cy="3390867"/>
          </a:xfrm>
          <a:prstGeom prst="rect">
            <a:avLst/>
          </a:prstGeom>
          <a:noFill/>
          <a:ln w="9525">
            <a:noFill/>
            <a:miter lim="800000"/>
            <a:headEnd/>
            <a:tailEnd/>
          </a:ln>
        </p:spPr>
      </p:pic>
      <p:sp>
        <p:nvSpPr>
          <p:cNvPr id="8" name="TextBox 7"/>
          <p:cNvSpPr txBox="1"/>
          <p:nvPr/>
        </p:nvSpPr>
        <p:spPr>
          <a:xfrm>
            <a:off x="3771900" y="2609850"/>
            <a:ext cx="4962525" cy="746358"/>
          </a:xfrm>
          <a:prstGeom prst="rect">
            <a:avLst/>
          </a:prstGeom>
          <a:noFill/>
        </p:spPr>
        <p:txBody>
          <a:bodyPr wrap="square" rtlCol="0">
            <a:spAutoFit/>
          </a:bodyPr>
          <a:lstStyle/>
          <a:p>
            <a:pPr algn="ctr">
              <a:spcBef>
                <a:spcPts val="0"/>
              </a:spcBef>
            </a:pPr>
            <a:r>
              <a:rPr lang="en-US" b="1" dirty="0" smtClean="0"/>
              <a:t>USGS </a:t>
            </a:r>
            <a:r>
              <a:rPr lang="en-US" b="1" dirty="0" smtClean="0"/>
              <a:t>WaterAlert</a:t>
            </a:r>
          </a:p>
          <a:p>
            <a:pPr algn="ctr">
              <a:spcBef>
                <a:spcPts val="300"/>
              </a:spcBef>
            </a:pPr>
            <a:r>
              <a:rPr lang="en-US" dirty="0" smtClean="0"/>
              <a:t>http</a:t>
            </a:r>
            <a:r>
              <a:rPr lang="en-US" dirty="0" smtClean="0"/>
              <a:t>://water.usgs.gov/wateralert</a:t>
            </a:r>
            <a:r>
              <a:rPr lang="en-US" dirty="0" smtClean="0"/>
              <a:t>/</a:t>
            </a:r>
            <a:endParaRPr lang="en-US"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0387" name="Picture 3" descr="logo2"/>
          <p:cNvPicPr>
            <a:picLocks noChangeAspect="1" noChangeArrowheads="1"/>
          </p:cNvPicPr>
          <p:nvPr/>
        </p:nvPicPr>
        <p:blipFill>
          <a:blip r:embed="rId4" cstate="print">
            <a:lum bright="-30000"/>
          </a:blip>
          <a:srcRect/>
          <a:stretch>
            <a:fillRect/>
          </a:stretch>
        </p:blipFill>
        <p:spPr bwMode="auto">
          <a:xfrm>
            <a:off x="455613" y="6057900"/>
            <a:ext cx="1373187" cy="512763"/>
          </a:xfrm>
          <a:prstGeom prst="rect">
            <a:avLst/>
          </a:prstGeom>
          <a:noFill/>
        </p:spPr>
      </p:pic>
      <p:sp>
        <p:nvSpPr>
          <p:cNvPr id="400388" name="Text Box 4"/>
          <p:cNvSpPr txBox="1">
            <a:spLocks noChangeArrowheads="1"/>
          </p:cNvSpPr>
          <p:nvPr/>
        </p:nvSpPr>
        <p:spPr bwMode="auto">
          <a:xfrm>
            <a:off x="228600" y="1571625"/>
            <a:ext cx="8696325" cy="1061829"/>
          </a:xfrm>
          <a:prstGeom prst="rect">
            <a:avLst/>
          </a:prstGeom>
          <a:noFill/>
          <a:ln w="9525" algn="ctr">
            <a:noFill/>
            <a:miter lim="800000"/>
            <a:headEnd/>
            <a:tailEnd/>
          </a:ln>
          <a:effectLst/>
        </p:spPr>
        <p:txBody>
          <a:bodyPr wrap="square">
            <a:spAutoFit/>
          </a:bodyPr>
          <a:lstStyle/>
          <a:p>
            <a:pPr marL="173038" indent="-173038"/>
            <a:r>
              <a:rPr lang="en-US" sz="1800" dirty="0" smtClean="0"/>
              <a:t>Funding and funding stability impact USGS’s ability to meet society’s needs</a:t>
            </a:r>
          </a:p>
          <a:p>
            <a:pPr marL="173038" indent="-173038"/>
            <a:r>
              <a:rPr lang="en-US" sz="1800" dirty="0" smtClean="0">
                <a:solidFill>
                  <a:schemeClr val="tx1"/>
                </a:solidFill>
              </a:rPr>
              <a:t>A good example - Funding </a:t>
            </a:r>
            <a:r>
              <a:rPr lang="en-US" sz="1800" dirty="0">
                <a:solidFill>
                  <a:schemeClr val="tx1"/>
                </a:solidFill>
              </a:rPr>
              <a:t>for the </a:t>
            </a:r>
            <a:r>
              <a:rPr lang="en-US" sz="1800" dirty="0" smtClean="0">
                <a:solidFill>
                  <a:schemeClr val="tx1"/>
                </a:solidFill>
              </a:rPr>
              <a:t>Susquehanna </a:t>
            </a:r>
            <a:r>
              <a:rPr lang="en-US" sz="1800" dirty="0" smtClean="0">
                <a:solidFill>
                  <a:schemeClr val="tx1"/>
                </a:solidFill>
              </a:rPr>
              <a:t>River Basin </a:t>
            </a:r>
            <a:r>
              <a:rPr lang="en-US" sz="1800" dirty="0" smtClean="0">
                <a:solidFill>
                  <a:schemeClr val="tx1"/>
                </a:solidFill>
              </a:rPr>
              <a:t>System </a:t>
            </a:r>
            <a:r>
              <a:rPr lang="en-US" sz="1800" dirty="0" smtClean="0">
                <a:solidFill>
                  <a:schemeClr val="tx1"/>
                </a:solidFill>
              </a:rPr>
              <a:t>streamgages is fairly well balanced among four agencies</a:t>
            </a:r>
          </a:p>
        </p:txBody>
      </p:sp>
      <p:grpSp>
        <p:nvGrpSpPr>
          <p:cNvPr id="400401" name="Group 17"/>
          <p:cNvGrpSpPr>
            <a:grpSpLocks/>
          </p:cNvGrpSpPr>
          <p:nvPr/>
        </p:nvGrpSpPr>
        <p:grpSpPr bwMode="auto">
          <a:xfrm>
            <a:off x="2282825" y="2933700"/>
            <a:ext cx="6681788" cy="3611563"/>
            <a:chOff x="1438" y="1278"/>
            <a:chExt cx="4209" cy="2275"/>
          </a:xfrm>
        </p:grpSpPr>
        <p:graphicFrame>
          <p:nvGraphicFramePr>
            <p:cNvPr id="400400" name="Object 16"/>
            <p:cNvGraphicFramePr>
              <a:graphicFrameLocks noChangeAspect="1"/>
            </p:cNvGraphicFramePr>
            <p:nvPr/>
          </p:nvGraphicFramePr>
          <p:xfrm>
            <a:off x="1438" y="1278"/>
            <a:ext cx="4209" cy="2275"/>
          </p:xfrm>
          <a:graphic>
            <a:graphicData uri="http://schemas.openxmlformats.org/presentationml/2006/ole">
              <p:oleObj spid="_x0000_s400400" name="Chart" r:id="rId5" imgW="5181728" imgH="2800259" progId="Excel.Sheet.8">
                <p:embed/>
              </p:oleObj>
            </a:graphicData>
          </a:graphic>
        </p:graphicFrame>
        <p:sp>
          <p:nvSpPr>
            <p:cNvPr id="400394" name="Text Box 10"/>
            <p:cNvSpPr txBox="1">
              <a:spLocks noChangeArrowheads="1"/>
            </p:cNvSpPr>
            <p:nvPr/>
          </p:nvSpPr>
          <p:spPr bwMode="auto">
            <a:xfrm>
              <a:off x="1970" y="2992"/>
              <a:ext cx="3216" cy="291"/>
            </a:xfrm>
            <a:prstGeom prst="rect">
              <a:avLst/>
            </a:prstGeom>
            <a:noFill/>
            <a:ln w="9525" algn="ctr">
              <a:noFill/>
              <a:miter lim="800000"/>
              <a:headEnd/>
              <a:tailEnd/>
            </a:ln>
            <a:effectLst/>
          </p:spPr>
          <p:txBody>
            <a:bodyPr>
              <a:spAutoFit/>
            </a:bodyPr>
            <a:lstStyle/>
            <a:p>
              <a:pPr algn="ctr">
                <a:lnSpc>
                  <a:spcPct val="50000"/>
                </a:lnSpc>
              </a:pPr>
              <a:r>
                <a:rPr lang="en-US" sz="1600" b="1" dirty="0" smtClean="0">
                  <a:solidFill>
                    <a:srgbClr val="009900"/>
                  </a:solidFill>
                  <a:latin typeface="Helvetica" pitchFamily="34" charset="0"/>
                </a:rPr>
                <a:t>Susquehanna </a:t>
              </a:r>
              <a:r>
                <a:rPr lang="en-US" sz="1600" b="1" dirty="0">
                  <a:solidFill>
                    <a:srgbClr val="009900"/>
                  </a:solidFill>
                  <a:latin typeface="Helvetica" pitchFamily="34" charset="0"/>
                </a:rPr>
                <a:t>River Basin</a:t>
              </a:r>
            </a:p>
            <a:p>
              <a:pPr algn="ctr">
                <a:lnSpc>
                  <a:spcPct val="50000"/>
                </a:lnSpc>
              </a:pPr>
              <a:r>
                <a:rPr lang="en-US" sz="1600" b="1" dirty="0">
                  <a:solidFill>
                    <a:srgbClr val="009900"/>
                  </a:solidFill>
                  <a:latin typeface="Helvetica" pitchFamily="34" charset="0"/>
                </a:rPr>
                <a:t>Flood Forecasting System Gage Funding</a:t>
              </a:r>
            </a:p>
          </p:txBody>
        </p:sp>
      </p:grpSp>
      <p:sp>
        <p:nvSpPr>
          <p:cNvPr id="9" name="Title 1"/>
          <p:cNvSpPr txBox="1">
            <a:spLocks/>
          </p:cNvSpPr>
          <p:nvPr/>
        </p:nvSpPr>
        <p:spPr>
          <a:xfrm>
            <a:off x="457200" y="-20637"/>
            <a:ext cx="8229600" cy="1373187"/>
          </a:xfrm>
          <a:prstGeom prst="rect">
            <a:avLst/>
          </a:prstGeom>
        </p:spPr>
        <p:txBody>
          <a:bodyPr/>
          <a:lstStyle/>
          <a:p>
            <a:pPr lvl="0" algn="ctr">
              <a:spcBef>
                <a:spcPct val="0"/>
              </a:spcBef>
            </a:pPr>
            <a:r>
              <a:rPr kumimoji="0" lang="en-US" sz="4400" b="1"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rPr>
              <a:t>Society’s Impact on</a:t>
            </a:r>
            <a:r>
              <a:rPr kumimoji="0" lang="en-US" sz="4400" b="1" i="0" u="none" strike="noStrike" kern="0" cap="none" spc="0" normalizeH="0" noProof="0" dirty="0" smtClean="0">
                <a:ln>
                  <a:noFill/>
                </a:ln>
                <a:solidFill>
                  <a:schemeClr val="tx2"/>
                </a:solidFill>
                <a:effectLst>
                  <a:outerShdw blurRad="38100" dist="38100" dir="2700000" algn="tl">
                    <a:srgbClr val="000000"/>
                  </a:outerShdw>
                </a:effectLst>
                <a:uLnTx/>
                <a:uFillTx/>
                <a:latin typeface="+mj-lt"/>
                <a:ea typeface="+mj-ea"/>
                <a:cs typeface="+mj-cs"/>
              </a:rPr>
              <a:t> </a:t>
            </a:r>
          </a:p>
          <a:p>
            <a:pPr lvl="0" algn="ctr">
              <a:spcBef>
                <a:spcPct val="0"/>
              </a:spcBef>
            </a:pPr>
            <a:r>
              <a:rPr kumimoji="0" lang="en-US" sz="4400" b="1"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rPr>
              <a:t>Water Resources Programs</a:t>
            </a:r>
            <a:endParaRPr kumimoji="0" lang="en-US" sz="4400" b="1" i="0" u="none" strike="noStrike" kern="0" cap="none" spc="0" normalizeH="0" baseline="0" noProof="0" dirty="0">
              <a:ln>
                <a:noFill/>
              </a:ln>
              <a:solidFill>
                <a:schemeClr val="tx2"/>
              </a:solidFill>
              <a:effectLst>
                <a:outerShdw blurRad="38100" dist="38100" dir="2700000" algn="tl">
                  <a:srgbClr val="000000"/>
                </a:outerShdw>
              </a:effectLst>
              <a:uLnTx/>
              <a:uFillTx/>
              <a:latin typeface="+mj-lt"/>
              <a:ea typeface="+mj-ea"/>
              <a:cs typeface="+mj-cs"/>
            </a:endParaRPr>
          </a:p>
        </p:txBody>
      </p:sp>
      <p:sp>
        <p:nvSpPr>
          <p:cNvPr id="10" name="Text Box 4"/>
          <p:cNvSpPr txBox="1">
            <a:spLocks noChangeArrowheads="1"/>
          </p:cNvSpPr>
          <p:nvPr/>
        </p:nvSpPr>
        <p:spPr bwMode="auto">
          <a:xfrm>
            <a:off x="276225" y="2857500"/>
            <a:ext cx="1876425" cy="3139321"/>
          </a:xfrm>
          <a:prstGeom prst="rect">
            <a:avLst/>
          </a:prstGeom>
          <a:noFill/>
          <a:ln w="9525" algn="ctr">
            <a:noFill/>
            <a:miter lim="800000"/>
            <a:headEnd/>
            <a:tailEnd/>
          </a:ln>
          <a:effectLst/>
        </p:spPr>
        <p:txBody>
          <a:bodyPr wrap="square">
            <a:spAutoFit/>
          </a:bodyPr>
          <a:lstStyle/>
          <a:p>
            <a:pPr marL="173038" indent="-173038"/>
            <a:r>
              <a:rPr lang="en-US" sz="1800" dirty="0" smtClean="0"/>
              <a:t>The USGS is more than willing to work  with any group that is interested in stabilizing and/or enhancing the network</a:t>
            </a:r>
            <a:endParaRPr lang="en-US" sz="1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0387" name="Picture 3" descr="logo2"/>
          <p:cNvPicPr>
            <a:picLocks noChangeAspect="1" noChangeArrowheads="1"/>
          </p:cNvPicPr>
          <p:nvPr/>
        </p:nvPicPr>
        <p:blipFill>
          <a:blip r:embed="rId3" cstate="print">
            <a:lum bright="-30000"/>
          </a:blip>
          <a:srcRect/>
          <a:stretch>
            <a:fillRect/>
          </a:stretch>
        </p:blipFill>
        <p:spPr bwMode="auto">
          <a:xfrm>
            <a:off x="455613" y="6057900"/>
            <a:ext cx="1373187" cy="512763"/>
          </a:xfrm>
          <a:prstGeom prst="rect">
            <a:avLst/>
          </a:prstGeom>
          <a:noFill/>
        </p:spPr>
      </p:pic>
      <p:pic>
        <p:nvPicPr>
          <p:cNvPr id="422916" name="Picture 4" descr="Graph of DAILY Discharge, cubic feet per second"/>
          <p:cNvPicPr>
            <a:picLocks noChangeAspect="1" noChangeArrowheads="1"/>
          </p:cNvPicPr>
          <p:nvPr/>
        </p:nvPicPr>
        <p:blipFill>
          <a:blip r:embed="rId4" cstate="print"/>
          <a:srcRect/>
          <a:stretch>
            <a:fillRect/>
          </a:stretch>
        </p:blipFill>
        <p:spPr bwMode="auto">
          <a:xfrm>
            <a:off x="454025" y="2790826"/>
            <a:ext cx="3756660" cy="3108960"/>
          </a:xfrm>
          <a:prstGeom prst="rect">
            <a:avLst/>
          </a:prstGeom>
          <a:noFill/>
        </p:spPr>
      </p:pic>
      <p:pic>
        <p:nvPicPr>
          <p:cNvPr id="422918" name="Picture 6" descr="Graph of  Discharge, cubic feet per second"/>
          <p:cNvPicPr>
            <a:picLocks noChangeAspect="1" noChangeArrowheads="1"/>
          </p:cNvPicPr>
          <p:nvPr/>
        </p:nvPicPr>
        <p:blipFill>
          <a:blip r:embed="rId5" cstate="print"/>
          <a:srcRect/>
          <a:stretch>
            <a:fillRect/>
          </a:stretch>
        </p:blipFill>
        <p:spPr bwMode="auto">
          <a:xfrm>
            <a:off x="4956306" y="2387927"/>
            <a:ext cx="3756660" cy="3108960"/>
          </a:xfrm>
          <a:prstGeom prst="rect">
            <a:avLst/>
          </a:prstGeom>
          <a:noFill/>
        </p:spPr>
      </p:pic>
      <p:sp>
        <p:nvSpPr>
          <p:cNvPr id="14" name="TextBox 13"/>
          <p:cNvSpPr txBox="1"/>
          <p:nvPr/>
        </p:nvSpPr>
        <p:spPr>
          <a:xfrm>
            <a:off x="5353050" y="5648325"/>
            <a:ext cx="3038475" cy="584775"/>
          </a:xfrm>
          <a:prstGeom prst="rect">
            <a:avLst/>
          </a:prstGeom>
          <a:noFill/>
        </p:spPr>
        <p:txBody>
          <a:bodyPr wrap="square" rtlCol="0">
            <a:spAutoFit/>
          </a:bodyPr>
          <a:lstStyle/>
          <a:p>
            <a:r>
              <a:rPr lang="en-US" sz="3200" dirty="0" smtClean="0"/>
              <a:t>Any questions?</a:t>
            </a:r>
            <a:endParaRPr lang="en-US" sz="3200" dirty="0"/>
          </a:p>
        </p:txBody>
      </p:sp>
      <p:sp>
        <p:nvSpPr>
          <p:cNvPr id="15" name="Rectangle 2"/>
          <p:cNvSpPr txBox="1">
            <a:spLocks noChangeArrowheads="1"/>
          </p:cNvSpPr>
          <p:nvPr/>
        </p:nvSpPr>
        <p:spPr>
          <a:xfrm>
            <a:off x="166689" y="200025"/>
            <a:ext cx="5262561" cy="2124075"/>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smtClean="0">
                <a:ln>
                  <a:noFill/>
                </a:ln>
                <a:solidFill>
                  <a:schemeClr val="hlink"/>
                </a:solidFill>
                <a:effectLst>
                  <a:outerShdw blurRad="38100" dist="38100" dir="2700000" algn="tl">
                    <a:srgbClr val="000000"/>
                  </a:outerShdw>
                </a:effectLst>
                <a:uLnTx/>
                <a:uFillTx/>
                <a:latin typeface="+mj-lt"/>
                <a:ea typeface="+mj-ea"/>
                <a:cs typeface="+mj-cs"/>
              </a:rPr>
              <a:t>The U. S. Geological Survey </a:t>
            </a:r>
            <a:br>
              <a:rPr kumimoji="0" lang="en-US" sz="3200" b="1" i="0" u="none" strike="noStrike" kern="0" cap="none" spc="0" normalizeH="0" baseline="0" noProof="0" smtClean="0">
                <a:ln>
                  <a:noFill/>
                </a:ln>
                <a:solidFill>
                  <a:schemeClr val="hlink"/>
                </a:solidFill>
                <a:effectLst>
                  <a:outerShdw blurRad="38100" dist="38100" dir="2700000" algn="tl">
                    <a:srgbClr val="000000"/>
                  </a:outerShdw>
                </a:effectLst>
                <a:uLnTx/>
                <a:uFillTx/>
                <a:latin typeface="+mj-lt"/>
                <a:ea typeface="+mj-ea"/>
                <a:cs typeface="+mj-cs"/>
              </a:rPr>
            </a:br>
            <a:r>
              <a:rPr kumimoji="0" lang="en-US" sz="3200" b="1" i="0" u="none" strike="noStrike" kern="0" cap="none" spc="0" normalizeH="0" baseline="0" noProof="0" smtClean="0">
                <a:ln>
                  <a:noFill/>
                </a:ln>
                <a:solidFill>
                  <a:schemeClr val="hlink"/>
                </a:solidFill>
                <a:effectLst>
                  <a:outerShdw blurRad="38100" dist="38100" dir="2700000" algn="tl">
                    <a:srgbClr val="000000"/>
                  </a:outerShdw>
                </a:effectLst>
                <a:uLnTx/>
                <a:uFillTx/>
                <a:latin typeface="+mj-lt"/>
                <a:ea typeface="+mj-ea"/>
                <a:cs typeface="+mj-cs"/>
              </a:rPr>
              <a:t>Streamgaging Network</a:t>
            </a:r>
            <a:br>
              <a:rPr kumimoji="0" lang="en-US" sz="3200" b="1" i="0" u="none" strike="noStrike" kern="0" cap="none" spc="0" normalizeH="0" baseline="0" noProof="0" smtClean="0">
                <a:ln>
                  <a:noFill/>
                </a:ln>
                <a:solidFill>
                  <a:schemeClr val="hlink"/>
                </a:solidFill>
                <a:effectLst>
                  <a:outerShdw blurRad="38100" dist="38100" dir="2700000" algn="tl">
                    <a:srgbClr val="000000"/>
                  </a:outerShdw>
                </a:effectLst>
                <a:uLnTx/>
                <a:uFillTx/>
                <a:latin typeface="+mj-lt"/>
                <a:ea typeface="+mj-ea"/>
                <a:cs typeface="+mj-cs"/>
              </a:rPr>
            </a:br>
            <a:r>
              <a:rPr kumimoji="0" lang="en-US" sz="32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rPr>
              <a:t> Supporting Society’s </a:t>
            </a:r>
            <a:br>
              <a:rPr kumimoji="0" lang="en-US" sz="32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rPr>
            </a:br>
            <a:r>
              <a:rPr kumimoji="0" lang="en-US" sz="32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rPr>
              <a:t>Water-Resource Decisions </a:t>
            </a:r>
            <a:endParaRPr kumimoji="0" lang="en-US" sz="3200" b="1" i="0" u="none" strike="noStrike" kern="0" cap="none" spc="0" normalizeH="0" baseline="0" noProof="0" dirty="0">
              <a:ln>
                <a:noFill/>
              </a:ln>
              <a:solidFill>
                <a:schemeClr val="tx2"/>
              </a:solidFill>
              <a:effectLst>
                <a:outerShdw blurRad="38100" dist="38100" dir="2700000" algn="tl">
                  <a:srgbClr val="000000"/>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ctrTitle"/>
          </p:nvPr>
        </p:nvSpPr>
        <p:spPr>
          <a:xfrm>
            <a:off x="166688" y="200025"/>
            <a:ext cx="8816975" cy="2124075"/>
          </a:xfrm>
        </p:spPr>
        <p:txBody>
          <a:bodyPr/>
          <a:lstStyle/>
          <a:p>
            <a:r>
              <a:rPr lang="en-US" sz="3200" dirty="0">
                <a:solidFill>
                  <a:schemeClr val="hlink"/>
                </a:solidFill>
              </a:rPr>
              <a:t>The </a:t>
            </a:r>
            <a:r>
              <a:rPr lang="en-US" sz="3200" dirty="0" smtClean="0">
                <a:solidFill>
                  <a:schemeClr val="hlink"/>
                </a:solidFill>
              </a:rPr>
              <a:t>U. S. Geological Survey </a:t>
            </a:r>
            <a:br>
              <a:rPr lang="en-US" sz="3200" dirty="0" smtClean="0">
                <a:solidFill>
                  <a:schemeClr val="hlink"/>
                </a:solidFill>
              </a:rPr>
            </a:br>
            <a:r>
              <a:rPr lang="en-US" sz="3200" dirty="0" smtClean="0">
                <a:solidFill>
                  <a:schemeClr val="hlink"/>
                </a:solidFill>
              </a:rPr>
              <a:t>Streamgaging Network</a:t>
            </a:r>
            <a:br>
              <a:rPr lang="en-US" sz="3200" dirty="0" smtClean="0">
                <a:solidFill>
                  <a:schemeClr val="hlink"/>
                </a:solidFill>
              </a:rPr>
            </a:br>
            <a:r>
              <a:rPr lang="en-US" sz="3200" dirty="0" smtClean="0"/>
              <a:t> Supporting Society’s </a:t>
            </a:r>
            <a:br>
              <a:rPr lang="en-US" sz="3200" dirty="0" smtClean="0"/>
            </a:br>
            <a:r>
              <a:rPr lang="en-US" sz="3200" dirty="0" smtClean="0"/>
              <a:t>Water-Resource Decisions </a:t>
            </a:r>
            <a:endParaRPr lang="en-US" sz="3200" dirty="0"/>
          </a:p>
        </p:txBody>
      </p:sp>
      <p:sp>
        <p:nvSpPr>
          <p:cNvPr id="335876" name="Text Box 4"/>
          <p:cNvSpPr txBox="1">
            <a:spLocks noChangeArrowheads="1"/>
          </p:cNvSpPr>
          <p:nvPr/>
        </p:nvSpPr>
        <p:spPr bwMode="auto">
          <a:xfrm>
            <a:off x="904874" y="2914650"/>
            <a:ext cx="7581901" cy="2566857"/>
          </a:xfrm>
          <a:prstGeom prst="rect">
            <a:avLst/>
          </a:prstGeom>
          <a:noFill/>
          <a:ln w="12700" algn="ctr">
            <a:noFill/>
            <a:miter lim="800000"/>
            <a:headEnd/>
            <a:tailEnd/>
          </a:ln>
          <a:effectLst/>
        </p:spPr>
        <p:txBody>
          <a:bodyPr wrap="square">
            <a:spAutoFit/>
          </a:bodyPr>
          <a:lstStyle/>
          <a:p>
            <a:pPr algn="ctr" eaLnBrk="0" hangingPunct="0">
              <a:spcBef>
                <a:spcPct val="20000"/>
              </a:spcBef>
            </a:pPr>
            <a:r>
              <a:rPr lang="en-US" sz="2400" b="1" dirty="0" smtClean="0"/>
              <a:t>What we’ll cover today:</a:t>
            </a:r>
          </a:p>
          <a:p>
            <a:pPr eaLnBrk="0" hangingPunct="0">
              <a:spcBef>
                <a:spcPct val="20000"/>
              </a:spcBef>
            </a:pPr>
            <a:endParaRPr lang="en-US" sz="1400" b="1" dirty="0" smtClean="0"/>
          </a:p>
          <a:p>
            <a:pPr eaLnBrk="0" hangingPunct="0">
              <a:spcBef>
                <a:spcPct val="20000"/>
              </a:spcBef>
              <a:buFont typeface="Arial" pitchFamily="34" charset="0"/>
              <a:buChar char="•"/>
            </a:pPr>
            <a:r>
              <a:rPr lang="en-US" b="1" dirty="0" smtClean="0"/>
              <a:t>  National, regional, and local </a:t>
            </a:r>
            <a:r>
              <a:rPr lang="en-US" b="1" dirty="0" smtClean="0"/>
              <a:t>streamgaging networks</a:t>
            </a:r>
            <a:endParaRPr lang="en-US" b="1" dirty="0" smtClean="0"/>
          </a:p>
          <a:p>
            <a:pPr eaLnBrk="0" hangingPunct="0">
              <a:spcBef>
                <a:spcPct val="20000"/>
              </a:spcBef>
              <a:buFont typeface="Arial" pitchFamily="34" charset="0"/>
              <a:buChar char="•"/>
            </a:pPr>
            <a:r>
              <a:rPr lang="en-US" b="1" dirty="0" smtClean="0"/>
              <a:t>  Streamgage </a:t>
            </a:r>
            <a:r>
              <a:rPr lang="en-US" b="1" dirty="0" smtClean="0"/>
              <a:t>evolution and operations</a:t>
            </a:r>
            <a:endParaRPr lang="en-US" b="1" dirty="0" smtClean="0"/>
          </a:p>
          <a:p>
            <a:pPr eaLnBrk="0" hangingPunct="0">
              <a:spcBef>
                <a:spcPct val="20000"/>
              </a:spcBef>
              <a:buFont typeface="Arial" pitchFamily="34" charset="0"/>
              <a:buChar char="•"/>
            </a:pPr>
            <a:r>
              <a:rPr lang="en-US" b="1" dirty="0" smtClean="0"/>
              <a:t>  Uses of streamflow data to benefit society</a:t>
            </a:r>
          </a:p>
          <a:p>
            <a:pPr eaLnBrk="0" hangingPunct="0">
              <a:spcBef>
                <a:spcPct val="20000"/>
              </a:spcBef>
              <a:buFont typeface="Arial" pitchFamily="34" charset="0"/>
              <a:buChar char="•"/>
            </a:pPr>
            <a:r>
              <a:rPr lang="en-US" b="1" dirty="0" smtClean="0"/>
              <a:t>  Examples of societal benefits</a:t>
            </a:r>
          </a:p>
          <a:p>
            <a:pPr eaLnBrk="0" hangingPunct="0">
              <a:spcBef>
                <a:spcPct val="20000"/>
              </a:spcBef>
              <a:buFont typeface="Arial" pitchFamily="34" charset="0"/>
              <a:buChar char="•"/>
            </a:pPr>
            <a:r>
              <a:rPr lang="en-US" b="1" dirty="0" smtClean="0"/>
              <a:t>  </a:t>
            </a:r>
            <a:r>
              <a:rPr lang="en-US" b="1" dirty="0" smtClean="0"/>
              <a:t>Issues with managing </a:t>
            </a:r>
            <a:r>
              <a:rPr lang="en-US" b="1" dirty="0" smtClean="0"/>
              <a:t>and funding a cooperative network</a:t>
            </a:r>
            <a:endParaRPr lang="en-US" b="1"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Streamgaging Network</a:t>
            </a:r>
            <a:endParaRPr lang="en-US" dirty="0"/>
          </a:p>
        </p:txBody>
      </p:sp>
      <p:pic>
        <p:nvPicPr>
          <p:cNvPr id="4" name="Picture 16" descr="logo2"/>
          <p:cNvPicPr>
            <a:picLocks noGrp="1" noChangeAspect="1" noChangeArrowheads="1"/>
          </p:cNvPicPr>
          <p:nvPr>
            <p:ph idx="1"/>
          </p:nvPr>
        </p:nvPicPr>
        <p:blipFill>
          <a:blip r:embed="rId3" cstate="print">
            <a:lum bright="-30000"/>
          </a:blip>
          <a:srcRect/>
          <a:stretch>
            <a:fillRect/>
          </a:stretch>
        </p:blipFill>
        <p:spPr bwMode="auto">
          <a:xfrm>
            <a:off x="458906" y="6055722"/>
            <a:ext cx="1360369" cy="519661"/>
          </a:xfrm>
          <a:prstGeom prst="rect">
            <a:avLst/>
          </a:prstGeom>
          <a:noFill/>
        </p:spPr>
      </p:pic>
      <p:pic>
        <p:nvPicPr>
          <p:cNvPr id="425987" name="Picture 3"/>
          <p:cNvPicPr>
            <a:picLocks noChangeAspect="1" noChangeArrowheads="1"/>
          </p:cNvPicPr>
          <p:nvPr/>
        </p:nvPicPr>
        <p:blipFill>
          <a:blip r:embed="rId4" cstate="print"/>
          <a:srcRect/>
          <a:stretch>
            <a:fillRect/>
          </a:stretch>
        </p:blipFill>
        <p:spPr bwMode="auto">
          <a:xfrm>
            <a:off x="3324225" y="1327779"/>
            <a:ext cx="4867275" cy="5311146"/>
          </a:xfrm>
          <a:prstGeom prst="rect">
            <a:avLst/>
          </a:prstGeom>
          <a:noFill/>
          <a:ln w="9525" cap="flat" cmpd="sng" algn="ctr">
            <a:noFill/>
            <a:prstDash val="solid"/>
            <a:miter lim="800000"/>
            <a:headEnd/>
            <a:tailEnd/>
          </a:ln>
        </p:spPr>
      </p:pic>
      <p:sp>
        <p:nvSpPr>
          <p:cNvPr id="5" name="TextBox 4"/>
          <p:cNvSpPr txBox="1"/>
          <p:nvPr/>
        </p:nvSpPr>
        <p:spPr>
          <a:xfrm>
            <a:off x="495300" y="1685925"/>
            <a:ext cx="2581275" cy="3170099"/>
          </a:xfrm>
          <a:prstGeom prst="rect">
            <a:avLst/>
          </a:prstGeom>
          <a:noFill/>
        </p:spPr>
        <p:txBody>
          <a:bodyPr wrap="square" rtlCol="0">
            <a:spAutoFit/>
          </a:bodyPr>
          <a:lstStyle/>
          <a:p>
            <a:pPr>
              <a:buFont typeface="Arial" pitchFamily="34" charset="0"/>
              <a:buChar char="•"/>
            </a:pPr>
            <a:r>
              <a:rPr lang="en-US" dirty="0" smtClean="0"/>
              <a:t> First streamgage established in 1889</a:t>
            </a:r>
          </a:p>
          <a:p>
            <a:pPr>
              <a:buFont typeface="Arial" pitchFamily="34" charset="0"/>
              <a:buChar char="•"/>
            </a:pPr>
            <a:r>
              <a:rPr lang="en-US" dirty="0" smtClean="0"/>
              <a:t> Currently includes 7,400 streamgages</a:t>
            </a:r>
          </a:p>
          <a:p>
            <a:pPr>
              <a:buFont typeface="Arial" pitchFamily="34" charset="0"/>
              <a:buChar char="•"/>
            </a:pPr>
            <a:r>
              <a:rPr lang="en-US" dirty="0" smtClean="0"/>
              <a:t> Annual funding to operate this network is approaching 150 million dollars</a:t>
            </a:r>
          </a:p>
        </p:txBody>
      </p:sp>
      <p:sp>
        <p:nvSpPr>
          <p:cNvPr id="7" name="TextBox 6"/>
          <p:cNvSpPr txBox="1"/>
          <p:nvPr/>
        </p:nvSpPr>
        <p:spPr>
          <a:xfrm>
            <a:off x="47625" y="5153025"/>
            <a:ext cx="3267076" cy="369332"/>
          </a:xfrm>
          <a:prstGeom prst="rect">
            <a:avLst/>
          </a:prstGeom>
          <a:noFill/>
        </p:spPr>
        <p:txBody>
          <a:bodyPr wrap="square" rtlCol="0">
            <a:spAutoFit/>
          </a:bodyPr>
          <a:lstStyle/>
          <a:p>
            <a:r>
              <a:rPr lang="en-US" sz="1800" dirty="0" smtClean="0">
                <a:solidFill>
                  <a:schemeClr val="tx1"/>
                </a:solidFill>
              </a:rPr>
              <a:t>http://waterwatch.usgs.gov/</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Mid-Atlantic Network</a:t>
            </a:r>
            <a:endParaRPr lang="en-US" dirty="0"/>
          </a:p>
        </p:txBody>
      </p:sp>
      <p:pic>
        <p:nvPicPr>
          <p:cNvPr id="6" name="Picture 16" descr="logo2"/>
          <p:cNvPicPr>
            <a:picLocks noChangeAspect="1" noChangeArrowheads="1"/>
          </p:cNvPicPr>
          <p:nvPr/>
        </p:nvPicPr>
        <p:blipFill>
          <a:blip r:embed="rId3" cstate="print">
            <a:lum bright="-30000"/>
          </a:blip>
          <a:srcRect/>
          <a:stretch>
            <a:fillRect/>
          </a:stretch>
        </p:blipFill>
        <p:spPr bwMode="auto">
          <a:xfrm>
            <a:off x="458906" y="6055722"/>
            <a:ext cx="1360369" cy="519661"/>
          </a:xfrm>
          <a:prstGeom prst="rect">
            <a:avLst/>
          </a:prstGeom>
          <a:noFill/>
          <a:ln w="9525">
            <a:noFill/>
            <a:miter lim="800000"/>
            <a:headEnd/>
            <a:tailEnd/>
          </a:ln>
          <a:effectLst/>
        </p:spPr>
      </p:pic>
      <p:pic>
        <p:nvPicPr>
          <p:cNvPr id="415746" name="Picture 2"/>
          <p:cNvPicPr>
            <a:picLocks noChangeAspect="1" noChangeArrowheads="1"/>
          </p:cNvPicPr>
          <p:nvPr/>
        </p:nvPicPr>
        <p:blipFill>
          <a:blip r:embed="rId4" cstate="print"/>
          <a:srcRect/>
          <a:stretch>
            <a:fillRect/>
          </a:stretch>
        </p:blipFill>
        <p:spPr bwMode="auto">
          <a:xfrm>
            <a:off x="5191125" y="1204913"/>
            <a:ext cx="3829050" cy="5498941"/>
          </a:xfrm>
          <a:prstGeom prst="rect">
            <a:avLst/>
          </a:prstGeom>
          <a:noFill/>
          <a:ln w="9525">
            <a:noFill/>
            <a:miter lim="800000"/>
            <a:headEnd/>
            <a:tailEnd/>
          </a:ln>
        </p:spPr>
      </p:pic>
      <p:pic>
        <p:nvPicPr>
          <p:cNvPr id="415747" name="Picture 3"/>
          <p:cNvPicPr>
            <a:picLocks noChangeAspect="1" noChangeArrowheads="1"/>
          </p:cNvPicPr>
          <p:nvPr/>
        </p:nvPicPr>
        <p:blipFill>
          <a:blip r:embed="rId5" cstate="print"/>
          <a:srcRect/>
          <a:stretch>
            <a:fillRect/>
          </a:stretch>
        </p:blipFill>
        <p:spPr bwMode="auto">
          <a:xfrm>
            <a:off x="200025" y="1522814"/>
            <a:ext cx="4838700" cy="3777849"/>
          </a:xfrm>
          <a:prstGeom prst="rect">
            <a:avLst/>
          </a:prstGeom>
          <a:noFill/>
          <a:ln w="9525">
            <a:noFill/>
            <a:miter lim="800000"/>
            <a:headEnd/>
            <a:tailEnd/>
          </a:ln>
        </p:spPr>
      </p:pic>
      <p:sp>
        <p:nvSpPr>
          <p:cNvPr id="7" name="TextBox 6"/>
          <p:cNvSpPr txBox="1"/>
          <p:nvPr/>
        </p:nvSpPr>
        <p:spPr>
          <a:xfrm>
            <a:off x="790575" y="5524500"/>
            <a:ext cx="3667125" cy="400110"/>
          </a:xfrm>
          <a:prstGeom prst="rect">
            <a:avLst/>
          </a:prstGeom>
          <a:noFill/>
        </p:spPr>
        <p:txBody>
          <a:bodyPr wrap="square" rtlCol="0">
            <a:spAutoFit/>
          </a:bodyPr>
          <a:lstStyle/>
          <a:p>
            <a:r>
              <a:rPr lang="en-US" dirty="0" smtClean="0">
                <a:solidFill>
                  <a:schemeClr val="tx1"/>
                </a:solidFill>
              </a:rPr>
              <a:t>http://waterwatch.usgs.gov/</a:t>
            </a:r>
            <a:endParaRPr lang="en-US"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Rot="1" noChangeArrowheads="1"/>
          </p:cNvSpPr>
          <p:nvPr>
            <p:ph type="title" idx="4294967295"/>
          </p:nvPr>
        </p:nvSpPr>
        <p:spPr>
          <a:xfrm>
            <a:off x="0" y="152400"/>
            <a:ext cx="9144000" cy="685800"/>
          </a:xfrm>
        </p:spPr>
        <p:txBody>
          <a:bodyPr/>
          <a:lstStyle/>
          <a:p>
            <a:r>
              <a:rPr lang="en-US" sz="3600" dirty="0" smtClean="0"/>
              <a:t>Pennsylvania Network</a:t>
            </a:r>
            <a:endParaRPr lang="en-US" sz="3400" b="0" dirty="0">
              <a:solidFill>
                <a:srgbClr val="FDFA00"/>
              </a:solidFill>
              <a:latin typeface="Helvetica" pitchFamily="34" charset="0"/>
            </a:endParaRPr>
          </a:p>
        </p:txBody>
      </p:sp>
      <p:pic>
        <p:nvPicPr>
          <p:cNvPr id="394243" name="Picture 3" descr="sw_sites_no4"/>
          <p:cNvPicPr>
            <a:picLocks noChangeAspect="1" noChangeArrowheads="1"/>
          </p:cNvPicPr>
          <p:nvPr/>
        </p:nvPicPr>
        <p:blipFill>
          <a:blip r:embed="rId3" cstate="print"/>
          <a:srcRect l="2197" t="15924" r="1099" b="5779"/>
          <a:stretch>
            <a:fillRect/>
          </a:stretch>
        </p:blipFill>
        <p:spPr bwMode="auto">
          <a:xfrm>
            <a:off x="1657350" y="992188"/>
            <a:ext cx="7324725" cy="4910137"/>
          </a:xfrm>
          <a:prstGeom prst="rect">
            <a:avLst/>
          </a:prstGeom>
          <a:noFill/>
        </p:spPr>
      </p:pic>
      <p:sp>
        <p:nvSpPr>
          <p:cNvPr id="394245" name="Text Box 5"/>
          <p:cNvSpPr txBox="1">
            <a:spLocks noChangeArrowheads="1"/>
          </p:cNvSpPr>
          <p:nvPr/>
        </p:nvSpPr>
        <p:spPr bwMode="auto">
          <a:xfrm>
            <a:off x="0" y="1038225"/>
            <a:ext cx="1689100" cy="4862870"/>
          </a:xfrm>
          <a:prstGeom prst="rect">
            <a:avLst/>
          </a:prstGeom>
          <a:noFill/>
          <a:ln w="9525" algn="ctr">
            <a:noFill/>
            <a:miter lim="800000"/>
            <a:headEnd/>
            <a:tailEnd/>
          </a:ln>
          <a:effectLst/>
        </p:spPr>
        <p:txBody>
          <a:bodyPr>
            <a:spAutoFit/>
          </a:bodyPr>
          <a:lstStyle/>
          <a:p>
            <a:pPr marL="173038" indent="-173038"/>
            <a:r>
              <a:rPr lang="en-US" dirty="0"/>
              <a:t>Over 40 partners contribute financially to the statewide network</a:t>
            </a:r>
          </a:p>
          <a:p>
            <a:pPr marL="173038" indent="-173038"/>
            <a:r>
              <a:rPr lang="en-US" dirty="0"/>
              <a:t>Major partners are: USACE, PA-DEP, NWS, </a:t>
            </a:r>
            <a:r>
              <a:rPr lang="en-US" dirty="0" smtClean="0"/>
              <a:t>SRBC, and </a:t>
            </a:r>
            <a:r>
              <a:rPr lang="en-US" dirty="0"/>
              <a:t>the USGS</a:t>
            </a:r>
            <a:endParaRPr lang="en-US" b="1" baseline="30000" dirty="0"/>
          </a:p>
        </p:txBody>
      </p:sp>
      <p:pic>
        <p:nvPicPr>
          <p:cNvPr id="9" name="Picture 16" descr="logo2"/>
          <p:cNvPicPr>
            <a:picLocks noChangeAspect="1" noChangeArrowheads="1"/>
          </p:cNvPicPr>
          <p:nvPr/>
        </p:nvPicPr>
        <p:blipFill>
          <a:blip r:embed="rId4" cstate="print">
            <a:lum bright="-30000"/>
          </a:blip>
          <a:srcRect/>
          <a:stretch>
            <a:fillRect/>
          </a:stretch>
        </p:blipFill>
        <p:spPr bwMode="auto">
          <a:xfrm>
            <a:off x="458906" y="6055722"/>
            <a:ext cx="1360369" cy="519661"/>
          </a:xfrm>
          <a:prstGeom prst="rect">
            <a:avLst/>
          </a:prstGeom>
          <a:noFill/>
        </p:spPr>
      </p:pic>
      <p:sp>
        <p:nvSpPr>
          <p:cNvPr id="6" name="TextBox 5"/>
          <p:cNvSpPr txBox="1"/>
          <p:nvPr/>
        </p:nvSpPr>
        <p:spPr>
          <a:xfrm>
            <a:off x="2057400" y="6172200"/>
            <a:ext cx="6924675" cy="400110"/>
          </a:xfrm>
          <a:prstGeom prst="rect">
            <a:avLst/>
          </a:prstGeom>
          <a:noFill/>
        </p:spPr>
        <p:txBody>
          <a:bodyPr wrap="square" rtlCol="0">
            <a:spAutoFit/>
          </a:bodyPr>
          <a:lstStyle/>
          <a:p>
            <a:r>
              <a:rPr lang="en-US" dirty="0" smtClean="0">
                <a:solidFill>
                  <a:schemeClr val="tx1"/>
                </a:solidFill>
              </a:rPr>
              <a:t>http://waterdata.usgs.gov/pa/nwis/current/?type=intro</a:t>
            </a:r>
            <a:endParaRPr lang="en-US"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4625" y="188913"/>
            <a:ext cx="3790950" cy="944562"/>
          </a:xfrm>
        </p:spPr>
        <p:txBody>
          <a:bodyPr/>
          <a:lstStyle/>
          <a:p>
            <a:r>
              <a:rPr lang="en-US" dirty="0" smtClean="0"/>
              <a:t>Streamgage Evolution</a:t>
            </a:r>
            <a:endParaRPr lang="en-US" dirty="0"/>
          </a:p>
        </p:txBody>
      </p:sp>
      <p:pic>
        <p:nvPicPr>
          <p:cNvPr id="6" name="Picture 16" descr="logo2"/>
          <p:cNvPicPr>
            <a:picLocks noChangeAspect="1" noChangeArrowheads="1"/>
          </p:cNvPicPr>
          <p:nvPr/>
        </p:nvPicPr>
        <p:blipFill>
          <a:blip r:embed="rId3" cstate="print">
            <a:lum bright="-30000"/>
          </a:blip>
          <a:srcRect/>
          <a:stretch>
            <a:fillRect/>
          </a:stretch>
        </p:blipFill>
        <p:spPr bwMode="auto">
          <a:xfrm>
            <a:off x="458906" y="6055722"/>
            <a:ext cx="1360369" cy="519661"/>
          </a:xfrm>
          <a:prstGeom prst="rect">
            <a:avLst/>
          </a:prstGeom>
          <a:noFill/>
          <a:ln w="9525">
            <a:noFill/>
            <a:miter lim="800000"/>
            <a:headEnd/>
            <a:tailEnd/>
          </a:ln>
          <a:effectLst/>
        </p:spPr>
      </p:pic>
      <p:pic>
        <p:nvPicPr>
          <p:cNvPr id="9" name="Picture 8" descr="Rowland1.jpg"/>
          <p:cNvPicPr>
            <a:picLocks noChangeAspect="1"/>
          </p:cNvPicPr>
          <p:nvPr/>
        </p:nvPicPr>
        <p:blipFill>
          <a:blip r:embed="rId4" cstate="print"/>
          <a:stretch>
            <a:fillRect/>
          </a:stretch>
        </p:blipFill>
        <p:spPr>
          <a:xfrm>
            <a:off x="3524250" y="3635375"/>
            <a:ext cx="2295525" cy="3060700"/>
          </a:xfrm>
          <a:prstGeom prst="rect">
            <a:avLst/>
          </a:prstGeom>
        </p:spPr>
      </p:pic>
      <p:pic>
        <p:nvPicPr>
          <p:cNvPr id="10" name="Picture 9" descr="harrisburg.jpg"/>
          <p:cNvPicPr>
            <a:picLocks noChangeAspect="1"/>
          </p:cNvPicPr>
          <p:nvPr/>
        </p:nvPicPr>
        <p:blipFill>
          <a:blip r:embed="rId5" cstate="print"/>
          <a:stretch>
            <a:fillRect/>
          </a:stretch>
        </p:blipFill>
        <p:spPr>
          <a:xfrm>
            <a:off x="6292850" y="476250"/>
            <a:ext cx="2540000" cy="3810000"/>
          </a:xfrm>
          <a:prstGeom prst="rect">
            <a:avLst/>
          </a:prstGeom>
        </p:spPr>
      </p:pic>
      <p:pic>
        <p:nvPicPr>
          <p:cNvPr id="11" name="Picture 10" descr="Bower.jpg"/>
          <p:cNvPicPr>
            <a:picLocks noChangeAspect="1"/>
          </p:cNvPicPr>
          <p:nvPr/>
        </p:nvPicPr>
        <p:blipFill>
          <a:blip r:embed="rId6" cstate="print"/>
          <a:stretch>
            <a:fillRect/>
          </a:stretch>
        </p:blipFill>
        <p:spPr>
          <a:xfrm>
            <a:off x="311150" y="514350"/>
            <a:ext cx="2540000" cy="3390900"/>
          </a:xfrm>
          <a:prstGeom prst="rect">
            <a:avLst/>
          </a:prstGeom>
        </p:spPr>
      </p:pic>
      <p:pic>
        <p:nvPicPr>
          <p:cNvPr id="13" name="Picture 12" descr="landingville_outside.jpg"/>
          <p:cNvPicPr>
            <a:picLocks noChangeAspect="1"/>
          </p:cNvPicPr>
          <p:nvPr/>
        </p:nvPicPr>
        <p:blipFill>
          <a:blip r:embed="rId7" cstate="print"/>
          <a:stretch>
            <a:fillRect/>
          </a:stretch>
        </p:blipFill>
        <p:spPr>
          <a:xfrm>
            <a:off x="3188475" y="1357894"/>
            <a:ext cx="2774175" cy="208063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913"/>
            <a:ext cx="8229600" cy="925512"/>
          </a:xfrm>
        </p:spPr>
        <p:txBody>
          <a:bodyPr/>
          <a:lstStyle/>
          <a:p>
            <a:r>
              <a:rPr lang="en-US" dirty="0" smtClean="0"/>
              <a:t>Streamgage Operations</a:t>
            </a:r>
            <a:endParaRPr lang="en-US" dirty="0"/>
          </a:p>
        </p:txBody>
      </p:sp>
      <p:pic>
        <p:nvPicPr>
          <p:cNvPr id="6" name="Picture 16" descr="logo2"/>
          <p:cNvPicPr>
            <a:picLocks noChangeAspect="1" noChangeArrowheads="1"/>
          </p:cNvPicPr>
          <p:nvPr/>
        </p:nvPicPr>
        <p:blipFill>
          <a:blip r:embed="rId3" cstate="print">
            <a:lum bright="-30000"/>
          </a:blip>
          <a:srcRect/>
          <a:stretch>
            <a:fillRect/>
          </a:stretch>
        </p:blipFill>
        <p:spPr bwMode="auto">
          <a:xfrm>
            <a:off x="458906" y="6055722"/>
            <a:ext cx="1360369" cy="519661"/>
          </a:xfrm>
          <a:prstGeom prst="rect">
            <a:avLst/>
          </a:prstGeom>
          <a:noFill/>
          <a:ln w="9525">
            <a:noFill/>
            <a:miter lim="800000"/>
            <a:headEnd/>
            <a:tailEnd/>
          </a:ln>
          <a:effectLst/>
        </p:spPr>
      </p:pic>
      <p:pic>
        <p:nvPicPr>
          <p:cNvPr id="414722" name="Picture 2"/>
          <p:cNvPicPr>
            <a:picLocks noChangeAspect="1" noChangeArrowheads="1"/>
          </p:cNvPicPr>
          <p:nvPr/>
        </p:nvPicPr>
        <p:blipFill>
          <a:blip r:embed="rId4" cstate="print"/>
          <a:srcRect/>
          <a:stretch>
            <a:fillRect/>
          </a:stretch>
        </p:blipFill>
        <p:spPr bwMode="auto">
          <a:xfrm>
            <a:off x="176213" y="1147763"/>
            <a:ext cx="6162675" cy="4619625"/>
          </a:xfrm>
          <a:prstGeom prst="rect">
            <a:avLst/>
          </a:prstGeom>
          <a:noFill/>
          <a:ln w="9525">
            <a:noFill/>
            <a:miter lim="800000"/>
            <a:headEnd/>
            <a:tailEnd/>
          </a:ln>
        </p:spPr>
      </p:pic>
      <p:pic>
        <p:nvPicPr>
          <p:cNvPr id="7" name="Picture 9" descr="01541000"/>
          <p:cNvPicPr>
            <a:picLocks noChangeAspect="1" noChangeArrowheads="1"/>
          </p:cNvPicPr>
          <p:nvPr/>
        </p:nvPicPr>
        <p:blipFill>
          <a:blip r:embed="rId5" cstate="print"/>
          <a:srcRect/>
          <a:stretch>
            <a:fillRect/>
          </a:stretch>
        </p:blipFill>
        <p:spPr bwMode="auto">
          <a:xfrm>
            <a:off x="6610349" y="3543300"/>
            <a:ext cx="2326481" cy="3101975"/>
          </a:xfrm>
          <a:prstGeom prst="rect">
            <a:avLst/>
          </a:prstGeom>
          <a:noFill/>
          <a:ln w="9525">
            <a:solidFill>
              <a:srgbClr val="FDFA00"/>
            </a:solid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962650" cy="1143000"/>
          </a:xfrm>
        </p:spPr>
        <p:txBody>
          <a:bodyPr/>
          <a:lstStyle/>
          <a:p>
            <a:r>
              <a:rPr lang="en-US" dirty="0" smtClean="0"/>
              <a:t>Streamgage Operations</a:t>
            </a:r>
            <a:endParaRPr lang="en-US" dirty="0"/>
          </a:p>
        </p:txBody>
      </p:sp>
      <p:pic>
        <p:nvPicPr>
          <p:cNvPr id="6" name="Picture 16" descr="logo2"/>
          <p:cNvPicPr>
            <a:picLocks noChangeAspect="1" noChangeArrowheads="1"/>
          </p:cNvPicPr>
          <p:nvPr/>
        </p:nvPicPr>
        <p:blipFill>
          <a:blip r:embed="rId3" cstate="print">
            <a:lum bright="-30000"/>
          </a:blip>
          <a:srcRect/>
          <a:stretch>
            <a:fillRect/>
          </a:stretch>
        </p:blipFill>
        <p:spPr bwMode="auto">
          <a:xfrm>
            <a:off x="458906" y="6055722"/>
            <a:ext cx="1360369" cy="519661"/>
          </a:xfrm>
          <a:prstGeom prst="rect">
            <a:avLst/>
          </a:prstGeom>
          <a:noFill/>
          <a:ln w="9525">
            <a:noFill/>
            <a:miter lim="800000"/>
            <a:headEnd/>
            <a:tailEnd/>
          </a:ln>
          <a:effectLst/>
        </p:spPr>
      </p:pic>
      <p:pic>
        <p:nvPicPr>
          <p:cNvPr id="8" name="Picture 7" descr="Rowland3.jpg"/>
          <p:cNvPicPr>
            <a:picLocks noChangeAspect="1"/>
          </p:cNvPicPr>
          <p:nvPr/>
        </p:nvPicPr>
        <p:blipFill>
          <a:blip r:embed="rId4" cstate="print"/>
          <a:stretch>
            <a:fillRect/>
          </a:stretch>
        </p:blipFill>
        <p:spPr>
          <a:xfrm>
            <a:off x="6477000" y="679450"/>
            <a:ext cx="2162175" cy="2882900"/>
          </a:xfrm>
          <a:prstGeom prst="rect">
            <a:avLst/>
          </a:prstGeom>
        </p:spPr>
      </p:pic>
      <p:pic>
        <p:nvPicPr>
          <p:cNvPr id="9" name="Picture 8" descr="Rowland1.jpg"/>
          <p:cNvPicPr>
            <a:picLocks noChangeAspect="1"/>
          </p:cNvPicPr>
          <p:nvPr/>
        </p:nvPicPr>
        <p:blipFill>
          <a:blip r:embed="rId5" cstate="print"/>
          <a:stretch>
            <a:fillRect/>
          </a:stretch>
        </p:blipFill>
        <p:spPr>
          <a:xfrm>
            <a:off x="6524625" y="3756025"/>
            <a:ext cx="2160270" cy="2880360"/>
          </a:xfrm>
          <a:prstGeom prst="rect">
            <a:avLst/>
          </a:prstGeom>
        </p:spPr>
      </p:pic>
      <p:pic>
        <p:nvPicPr>
          <p:cNvPr id="10" name="Picture 9" descr="transducer_gage.jpg"/>
          <p:cNvPicPr>
            <a:picLocks noChangeAspect="1"/>
          </p:cNvPicPr>
          <p:nvPr/>
        </p:nvPicPr>
        <p:blipFill>
          <a:blip r:embed="rId6" cstate="print"/>
          <a:stretch>
            <a:fillRect/>
          </a:stretch>
        </p:blipFill>
        <p:spPr>
          <a:xfrm>
            <a:off x="499491" y="1806466"/>
            <a:ext cx="5691759" cy="350391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Supporting Society’s </a:t>
            </a:r>
            <a:r>
              <a:rPr lang="en-US" dirty="0" smtClean="0"/>
              <a:t/>
            </a:r>
            <a:br>
              <a:rPr lang="en-US" dirty="0" smtClean="0"/>
            </a:br>
            <a:r>
              <a:rPr lang="en-US" dirty="0" smtClean="0"/>
              <a:t>Water </a:t>
            </a:r>
            <a:r>
              <a:rPr lang="en-US" dirty="0" smtClean="0"/>
              <a:t>Resource Decisions</a:t>
            </a:r>
            <a:endParaRPr lang="en-US" dirty="0"/>
          </a:p>
        </p:txBody>
      </p:sp>
      <p:sp>
        <p:nvSpPr>
          <p:cNvPr id="3" name="Content Placeholder 2"/>
          <p:cNvSpPr>
            <a:spLocks noGrp="1"/>
          </p:cNvSpPr>
          <p:nvPr>
            <p:ph idx="1"/>
          </p:nvPr>
        </p:nvSpPr>
        <p:spPr/>
        <p:txBody>
          <a:bodyPr/>
          <a:lstStyle/>
          <a:p>
            <a:r>
              <a:rPr lang="en-US" dirty="0" smtClean="0"/>
              <a:t>USGS streamflow data enable informed decisions about:</a:t>
            </a:r>
          </a:p>
          <a:p>
            <a:pPr lvl="1"/>
            <a:r>
              <a:rPr lang="en-US" dirty="0" smtClean="0"/>
              <a:t> Management </a:t>
            </a:r>
            <a:r>
              <a:rPr lang="en-US" dirty="0"/>
              <a:t>and allocation of water resources</a:t>
            </a:r>
            <a:r>
              <a:rPr lang="en-US" dirty="0" smtClean="0"/>
              <a:t>,</a:t>
            </a:r>
          </a:p>
          <a:p>
            <a:pPr lvl="1"/>
            <a:r>
              <a:rPr lang="en-US" dirty="0" smtClean="0"/>
              <a:t> Prediction of and reaction to floods, </a:t>
            </a:r>
          </a:p>
          <a:p>
            <a:pPr lvl="1"/>
            <a:r>
              <a:rPr lang="en-US" dirty="0"/>
              <a:t> </a:t>
            </a:r>
            <a:r>
              <a:rPr lang="en-US" dirty="0" smtClean="0"/>
              <a:t>Design </a:t>
            </a:r>
            <a:r>
              <a:rPr lang="en-US" dirty="0"/>
              <a:t>and operation of engineering structures</a:t>
            </a:r>
            <a:r>
              <a:rPr lang="en-US" dirty="0" smtClean="0"/>
              <a:t>,</a:t>
            </a:r>
          </a:p>
          <a:p>
            <a:pPr lvl="1"/>
            <a:r>
              <a:rPr lang="en-US" dirty="0" smtClean="0"/>
              <a:t> Scientific </a:t>
            </a:r>
            <a:r>
              <a:rPr lang="en-US" dirty="0"/>
              <a:t>research</a:t>
            </a:r>
            <a:r>
              <a:rPr lang="en-US" dirty="0" smtClean="0"/>
              <a:t>, </a:t>
            </a:r>
          </a:p>
          <a:p>
            <a:pPr lvl="1"/>
            <a:r>
              <a:rPr lang="en-US" dirty="0" smtClean="0"/>
              <a:t> Operation </a:t>
            </a:r>
            <a:r>
              <a:rPr lang="en-US" dirty="0"/>
              <a:t>of locks and dams, and </a:t>
            </a:r>
          </a:p>
          <a:p>
            <a:pPr lvl="1"/>
            <a:r>
              <a:rPr lang="en-US" dirty="0" smtClean="0"/>
              <a:t> Recreational </a:t>
            </a:r>
            <a:r>
              <a:rPr lang="en-US" dirty="0"/>
              <a:t>safety </a:t>
            </a:r>
          </a:p>
        </p:txBody>
      </p:sp>
      <p:pic>
        <p:nvPicPr>
          <p:cNvPr id="4" name="Picture 16" descr="logo2"/>
          <p:cNvPicPr>
            <a:picLocks noChangeAspect="1" noChangeArrowheads="1"/>
          </p:cNvPicPr>
          <p:nvPr/>
        </p:nvPicPr>
        <p:blipFill>
          <a:blip r:embed="rId3" cstate="print">
            <a:lum bright="-30000"/>
          </a:blip>
          <a:srcRect/>
          <a:stretch>
            <a:fillRect/>
          </a:stretch>
        </p:blipFill>
        <p:spPr bwMode="auto">
          <a:xfrm>
            <a:off x="458906" y="6055722"/>
            <a:ext cx="1360369" cy="519661"/>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000" b="0" i="0" u="none" strike="noStrike" cap="none" normalizeH="0" baseline="0" smtClean="0">
            <a:ln>
              <a:noFill/>
            </a:ln>
            <a:solidFill>
              <a:srgbClr val="FDFA00"/>
            </a:solidFill>
            <a:effectLst/>
            <a:latin typeface="Comic Sans MS" pitchFamily="66"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000" b="0" i="0" u="none" strike="noStrike" cap="none" normalizeH="0" baseline="0" smtClean="0">
            <a:ln>
              <a:noFill/>
            </a:ln>
            <a:solidFill>
              <a:srgbClr val="FDFA00"/>
            </a:solidFill>
            <a:effectLst/>
            <a:latin typeface="Comic Sans MS" pitchFamily="66" charset="0"/>
            <a:cs typeface="Arial"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11749</TotalTime>
  <Words>1826</Words>
  <Application>Microsoft Office PowerPoint</Application>
  <PresentationFormat>On-screen Show (4:3)</PresentationFormat>
  <Paragraphs>102</Paragraphs>
  <Slides>14</Slides>
  <Notes>14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Stream</vt:lpstr>
      <vt:lpstr>Chart</vt:lpstr>
      <vt:lpstr>The U. S. Geological Survey Streamgaging Network  Supporting Society’s  Water-Resource Decisions </vt:lpstr>
      <vt:lpstr>The U. S. Geological Survey  Streamgaging Network  Supporting Society’s  Water-Resource Decisions </vt:lpstr>
      <vt:lpstr>National Streamgaging Network</vt:lpstr>
      <vt:lpstr>Mid-Atlantic Network</vt:lpstr>
      <vt:lpstr>Pennsylvania Network</vt:lpstr>
      <vt:lpstr>Streamgage Evolution</vt:lpstr>
      <vt:lpstr>Streamgage Operations</vt:lpstr>
      <vt:lpstr>Streamgage Operations</vt:lpstr>
      <vt:lpstr>Supporting Society’s  Water Resource Decisions</vt:lpstr>
      <vt:lpstr>Supporting Society’s  Water Resource Decisions</vt:lpstr>
      <vt:lpstr>Supporting Society’s  Water Resource Decisions</vt:lpstr>
      <vt:lpstr>Supporting Society’s  Water Resource Decisions</vt:lpstr>
      <vt:lpstr>Slide 13</vt:lpstr>
      <vt:lpstr>Slide 14</vt:lpstr>
    </vt:vector>
  </TitlesOfParts>
  <Company>USGS PA-WSC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Susquehanna River Basin Flood Warning System</dc:title>
  <dc:creator>Bob Hainly</dc:creator>
  <cp:lastModifiedBy>Bob Hainly</cp:lastModifiedBy>
  <cp:revision>507</cp:revision>
  <cp:lastPrinted>1999-04-15T12:52:10Z</cp:lastPrinted>
  <dcterms:created xsi:type="dcterms:W3CDTF">1999-04-13T14:23:16Z</dcterms:created>
  <dcterms:modified xsi:type="dcterms:W3CDTF">2010-05-27T21:10:31Z</dcterms:modified>
</cp:coreProperties>
</file>