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62" r:id="rId9"/>
    <p:sldId id="267" r:id="rId10"/>
    <p:sldId id="258" r:id="rId11"/>
    <p:sldId id="299" r:id="rId12"/>
    <p:sldId id="301" r:id="rId13"/>
    <p:sldId id="302" r:id="rId14"/>
    <p:sldId id="304" r:id="rId15"/>
    <p:sldId id="305" r:id="rId16"/>
    <p:sldId id="306" r:id="rId17"/>
    <p:sldId id="307" r:id="rId18"/>
    <p:sldId id="308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270" r:id="rId34"/>
    <p:sldId id="281" r:id="rId35"/>
    <p:sldId id="268" r:id="rId36"/>
    <p:sldId id="271" r:id="rId37"/>
    <p:sldId id="291" r:id="rId38"/>
    <p:sldId id="269" r:id="rId39"/>
    <p:sldId id="272" r:id="rId40"/>
    <p:sldId id="273" r:id="rId41"/>
    <p:sldId id="289" r:id="rId42"/>
    <p:sldId id="275" r:id="rId43"/>
    <p:sldId id="327" r:id="rId44"/>
    <p:sldId id="328" r:id="rId45"/>
    <p:sldId id="329" r:id="rId46"/>
    <p:sldId id="330" r:id="rId47"/>
    <p:sldId id="279" r:id="rId48"/>
    <p:sldId id="280" r:id="rId49"/>
    <p:sldId id="290" r:id="rId50"/>
    <p:sldId id="283" r:id="rId51"/>
    <p:sldId id="278" r:id="rId52"/>
    <p:sldId id="282" r:id="rId53"/>
    <p:sldId id="292" r:id="rId54"/>
    <p:sldId id="32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660"/>
  </p:normalViewPr>
  <p:slideViewPr>
    <p:cSldViewPr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53100-F50D-4F2A-8B6C-ED3ACD5147F9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E4727-F5DD-4FA2-A4B8-23E65FE3EA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E4727-F5DD-4FA2-A4B8-23E65FE3EA14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1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CA957-E2F1-402F-9F36-97FAE30499BE}" type="datetimeFigureOut">
              <a:rPr lang="en-US" smtClean="0"/>
              <a:pPr/>
              <a:t>5/24/2010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1021D-830E-419E-8ADD-DD14285AA9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3.gif"/><Relationship Id="rId7" Type="http://schemas.openxmlformats.org/officeDocument/2006/relationships/image" Target="../media/image65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ighwater.org/Brittany/temp%20site/temp_fws.html" TargetMode="External"/><Relationship Id="rId5" Type="http://schemas.openxmlformats.org/officeDocument/2006/relationships/image" Target="../media/image64.gif"/><Relationship Id="rId4" Type="http://schemas.openxmlformats.org/officeDocument/2006/relationships/hyperlink" Target="http://www.cocorahs.org/" TargetMode="External"/><Relationship Id="rId9" Type="http://schemas.openxmlformats.org/officeDocument/2006/relationships/image" Target="../media/image6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sip.ucar.edu/wasis/index.jsp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epodunk.com/cgi-bin/genImage.php?locId=276963&amp;imgId=Contrib-195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Wilkes-Barre and Agnes, Then and Now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J. Nicosia</a:t>
            </a:r>
          </a:p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Warning Coordination Meteorologist</a:t>
            </a:r>
          </a:p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NOAA’s National Weather Service</a:t>
            </a:r>
          </a:p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Binghamton NY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Wilkes-Barre Impacts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Heavy rains begin on Wednesday the 21</a:t>
            </a:r>
            <a:r>
              <a:rPr lang="en-US" baseline="30000" dirty="0" smtClean="0"/>
              <a:t>st</a:t>
            </a:r>
            <a:r>
              <a:rPr lang="en-US" dirty="0" smtClean="0"/>
              <a:t> and last until Friday the 23</a:t>
            </a:r>
            <a:r>
              <a:rPr lang="en-US" baseline="30000" dirty="0" smtClean="0"/>
              <a:t>rd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Susquehanna River came over the levee around 1130 am in Wilkes-Barre, Friday June 23</a:t>
            </a:r>
            <a:r>
              <a:rPr lang="en-US" baseline="30000" dirty="0" smtClean="0"/>
              <a:t>rd</a:t>
            </a:r>
            <a:r>
              <a:rPr lang="en-US" dirty="0" smtClean="0"/>
              <a:t>, 1972. </a:t>
            </a:r>
          </a:p>
          <a:p>
            <a:r>
              <a:rPr lang="en-US" dirty="0" smtClean="0"/>
              <a:t>River crested at 40.91 feet Saturday June 24</a:t>
            </a:r>
            <a:r>
              <a:rPr lang="en-US" baseline="30000" dirty="0" smtClean="0"/>
              <a:t>th</a:t>
            </a:r>
            <a:r>
              <a:rPr lang="en-US" dirty="0" smtClean="0"/>
              <a:t>, 1972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Previous record was 33.07 feet.</a:t>
            </a:r>
          </a:p>
          <a:p>
            <a:pPr lvl="1"/>
            <a:r>
              <a:rPr lang="en-US" dirty="0" smtClean="0"/>
              <a:t>Levee height was close to 37 feet. </a:t>
            </a:r>
          </a:p>
          <a:p>
            <a:r>
              <a:rPr lang="en-US" dirty="0" smtClean="0"/>
              <a:t>Almost entire city was flooded.</a:t>
            </a:r>
          </a:p>
          <a:p>
            <a:pPr lvl="1"/>
            <a:r>
              <a:rPr lang="en-US" dirty="0" smtClean="0"/>
              <a:t>Hundreds of homes and businesses. </a:t>
            </a:r>
          </a:p>
          <a:p>
            <a:r>
              <a:rPr lang="en-US" dirty="0" smtClean="0"/>
              <a:t>One of the hardest hit areas from Agnes.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P:\Djn\agnes\WB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8077200" cy="5041900"/>
          </a:xfrm>
          <a:prstGeom prst="rect">
            <a:avLst/>
          </a:prstGeom>
          <a:noFill/>
        </p:spPr>
      </p:pic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279525" y="371475"/>
            <a:ext cx="6862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/>
              <a:t>Wyoming Valley Northeast Pennsylvania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Wilkes-Barre, PA</a:t>
            </a:r>
          </a:p>
        </p:txBody>
      </p:sp>
      <p:pic>
        <p:nvPicPr>
          <p:cNvPr id="254979" name="Picture 3" descr="P:\Djn\agnes\WB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513" y="1143000"/>
            <a:ext cx="7292975" cy="5503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Wilkes-Barre, PA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914400" y="1220788"/>
          <a:ext cx="7848600" cy="5313362"/>
        </p:xfrm>
        <a:graphic>
          <a:graphicData uri="http://schemas.openxmlformats.org/presentationml/2006/ole">
            <p:oleObj spid="_x0000_s104450" name="Drawing" r:id="rId3" imgW="9144670" imgH="6187738" progId="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Wilkes-Barre, PA</a:t>
            </a:r>
          </a:p>
        </p:txBody>
      </p:sp>
      <p:graphicFrame>
        <p:nvGraphicFramePr>
          <p:cNvPr id="252931" name="Object 3"/>
          <p:cNvGraphicFramePr>
            <a:graphicFrameLocks noChangeAspect="1"/>
          </p:cNvGraphicFramePr>
          <p:nvPr/>
        </p:nvGraphicFramePr>
        <p:xfrm>
          <a:off x="838200" y="1143000"/>
          <a:ext cx="7467600" cy="5476875"/>
        </p:xfrm>
        <a:graphic>
          <a:graphicData uri="http://schemas.openxmlformats.org/presentationml/2006/ole">
            <p:oleObj spid="_x0000_s106498" name="Drawing" r:id="rId3" imgW="9144670" imgH="6705285" progId="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Wilkes-Barre, PA</a:t>
            </a:r>
          </a:p>
        </p:txBody>
      </p:sp>
      <p:pic>
        <p:nvPicPr>
          <p:cNvPr id="253955" name="Picture 3" descr="P:\Djn\agnes\WB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1219200"/>
            <a:ext cx="8039100" cy="5402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Wilkes-Barre, PA</a:t>
            </a:r>
          </a:p>
        </p:txBody>
      </p:sp>
      <p:graphicFrame>
        <p:nvGraphicFramePr>
          <p:cNvPr id="257031" name="Object 7"/>
          <p:cNvGraphicFramePr>
            <a:graphicFrameLocks noChangeAspect="1"/>
          </p:cNvGraphicFramePr>
          <p:nvPr/>
        </p:nvGraphicFramePr>
        <p:xfrm>
          <a:off x="1371600" y="1219200"/>
          <a:ext cx="6643688" cy="5526088"/>
        </p:xfrm>
        <a:graphic>
          <a:graphicData uri="http://schemas.openxmlformats.org/presentationml/2006/ole">
            <p:oleObj spid="_x0000_s107522" name="Drawing" r:id="rId3" imgW="8244449" imgH="6857505" progId="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Wilkes-Barre, PA</a:t>
            </a:r>
          </a:p>
        </p:txBody>
      </p:sp>
      <p:graphicFrame>
        <p:nvGraphicFramePr>
          <p:cNvPr id="258052" name="Object 4"/>
          <p:cNvGraphicFramePr>
            <a:graphicFrameLocks noChangeAspect="1"/>
          </p:cNvGraphicFramePr>
          <p:nvPr/>
        </p:nvGraphicFramePr>
        <p:xfrm>
          <a:off x="723900" y="1295400"/>
          <a:ext cx="7696200" cy="5470525"/>
        </p:xfrm>
        <a:graphic>
          <a:graphicData uri="http://schemas.openxmlformats.org/presentationml/2006/ole">
            <p:oleObj spid="_x0000_s108546" name="Drawing" r:id="rId3" imgW="9144670" imgH="6499789" progId="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Bloomsburg, PA</a:t>
            </a:r>
          </a:p>
        </p:txBody>
      </p:sp>
      <p:graphicFrame>
        <p:nvGraphicFramePr>
          <p:cNvPr id="261123" name="Object 3"/>
          <p:cNvGraphicFramePr>
            <a:graphicFrameLocks noChangeAspect="1"/>
          </p:cNvGraphicFramePr>
          <p:nvPr/>
        </p:nvGraphicFramePr>
        <p:xfrm>
          <a:off x="495300" y="1219200"/>
          <a:ext cx="8153400" cy="5086350"/>
        </p:xfrm>
        <a:graphic>
          <a:graphicData uri="http://schemas.openxmlformats.org/presentationml/2006/ole">
            <p:oleObj spid="_x0000_s109570" name="Drawing" r:id="rId3" imgW="7353775" imgH="4587489" progId="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467600" cy="1143000"/>
          </a:xfrm>
        </p:spPr>
        <p:txBody>
          <a:bodyPr/>
          <a:lstStyle/>
          <a:p>
            <a:r>
              <a:rPr lang="en-US"/>
              <a:t>Impacts</a:t>
            </a:r>
          </a:p>
        </p:txBody>
      </p:sp>
      <p:pic>
        <p:nvPicPr>
          <p:cNvPr id="275460" name="Picture 4" descr="P:\Djn\agnes\GIR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338" y="1066800"/>
            <a:ext cx="3995737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Agnes Facts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June 14-25, 1972</a:t>
            </a:r>
          </a:p>
          <a:p>
            <a:r>
              <a:rPr lang="en-US" dirty="0" smtClean="0"/>
              <a:t>130 deaths, 122 in the United States. </a:t>
            </a:r>
          </a:p>
          <a:p>
            <a:pPr lvl="1"/>
            <a:r>
              <a:rPr lang="en-US" dirty="0" smtClean="0"/>
              <a:t>24 in New York</a:t>
            </a:r>
          </a:p>
          <a:p>
            <a:pPr lvl="1"/>
            <a:r>
              <a:rPr lang="en-US" dirty="0" smtClean="0"/>
              <a:t>50 in Pennsylvania</a:t>
            </a:r>
          </a:p>
          <a:p>
            <a:r>
              <a:rPr lang="en-US" dirty="0" smtClean="0"/>
              <a:t>15.6 billion dollars (2010 dollars) </a:t>
            </a:r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costliest in United States History</a:t>
            </a:r>
          </a:p>
          <a:p>
            <a:r>
              <a:rPr lang="en-US" dirty="0" smtClean="0"/>
              <a:t>Category 1 Storm </a:t>
            </a:r>
          </a:p>
          <a:p>
            <a:pPr lvl="1"/>
            <a:r>
              <a:rPr lang="en-US" dirty="0" smtClean="0"/>
              <a:t>Maximum sustained winds of 85 mph. </a:t>
            </a:r>
          </a:p>
          <a:p>
            <a:r>
              <a:rPr lang="en-US" dirty="0" smtClean="0"/>
              <a:t>Up to 19 inches of rain fell in the Middle Atlantic States.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Destruction </a:t>
            </a:r>
          </a:p>
        </p:txBody>
      </p:sp>
      <p:graphicFrame>
        <p:nvGraphicFramePr>
          <p:cNvPr id="321536" name="Object 1024"/>
          <p:cNvGraphicFramePr>
            <a:graphicFrameLocks noChangeAspect="1"/>
          </p:cNvGraphicFramePr>
          <p:nvPr/>
        </p:nvGraphicFramePr>
        <p:xfrm>
          <a:off x="758825" y="1371600"/>
          <a:ext cx="7626350" cy="5334000"/>
        </p:xfrm>
        <a:graphic>
          <a:graphicData uri="http://schemas.openxmlformats.org/presentationml/2006/ole">
            <p:oleObj spid="_x0000_s110594" name="Drawing" r:id="rId3" imgW="9144670" imgH="6393235" progId="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Ground not stable many places</a:t>
            </a:r>
          </a:p>
        </p:txBody>
      </p:sp>
      <p:graphicFrame>
        <p:nvGraphicFramePr>
          <p:cNvPr id="322560" name="Object 1024"/>
          <p:cNvGraphicFramePr>
            <a:graphicFrameLocks noChangeAspect="1"/>
          </p:cNvGraphicFramePr>
          <p:nvPr/>
        </p:nvGraphicFramePr>
        <p:xfrm>
          <a:off x="758825" y="1143000"/>
          <a:ext cx="7851775" cy="5576888"/>
        </p:xfrm>
        <a:graphic>
          <a:graphicData uri="http://schemas.openxmlformats.org/presentationml/2006/ole">
            <p:oleObj spid="_x0000_s111618" name="Drawing" r:id="rId3" imgW="9144670" imgH="6492178" progId="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23584" name="Object 1024"/>
          <p:cNvGraphicFramePr>
            <a:graphicFrameLocks noChangeAspect="1"/>
          </p:cNvGraphicFramePr>
          <p:nvPr/>
        </p:nvGraphicFramePr>
        <p:xfrm>
          <a:off x="758825" y="990600"/>
          <a:ext cx="7626350" cy="5511800"/>
        </p:xfrm>
        <a:graphic>
          <a:graphicData uri="http://schemas.openxmlformats.org/presentationml/2006/ole">
            <p:oleObj spid="_x0000_s112642" name="Drawing" r:id="rId3" imgW="9144670" imgH="6606342" progId="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Thousands of Homes damaged</a:t>
            </a:r>
          </a:p>
        </p:txBody>
      </p:sp>
      <p:graphicFrame>
        <p:nvGraphicFramePr>
          <p:cNvPr id="324608" name="Object 1024"/>
          <p:cNvGraphicFramePr>
            <a:graphicFrameLocks noChangeAspect="1"/>
          </p:cNvGraphicFramePr>
          <p:nvPr/>
        </p:nvGraphicFramePr>
        <p:xfrm>
          <a:off x="914400" y="1219200"/>
          <a:ext cx="7626350" cy="5543550"/>
        </p:xfrm>
        <a:graphic>
          <a:graphicData uri="http://schemas.openxmlformats.org/presentationml/2006/ole">
            <p:oleObj spid="_x0000_s113666" name="Drawing" r:id="rId3" imgW="9144670" imgH="6644397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467600" cy="1143000"/>
          </a:xfrm>
        </p:spPr>
        <p:txBody>
          <a:bodyPr/>
          <a:lstStyle/>
          <a:p>
            <a:r>
              <a:rPr lang="en-US"/>
              <a:t>Thousands Displaced</a:t>
            </a:r>
          </a:p>
        </p:txBody>
      </p:sp>
      <p:pic>
        <p:nvPicPr>
          <p:cNvPr id="307203" name="Picture 3" descr="C:\WINDOWS\Desktop\wcm\MyFiles_020802\agnes\pdrive_djn\SHELT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575" y="1066800"/>
            <a:ext cx="400685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Guard</a:t>
            </a:r>
            <a:endParaRPr lang="en-US" dirty="0"/>
          </a:p>
        </p:txBody>
      </p:sp>
      <p:graphicFrame>
        <p:nvGraphicFramePr>
          <p:cNvPr id="325632" name="Object 0"/>
          <p:cNvGraphicFramePr>
            <a:graphicFrameLocks noChangeAspect="1"/>
          </p:cNvGraphicFramePr>
          <p:nvPr/>
        </p:nvGraphicFramePr>
        <p:xfrm>
          <a:off x="758825" y="1219200"/>
          <a:ext cx="7626350" cy="5264150"/>
        </p:xfrm>
        <a:graphic>
          <a:graphicData uri="http://schemas.openxmlformats.org/presentationml/2006/ole">
            <p:oleObj spid="_x0000_s114690" name="Drawing" r:id="rId3" imgW="9144670" imgH="6309514" progId="">
              <p:embed/>
            </p:oleObj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Cemetery</a:t>
            </a:r>
          </a:p>
        </p:txBody>
      </p:sp>
      <p:graphicFrame>
        <p:nvGraphicFramePr>
          <p:cNvPr id="280579" name="Object 3"/>
          <p:cNvGraphicFramePr>
            <a:graphicFrameLocks noChangeAspect="1"/>
          </p:cNvGraphicFramePr>
          <p:nvPr/>
        </p:nvGraphicFramePr>
        <p:xfrm>
          <a:off x="914400" y="1219200"/>
          <a:ext cx="7626350" cy="5302250"/>
        </p:xfrm>
        <a:graphic>
          <a:graphicData uri="http://schemas.openxmlformats.org/presentationml/2006/ole">
            <p:oleObj spid="_x0000_s115714" name="Drawing" r:id="rId3" imgW="9144670" imgH="6355180" progId="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Mud</a:t>
            </a:r>
          </a:p>
        </p:txBody>
      </p:sp>
      <p:graphicFrame>
        <p:nvGraphicFramePr>
          <p:cNvPr id="282627" name="Object 3"/>
          <p:cNvGraphicFramePr>
            <a:graphicFrameLocks noChangeAspect="1"/>
          </p:cNvGraphicFramePr>
          <p:nvPr/>
        </p:nvGraphicFramePr>
        <p:xfrm>
          <a:off x="838200" y="1447800"/>
          <a:ext cx="7658100" cy="4846638"/>
        </p:xfrm>
        <a:graphic>
          <a:graphicData uri="http://schemas.openxmlformats.org/presentationml/2006/ole">
            <p:oleObj spid="_x0000_s116738" name="Drawing" r:id="rId3" imgW="7658279" imgH="4846154" progId="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1143000"/>
          </a:xfrm>
        </p:spPr>
        <p:txBody>
          <a:bodyPr/>
          <a:lstStyle/>
          <a:p>
            <a:r>
              <a:rPr lang="en-US"/>
              <a:t>More Mud!</a:t>
            </a:r>
          </a:p>
        </p:txBody>
      </p:sp>
      <p:graphicFrame>
        <p:nvGraphicFramePr>
          <p:cNvPr id="283651" name="Object 3"/>
          <p:cNvGraphicFramePr>
            <a:graphicFrameLocks noChangeAspect="1"/>
          </p:cNvGraphicFramePr>
          <p:nvPr/>
        </p:nvGraphicFramePr>
        <p:xfrm>
          <a:off x="2667000" y="1066800"/>
          <a:ext cx="3543300" cy="5699125"/>
        </p:xfrm>
        <a:graphic>
          <a:graphicData uri="http://schemas.openxmlformats.org/presentationml/2006/ole">
            <p:oleObj spid="_x0000_s117762" name="Drawing" r:id="rId3" imgW="3543726" imgH="5699429" progId="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Dust</a:t>
            </a:r>
          </a:p>
        </p:txBody>
      </p:sp>
      <p:graphicFrame>
        <p:nvGraphicFramePr>
          <p:cNvPr id="284675" name="Object 3"/>
          <p:cNvGraphicFramePr>
            <a:graphicFrameLocks noChangeAspect="1"/>
          </p:cNvGraphicFramePr>
          <p:nvPr/>
        </p:nvGraphicFramePr>
        <p:xfrm>
          <a:off x="419100" y="1295400"/>
          <a:ext cx="8305800" cy="4867275"/>
        </p:xfrm>
        <a:graphic>
          <a:graphicData uri="http://schemas.openxmlformats.org/presentationml/2006/ole">
            <p:oleObj spid="_x0000_s118786" name="Drawing" r:id="rId3" imgW="7087333" imgH="4152969" progId="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June 20</a:t>
            </a:r>
            <a:r>
              <a:rPr lang="en-US" baseline="30000" dirty="0" smtClean="0"/>
              <a:t>th</a:t>
            </a:r>
            <a:r>
              <a:rPr lang="en-US" dirty="0" smtClean="0"/>
              <a:t>, 1972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88213D-2EF1-4E8F-BF9C-955C9AFD7560}" type="slidenum">
              <a:rPr lang="en-US"/>
              <a:pPr/>
              <a:t>3</a:t>
            </a:fld>
            <a:endParaRPr 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04800" y="1235075"/>
          <a:ext cx="4454525" cy="5241925"/>
        </p:xfrm>
        <a:graphic>
          <a:graphicData uri="http://schemas.openxmlformats.org/presentationml/2006/ole">
            <p:oleObj spid="_x0000_s49154" name="Drawing" r:id="rId3" imgW="4777684" imgH="5623335" progId="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72000" y="1219200"/>
          <a:ext cx="4189413" cy="5257800"/>
        </p:xfrm>
        <a:graphic>
          <a:graphicData uri="http://schemas.openxmlformats.org/presentationml/2006/ole">
            <p:oleObj spid="_x0000_s49155" name="Drawing" r:id="rId4" imgW="4655959" imgH="584400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Dead Fish</a:t>
            </a:r>
          </a:p>
        </p:txBody>
      </p:sp>
      <p:graphicFrame>
        <p:nvGraphicFramePr>
          <p:cNvPr id="285699" name="Object 3"/>
          <p:cNvGraphicFramePr>
            <a:graphicFrameLocks noChangeAspect="1"/>
          </p:cNvGraphicFramePr>
          <p:nvPr/>
        </p:nvGraphicFramePr>
        <p:xfrm>
          <a:off x="2598738" y="1447800"/>
          <a:ext cx="3946525" cy="5021263"/>
        </p:xfrm>
        <a:graphic>
          <a:graphicData uri="http://schemas.openxmlformats.org/presentationml/2006/ole">
            <p:oleObj spid="_x0000_s119810" name="Drawing" r:id="rId3" imgW="3946768" imgH="5021313" progId="">
              <p:embed/>
            </p:oleObj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Business Losses!!</a:t>
            </a:r>
          </a:p>
        </p:txBody>
      </p:sp>
      <p:graphicFrame>
        <p:nvGraphicFramePr>
          <p:cNvPr id="289795" name="Object 3"/>
          <p:cNvGraphicFramePr>
            <a:graphicFrameLocks noChangeAspect="1"/>
          </p:cNvGraphicFramePr>
          <p:nvPr/>
        </p:nvGraphicFramePr>
        <p:xfrm>
          <a:off x="457200" y="1295400"/>
          <a:ext cx="7626350" cy="5353050"/>
        </p:xfrm>
        <a:graphic>
          <a:graphicData uri="http://schemas.openxmlformats.org/presentationml/2006/ole">
            <p:oleObj spid="_x0000_s120834" name="Drawing" r:id="rId3" imgW="9144670" imgH="6416068" progId="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Donations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26656" name="Object 0"/>
          <p:cNvGraphicFramePr>
            <a:graphicFrameLocks noChangeAspect="1"/>
          </p:cNvGraphicFramePr>
          <p:nvPr/>
        </p:nvGraphicFramePr>
        <p:xfrm>
          <a:off x="1066800" y="1074738"/>
          <a:ext cx="6400800" cy="5453062"/>
        </p:xfrm>
        <a:graphic>
          <a:graphicData uri="http://schemas.openxmlformats.org/presentationml/2006/ole">
            <p:oleObj spid="_x0000_s121858" name="Drawing" r:id="rId3" imgW="5089603" imgH="4335517" progId="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Could This Happen Again?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Agnes was about a 300 year</a:t>
            </a:r>
            <a:br>
              <a:rPr lang="en-US" dirty="0" smtClean="0"/>
            </a:br>
            <a:r>
              <a:rPr lang="en-US" dirty="0" smtClean="0"/>
              <a:t>flood</a:t>
            </a:r>
            <a:r>
              <a:rPr lang="en-US" dirty="0" smtClean="0"/>
              <a:t>. </a:t>
            </a:r>
          </a:p>
          <a:p>
            <a:r>
              <a:rPr lang="en-US" dirty="0" smtClean="0"/>
              <a:t>1- in-300 chance every year. </a:t>
            </a:r>
          </a:p>
          <a:p>
            <a:r>
              <a:rPr lang="en-US" dirty="0" smtClean="0"/>
              <a:t>Are we prepared? </a:t>
            </a:r>
          </a:p>
          <a:p>
            <a:r>
              <a:rPr lang="en-US" dirty="0" smtClean="0"/>
              <a:t>How have things changed? </a:t>
            </a:r>
            <a:endParaRPr lang="en-US" dirty="0"/>
          </a:p>
        </p:txBody>
      </p:sp>
      <p:pic>
        <p:nvPicPr>
          <p:cNvPr id="87042" name="Picture 2" descr="C:\Users\David Nicosia\AppData\Local\Microsoft\Windows\Temporary Internet Files\Content.IE5\7ZJS1LLP\MC9003840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219200"/>
            <a:ext cx="1559966" cy="1813255"/>
          </a:xfrm>
          <a:prstGeom prst="rect">
            <a:avLst/>
          </a:prstGeom>
          <a:noFill/>
        </p:spPr>
      </p:pic>
      <p:pic>
        <p:nvPicPr>
          <p:cNvPr id="87043" name="Picture 3" descr="C:\Users\David Nicosia\AppData\Local\Microsoft\Windows\Temporary Internet Files\Content.IE5\7ZJS1LLP\MC9003840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581400"/>
            <a:ext cx="1559966" cy="1813255"/>
          </a:xfrm>
          <a:prstGeom prst="rect">
            <a:avLst/>
          </a:prstGeom>
          <a:noFill/>
        </p:spPr>
      </p:pic>
      <p:pic>
        <p:nvPicPr>
          <p:cNvPr id="87044" name="Picture 4" descr="C:\Users\David Nicosia\AppData\Local\Microsoft\Windows\Temporary Internet Files\Content.IE5\7ZJS1LLP\MC9003840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4034" y="1905000"/>
            <a:ext cx="1559966" cy="1813255"/>
          </a:xfrm>
          <a:prstGeom prst="rect">
            <a:avLst/>
          </a:prstGeom>
          <a:noFill/>
        </p:spPr>
      </p:pic>
      <p:pic>
        <p:nvPicPr>
          <p:cNvPr id="87045" name="Picture 5" descr="C:\Users\David Nicosia\AppData\Local\Microsoft\Windows\Temporary Internet Files\Content.IE5\7ZJS1LLP\MC9003840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67200"/>
            <a:ext cx="1559966" cy="1813255"/>
          </a:xfrm>
          <a:prstGeom prst="rect">
            <a:avLst/>
          </a:prstGeom>
          <a:noFill/>
        </p:spPr>
      </p:pic>
      <p:pic>
        <p:nvPicPr>
          <p:cNvPr id="87046" name="Picture 6" descr="C:\Users\David Nicosia\AppData\Local\Microsoft\Windows\Temporary Internet Files\Content.IE5\7ZJS1LLP\MC9003840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495800"/>
            <a:ext cx="1559966" cy="1813255"/>
          </a:xfrm>
          <a:prstGeom prst="rect">
            <a:avLst/>
          </a:prstGeom>
          <a:noFill/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048250"/>
            <a:ext cx="15621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susquehannafloodforecasting.org/ff-ws/downloads/FF&amp;WS-flow-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1769"/>
            <a:ext cx="4458081" cy="6806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Control </a:t>
            </a:r>
            <a:r>
              <a:rPr lang="en-US" dirty="0" smtClean="0"/>
              <a:t>Dams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62466" name="Picture 2" descr="Aerial photo of project are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5334000" cy="3556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28800" y="1524000"/>
            <a:ext cx="1904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Cowanesque</a:t>
            </a:r>
            <a:r>
              <a:rPr lang="en-US" b="1" dirty="0" smtClean="0"/>
              <a:t> Dam</a:t>
            </a:r>
            <a:endParaRPr lang="en-US" dirty="0"/>
          </a:p>
        </p:txBody>
      </p:sp>
      <p:pic>
        <p:nvPicPr>
          <p:cNvPr id="62468" name="Picture 4" descr="http://www.nab.usace.army.mil/jpg/recreation/tla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67276"/>
            <a:ext cx="4724400" cy="37907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57800" y="3200400"/>
            <a:ext cx="2416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Tioga-Hammond Dam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1" y="198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Reduced flood crests  by several feet.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Reduce impact of flooding.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Levees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 descr="http://www.rivercommon.org/images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447800"/>
            <a:ext cx="5953125" cy="1743076"/>
          </a:xfrm>
          <a:prstGeom prst="rect">
            <a:avLst/>
          </a:prstGeom>
          <a:noFill/>
        </p:spPr>
      </p:pic>
      <p:pic>
        <p:nvPicPr>
          <p:cNvPr id="60420" name="Picture 4" descr="the view from kirby 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5953125" cy="1743076"/>
          </a:xfrm>
          <a:prstGeom prst="rect">
            <a:avLst/>
          </a:prstGeom>
          <a:noFill/>
        </p:spPr>
      </p:pic>
      <p:pic>
        <p:nvPicPr>
          <p:cNvPr id="60422" name="Picture 6" descr="the levee in Hanover Towns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5114924"/>
            <a:ext cx="5953125" cy="174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Better River Forecasts and Warnings</a:t>
            </a:r>
            <a:endParaRPr lang="en-US" dirty="0"/>
          </a:p>
        </p:txBody>
      </p:sp>
      <p:pic>
        <p:nvPicPr>
          <p:cNvPr id="8" name="Content Placeholder 7" descr="mbrf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371600"/>
            <a:ext cx="4292600" cy="4953000"/>
          </a:xfrm>
        </p:spPr>
      </p:pic>
      <p:pic>
        <p:nvPicPr>
          <p:cNvPr id="4" name="Picture 3" descr="wbrp1_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295400"/>
            <a:ext cx="3657600" cy="2743200"/>
          </a:xfrm>
          <a:prstGeom prst="rect">
            <a:avLst/>
          </a:prstGeom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92162" name="Picture 2" descr="Susquehanna River at Wilkes Barre Exceedance Forecast Grap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03059"/>
            <a:ext cx="4343400" cy="2554941"/>
          </a:xfrm>
          <a:prstGeom prst="rect">
            <a:avLst/>
          </a:prstGeom>
          <a:noFill/>
        </p:spPr>
      </p:pic>
      <p:sp>
        <p:nvSpPr>
          <p:cNvPr id="92164" name="AutoShape 4" descr="https://www.meted.ucar.edu/login.ph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More River </a:t>
            </a:r>
            <a:r>
              <a:rPr lang="en-US" dirty="0" smtClean="0"/>
              <a:t>Gages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7586" name="Picture 2" descr="http://www.crh.noaa.gov/images/ahps2/sgf/wcom7/Spring%20River%20Gage%20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809110"/>
            <a:ext cx="3810000" cy="3048890"/>
          </a:xfrm>
          <a:prstGeom prst="rect">
            <a:avLst/>
          </a:prstGeom>
          <a:noFill/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 cstate="print"/>
          <a:srcRect l="11000" t="13333" r="44500" b="15556"/>
          <a:stretch>
            <a:fillRect/>
          </a:stretch>
        </p:blipFill>
        <p:spPr bwMode="auto">
          <a:xfrm>
            <a:off x="0" y="1219200"/>
            <a:ext cx="517112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0" y="1371600"/>
            <a:ext cx="3060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Data every 15 minutes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More accurate river forecasts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Precipitation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943600" cy="2667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IFLOWS.</a:t>
            </a:r>
          </a:p>
          <a:p>
            <a:r>
              <a:rPr lang="en-US" dirty="0" smtClean="0"/>
              <a:t>COCORAHS.</a:t>
            </a:r>
          </a:p>
          <a:p>
            <a:r>
              <a:rPr lang="en-US" dirty="0" smtClean="0"/>
              <a:t>Radar rainfall estimation.</a:t>
            </a:r>
          </a:p>
          <a:p>
            <a:r>
              <a:rPr lang="en-US" dirty="0" smtClean="0"/>
              <a:t>Improved mean areal precipitation.</a:t>
            </a:r>
          </a:p>
          <a:p>
            <a:r>
              <a:rPr lang="en-US" dirty="0" smtClean="0"/>
              <a:t>Result: Improved river forecasts. </a:t>
            </a:r>
            <a:endParaRPr lang="en-US" dirty="0"/>
          </a:p>
        </p:txBody>
      </p:sp>
      <p:pic>
        <p:nvPicPr>
          <p:cNvPr id="80899" name="Picture 3" descr="http://www.eol.ucar.edu/projects/hydrometnet/images/regional/REG_IFLOWS_preci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8158" y="1295400"/>
            <a:ext cx="3085842" cy="2971800"/>
          </a:xfrm>
          <a:prstGeom prst="rect">
            <a:avLst/>
          </a:prstGeom>
          <a:noFill/>
        </p:spPr>
      </p:pic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28601" y="3810000"/>
          <a:ext cx="2355294" cy="3048308"/>
        </p:xfrm>
        <a:graphic>
          <a:graphicData uri="http://schemas.openxmlformats.org/presentationml/2006/ole">
            <p:oleObj spid="_x0000_s80900" name="Acrobat Document" r:id="rId4" imgW="5829300" imgH="7543800" progId="AcroExch.Document.7">
              <p:embed/>
            </p:oleObj>
          </a:graphicData>
        </a:graphic>
      </p:graphicFrame>
      <p:pic>
        <p:nvPicPr>
          <p:cNvPr id="8" name="Picture 9" descr="s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276600" y="3962400"/>
            <a:ext cx="2440551" cy="23622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AE5C1C5-D483-430E-A7B0-B6E36660B351}" type="slidenum">
              <a:rPr lang="en-US"/>
              <a:pPr/>
              <a:t>4</a:t>
            </a:fld>
            <a:endParaRPr 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53988" y="1104900"/>
          <a:ext cx="4546600" cy="5478463"/>
        </p:xfrm>
        <a:graphic>
          <a:graphicData uri="http://schemas.openxmlformats.org/presentationml/2006/ole">
            <p:oleObj spid="_x0000_s50178" name="Drawing" r:id="rId3" imgW="4648352" imgH="5601013" progId="">
              <p:embed/>
            </p:oleObj>
          </a:graphicData>
        </a:graphic>
      </p:graphicFrame>
      <p:pic>
        <p:nvPicPr>
          <p:cNvPr id="6149" name="Picture 4" descr="AGNESMAP"/>
          <p:cNvPicPr>
            <a:picLocks noChangeAspect="1" noChangeArrowheads="1"/>
          </p:cNvPicPr>
          <p:nvPr/>
        </p:nvPicPr>
        <p:blipFill>
          <a:blip r:embed="rId4" cstate="print"/>
          <a:srcRect t="49458"/>
          <a:stretch>
            <a:fillRect/>
          </a:stretch>
        </p:blipFill>
        <p:spPr bwMode="auto">
          <a:xfrm>
            <a:off x="4781550" y="1149350"/>
            <a:ext cx="441007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Wednesday June 21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1972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River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229600" cy="2819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Improved calibration.</a:t>
            </a:r>
          </a:p>
          <a:p>
            <a:r>
              <a:rPr lang="en-US" dirty="0" smtClean="0"/>
              <a:t>More river gauges thus more data points.</a:t>
            </a:r>
          </a:p>
          <a:p>
            <a:r>
              <a:rPr lang="en-US" dirty="0" smtClean="0"/>
              <a:t>Better snowmelt capabilities.</a:t>
            </a:r>
          </a:p>
          <a:p>
            <a:r>
              <a:rPr lang="en-US" dirty="0" smtClean="0"/>
              <a:t>Better rainfall forecasts.</a:t>
            </a:r>
          </a:p>
          <a:p>
            <a:r>
              <a:rPr lang="en-US" dirty="0" smtClean="0"/>
              <a:t>More river forecast points available for longer forecast time periods. </a:t>
            </a:r>
          </a:p>
          <a:p>
            <a:r>
              <a:rPr lang="en-US" dirty="0" smtClean="0"/>
              <a:t>More lead time for major floods.</a:t>
            </a:r>
          </a:p>
          <a:p>
            <a:r>
              <a:rPr lang="en-US" dirty="0" smtClean="0"/>
              <a:t>Better Decision Support</a:t>
            </a:r>
          </a:p>
          <a:p>
            <a:endParaRPr lang="en-US" dirty="0"/>
          </a:p>
        </p:txBody>
      </p:sp>
      <p:sp>
        <p:nvSpPr>
          <p:cNvPr id="5" name="AutoShape 2" descr="https://www.meted.ucar.edu/login.ph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https://www.meted.ucar.edu/login.ph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https://www.meted.ucar.edu/login.ph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NWSRFS_component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303847"/>
            <a:ext cx="3962400" cy="3554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the Word Out</a:t>
            </a:r>
            <a:endParaRPr lang="en-US" dirty="0"/>
          </a:p>
        </p:txBody>
      </p:sp>
      <p:pic>
        <p:nvPicPr>
          <p:cNvPr id="4" name="MS900388500[1]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MS900388500[1].wav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709988"/>
            <a:ext cx="304800" cy="304800"/>
          </a:xfrm>
          <a:prstGeom prst="rect">
            <a:avLst/>
          </a:prstGeom>
        </p:spPr>
      </p:pic>
      <p:pic>
        <p:nvPicPr>
          <p:cNvPr id="102401" name="Picture 1" descr="C:\Users\David Nicosia\AppData\Local\Microsoft\Windows\Temporary Internet Files\Content.IE5\QJ76IEG2\MP90038554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447800"/>
            <a:ext cx="64008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t="5357"/>
          <a:stretch>
            <a:fillRect/>
          </a:stretch>
        </p:blipFill>
        <p:spPr>
          <a:xfrm>
            <a:off x="0" y="1371600"/>
            <a:ext cx="5691265" cy="4038600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3352800" y="2590800"/>
            <a:ext cx="196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http://weather.gov</a:t>
            </a:r>
            <a:endParaRPr lang="en-US" dirty="0"/>
          </a:p>
        </p:txBody>
      </p:sp>
      <p:pic>
        <p:nvPicPr>
          <p:cNvPr id="7" name="Picture 6" descr="hea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048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9266" name="Picture 2" descr="http://www.fas.org/nuke/guide/usa/c3i/eas-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"/>
            <a:ext cx="2150390" cy="1524000"/>
          </a:xfrm>
          <a:prstGeom prst="rect">
            <a:avLst/>
          </a:prstGeom>
          <a:noFill/>
        </p:spPr>
      </p:pic>
      <p:pic>
        <p:nvPicPr>
          <p:cNvPr id="139268" name="Picture 4" descr="NY-Alert (New York State Emergency Management Office) - David A. Paterson (Governor), John R. Gibb (Directo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228258"/>
            <a:ext cx="5517349" cy="1629742"/>
          </a:xfrm>
          <a:prstGeom prst="rect">
            <a:avLst/>
          </a:prstGeom>
          <a:noFill/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4" cstate="print"/>
          <a:srcRect l="19792" t="20370" r="20833" b="8565"/>
          <a:stretch>
            <a:fillRect/>
          </a:stretch>
        </p:blipFill>
        <p:spPr bwMode="auto">
          <a:xfrm>
            <a:off x="5638800" y="609600"/>
            <a:ext cx="3505200" cy="235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8768" t="16129" r="17889" b="29619"/>
          <a:stretch>
            <a:fillRect/>
          </a:stretch>
        </p:blipFill>
        <p:spPr bwMode="auto">
          <a:xfrm>
            <a:off x="1066800" y="1981200"/>
            <a:ext cx="4267200" cy="2923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1" name="Picture 7" descr="http://emergency.unt.edu/images/uploads/NOAA_All_Hazards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352800"/>
            <a:ext cx="2797175" cy="2821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Weather Service Briefings</a:t>
            </a:r>
            <a:endParaRPr 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 l="16394" t="5829" r="23770" b="25683"/>
          <a:stretch>
            <a:fillRect/>
          </a:stretch>
        </p:blipFill>
        <p:spPr bwMode="auto">
          <a:xfrm>
            <a:off x="609600" y="1295400"/>
            <a:ext cx="7924800" cy="510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Coordination and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9342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Local community groups. </a:t>
            </a:r>
          </a:p>
          <a:p>
            <a:pPr lvl="1"/>
            <a:r>
              <a:rPr lang="en-US" dirty="0" smtClean="0"/>
              <a:t>Chemung Basin’s flood warning services</a:t>
            </a:r>
          </a:p>
          <a:p>
            <a:pPr lvl="1"/>
            <a:r>
              <a:rPr lang="en-US" dirty="0" smtClean="0"/>
              <a:t>IFLOWS network. </a:t>
            </a:r>
          </a:p>
          <a:p>
            <a:pPr lvl="1"/>
            <a:r>
              <a:rPr lang="en-US" dirty="0" err="1" smtClean="0"/>
              <a:t>CoCoRAHS</a:t>
            </a:r>
            <a:r>
              <a:rPr lang="en-US" dirty="0" smtClean="0"/>
              <a:t> network.</a:t>
            </a:r>
          </a:p>
          <a:p>
            <a:pPr lvl="1"/>
            <a:r>
              <a:rPr lang="en-US" dirty="0" smtClean="0"/>
              <a:t>SKYWARN.</a:t>
            </a:r>
          </a:p>
          <a:p>
            <a:r>
              <a:rPr lang="en-US" dirty="0" smtClean="0"/>
              <a:t>Emergency management</a:t>
            </a:r>
          </a:p>
          <a:p>
            <a:pPr lvl="1"/>
            <a:r>
              <a:rPr lang="en-US" dirty="0" err="1" smtClean="0"/>
              <a:t>StormReady</a:t>
            </a:r>
            <a:r>
              <a:rPr lang="en-US" dirty="0" smtClean="0"/>
              <a:t>. </a:t>
            </a:r>
          </a:p>
          <a:p>
            <a:r>
              <a:rPr lang="en-US" dirty="0" smtClean="0"/>
              <a:t>Decision Support Services</a:t>
            </a:r>
          </a:p>
          <a:p>
            <a:pPr lvl="1"/>
            <a:r>
              <a:rPr lang="en-US" dirty="0" smtClean="0"/>
              <a:t>Extensive customer briefings days in advance of a potential flood.</a:t>
            </a:r>
          </a:p>
          <a:p>
            <a:pPr lvl="1"/>
            <a:r>
              <a:rPr lang="en-US" dirty="0" smtClean="0"/>
              <a:t>Began customer briefings 5 days in advance before the June 2006 flood. </a:t>
            </a:r>
          </a:p>
          <a:p>
            <a:r>
              <a:rPr lang="en-US" dirty="0" smtClean="0"/>
              <a:t>NWS, DRBC and SRBC are involved in local flood task forces, hazard mitigation workshops, water resources associations, soil and water conservation and other groups.</a:t>
            </a:r>
          </a:p>
          <a:p>
            <a:r>
              <a:rPr lang="en-US" dirty="0" smtClean="0"/>
              <a:t>Strong working relationship with local media. </a:t>
            </a:r>
          </a:p>
          <a:p>
            <a:r>
              <a:rPr lang="en-US" dirty="0" smtClean="0"/>
              <a:t>Research with academic community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9874" name="Picture 2" descr="http://www.gate.net/~ke4uei/skywa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981200"/>
            <a:ext cx="647249" cy="838200"/>
          </a:xfrm>
          <a:prstGeom prst="rect">
            <a:avLst/>
          </a:prstGeom>
          <a:noFill/>
        </p:spPr>
      </p:pic>
      <p:pic>
        <p:nvPicPr>
          <p:cNvPr id="79876" name="Picture 4" descr="stormready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895600"/>
            <a:ext cx="2324100" cy="743713"/>
          </a:xfrm>
          <a:prstGeom prst="rect">
            <a:avLst/>
          </a:prstGeom>
          <a:noFill/>
        </p:spPr>
      </p:pic>
      <p:pic>
        <p:nvPicPr>
          <p:cNvPr id="79878" name="Picture 6" descr="http://www.cocorahs.org/images/header_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295400"/>
            <a:ext cx="1295400" cy="1343379"/>
          </a:xfrm>
          <a:prstGeom prst="rect">
            <a:avLst/>
          </a:prstGeom>
          <a:noFill/>
        </p:spPr>
      </p:pic>
      <p:pic>
        <p:nvPicPr>
          <p:cNvPr id="79880" name="Picture 8" descr="http://www.highwater.org/Brittany/temp%20site/images/image004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1066800"/>
            <a:ext cx="1676398" cy="1676400"/>
          </a:xfrm>
          <a:prstGeom prst="rect">
            <a:avLst/>
          </a:prstGeom>
          <a:noFill/>
        </p:spPr>
      </p:pic>
      <p:pic>
        <p:nvPicPr>
          <p:cNvPr id="79882" name="Picture 10" descr="http://www.trashskimmer.com/images/SRBC%20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3048000"/>
            <a:ext cx="1689100" cy="1781908"/>
          </a:xfrm>
          <a:prstGeom prst="rect">
            <a:avLst/>
          </a:prstGeom>
          <a:noFill/>
        </p:spPr>
      </p:pic>
      <p:pic>
        <p:nvPicPr>
          <p:cNvPr id="79883" name="Picture 11" descr="DRBC Logo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5334000"/>
            <a:ext cx="22860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8382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dirty="0" smtClean="0"/>
              <a:t>       SRBC provided funds for over 50 “Turn Around Don’t Drown” Signs for Flood-Prone Roads in Three Southern Tier NY and Two Northern Tier PA Counties</a:t>
            </a:r>
          </a:p>
          <a:p>
            <a:pPr>
              <a:buNone/>
            </a:pPr>
            <a:r>
              <a:rPr lang="en-US" b="1" dirty="0" smtClean="0"/>
              <a:t> </a:t>
            </a:r>
          </a:p>
          <a:p>
            <a:endParaRPr lang="en-US" dirty="0"/>
          </a:p>
        </p:txBody>
      </p:sp>
      <p:sp>
        <p:nvSpPr>
          <p:cNvPr id="75782" name="AutoShape 6" descr="https://vmail2.nems.noaa.gov/attach/Picture.jpg?sid=ez2k7IMf8c0&amp;mbox=INBOX&amp;charset=escaped_unicode&amp;uid=44934&amp;number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4" name="AutoShape 8" descr="https://vmail2.nems.noaa.gov/attach/Picture.jpg?sid=ez2k7IMf8c0&amp;mbox=INBOX&amp;charset=escaped_unicode&amp;uid=44934&amp;number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TADD_wyom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981200"/>
            <a:ext cx="3200400" cy="2400300"/>
          </a:xfrm>
          <a:prstGeom prst="rect">
            <a:avLst/>
          </a:prstGeom>
        </p:spPr>
      </p:pic>
      <p:pic>
        <p:nvPicPr>
          <p:cNvPr id="75786" name="Picture 10" descr="http://www.noaanews.noaa.gov/stories/images/tadd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140653"/>
            <a:ext cx="2221480" cy="2717346"/>
          </a:xfrm>
          <a:prstGeom prst="rect">
            <a:avLst/>
          </a:prstGeom>
          <a:noFill/>
        </p:spPr>
      </p:pic>
      <p:pic>
        <p:nvPicPr>
          <p:cNvPr id="75787" name="Picture 11"/>
          <p:cNvPicPr>
            <a:picLocks noChangeAspect="1" noChangeArrowheads="1"/>
          </p:cNvPicPr>
          <p:nvPr/>
        </p:nvPicPr>
        <p:blipFill>
          <a:blip r:embed="rId4" cstate="print"/>
          <a:srcRect l="23585" t="12788" r="23585" b="16771"/>
          <a:stretch>
            <a:fillRect/>
          </a:stretch>
        </p:blipFill>
        <p:spPr bwMode="auto">
          <a:xfrm>
            <a:off x="1143000" y="41719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5" cstate="print"/>
          <a:srcRect t="12261" r="37931" b="6513"/>
          <a:stretch>
            <a:fillRect/>
          </a:stretch>
        </p:blipFill>
        <p:spPr bwMode="auto">
          <a:xfrm>
            <a:off x="4343400" y="1524000"/>
            <a:ext cx="3581400" cy="263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5" name="Picture 1" descr="C:\Users\David Nicosia\AppData\Local\Microsoft\Windows\Temporary Internet Files\Content.IE5\7ZJS1LLP\MC90005941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5115458" cy="4675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Hydrologic Prediction Service (CHPS)</a:t>
            </a:r>
            <a:endParaRPr lang="en-US" dirty="0"/>
          </a:p>
        </p:txBody>
      </p:sp>
      <p:pic>
        <p:nvPicPr>
          <p:cNvPr id="73730" name="Picture 2" descr="hydrologic commun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2586862" cy="3048000"/>
          </a:xfrm>
          <a:prstGeom prst="rect">
            <a:avLst/>
          </a:prstGeom>
          <a:noFill/>
        </p:spPr>
      </p:pic>
      <p:pic>
        <p:nvPicPr>
          <p:cNvPr id="73734" name="Picture 6" descr="hydrologic commun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1123" y="3962400"/>
            <a:ext cx="3052877" cy="2438400"/>
          </a:xfrm>
          <a:prstGeom prst="rect">
            <a:avLst/>
          </a:prstGeom>
          <a:noFill/>
        </p:spPr>
      </p:pic>
      <p:pic>
        <p:nvPicPr>
          <p:cNvPr id="73736" name="Picture 8" descr="partnersh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209800"/>
            <a:ext cx="2971800" cy="337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Radar Dual-Polarization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Improved precipitation estimation. </a:t>
            </a:r>
          </a:p>
          <a:p>
            <a:r>
              <a:rPr lang="en-US" dirty="0" smtClean="0"/>
              <a:t>Will improve mean areal precipitation that is used in river forecasts.</a:t>
            </a:r>
          </a:p>
          <a:p>
            <a:r>
              <a:rPr lang="en-US" dirty="0" smtClean="0"/>
              <a:t>Will increase accuracy of flash flood warnings. </a:t>
            </a:r>
            <a:endParaRPr lang="en-US" dirty="0"/>
          </a:p>
        </p:txBody>
      </p:sp>
      <p:pic>
        <p:nvPicPr>
          <p:cNvPr id="92162" name="Picture 2" descr="http://www.magazine.noaa.gov/stories/images/dual_polarization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038600"/>
            <a:ext cx="3657600" cy="2438400"/>
          </a:xfrm>
          <a:prstGeom prst="rect">
            <a:avLst/>
          </a:prstGeom>
          <a:noFill/>
        </p:spPr>
      </p:pic>
      <p:pic>
        <p:nvPicPr>
          <p:cNvPr id="92164" name="Picture 4" descr="wdssii display coll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648200"/>
            <a:ext cx="4495800" cy="93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28CDF0-76F1-4C4E-8AC0-302B5963506F}" type="slidenum">
              <a:rPr lang="en-US"/>
              <a:pPr/>
              <a:t>5</a:t>
            </a:fld>
            <a:endParaRPr lang="en-US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92100" y="1295400"/>
          <a:ext cx="4279900" cy="5334000"/>
        </p:xfrm>
        <a:graphic>
          <a:graphicData uri="http://schemas.openxmlformats.org/presentationml/2006/ole">
            <p:oleObj spid="_x0000_s51202" name="Drawing" r:id="rId3" imgW="4830938" imgH="6020270" progId="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4543425" y="1295400"/>
          <a:ext cx="4321175" cy="5334000"/>
        </p:xfrm>
        <a:graphic>
          <a:graphicData uri="http://schemas.openxmlformats.org/presentationml/2006/ole">
            <p:oleObj spid="_x0000_s51203" name="Drawing" r:id="rId4" imgW="4876585" imgH="6020296" progId="">
              <p:embed/>
            </p:oleObj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Thursday June 22</a:t>
            </a:r>
            <a:r>
              <a:rPr lang="en-US" sz="4400" baseline="30000" dirty="0" err="1" smtClean="0">
                <a:latin typeface="+mj-lt"/>
                <a:ea typeface="+mj-ea"/>
                <a:cs typeface="+mj-cs"/>
              </a:rPr>
              <a:t>nd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1972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KINEROS and Local River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5867400" cy="3581400"/>
          </a:xfrm>
        </p:spPr>
        <p:txBody>
          <a:bodyPr/>
          <a:lstStyle/>
          <a:p>
            <a:r>
              <a:rPr lang="en-US" dirty="0" smtClean="0"/>
              <a:t>More local models to forecast smaller streams and rivers. </a:t>
            </a:r>
          </a:p>
          <a:p>
            <a:r>
              <a:rPr lang="en-US" dirty="0" smtClean="0"/>
              <a:t>Improve flash flood and smaller river </a:t>
            </a:r>
            <a:r>
              <a:rPr lang="en-US" dirty="0" smtClean="0"/>
              <a:t>forecasts and warnings.</a:t>
            </a:r>
            <a:endParaRPr lang="en-US" dirty="0"/>
          </a:p>
        </p:txBody>
      </p:sp>
      <p:pic>
        <p:nvPicPr>
          <p:cNvPr id="72706" name="Picture 2" descr="http://www.epa.gov/esd/land-sci/agwa/images/map-lay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400175"/>
            <a:ext cx="2310612" cy="5457825"/>
          </a:xfrm>
          <a:prstGeom prst="rect">
            <a:avLst/>
          </a:prstGeom>
          <a:noFill/>
        </p:spPr>
      </p:pic>
      <p:pic>
        <p:nvPicPr>
          <p:cNvPr id="72708" name="Picture 4" descr="http://www.tucson.ars.ag.gov/kineros/Basi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101094"/>
            <a:ext cx="2590800" cy="1756906"/>
          </a:xfrm>
          <a:prstGeom prst="rect">
            <a:avLst/>
          </a:prstGeom>
          <a:noFill/>
        </p:spPr>
      </p:pic>
      <p:pic>
        <p:nvPicPr>
          <p:cNvPr id="72710" name="Picture 6" descr="http://www.tucson.ars.ag.gov/kineros/Kinero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57600"/>
            <a:ext cx="3962400" cy="1147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Societal Impacts and River Forecasts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Communicating river and flood information to the public.</a:t>
            </a:r>
          </a:p>
          <a:p>
            <a:r>
              <a:rPr lang="en-US" dirty="0" smtClean="0"/>
              <a:t>Sociology becoming more and more important for effective warnings. </a:t>
            </a:r>
          </a:p>
          <a:p>
            <a:r>
              <a:rPr lang="en-US" dirty="0" smtClean="0"/>
              <a:t>People need to take appropriate actions during floods.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endParaRPr lang="en-US" dirty="0"/>
          </a:p>
        </p:txBody>
      </p:sp>
      <p:pic>
        <p:nvPicPr>
          <p:cNvPr id="71682" name="Picture 2" descr="http://www.sip.ucar.edu/wasis/images/banner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7620000" cy="104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Inundation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2057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Visualizing flood forecasts.</a:t>
            </a:r>
          </a:p>
          <a:p>
            <a:r>
              <a:rPr lang="en-US" dirty="0" smtClean="0"/>
              <a:t>What does a 37 feet river stage mean at Vestal, NY? </a:t>
            </a:r>
          </a:p>
          <a:p>
            <a:r>
              <a:rPr lang="en-US" dirty="0" smtClean="0"/>
              <a:t>Inundation mapping can tell you. 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t="27556" r="17000" b="7685"/>
          <a:stretch>
            <a:fillRect/>
          </a:stretch>
        </p:blipFill>
        <p:spPr bwMode="auto">
          <a:xfrm>
            <a:off x="304800" y="2971800"/>
            <a:ext cx="8610600" cy="377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Summary: are we ready for the next big flood?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295400"/>
            <a:ext cx="4191000" cy="24384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8000" dirty="0" smtClean="0"/>
              <a:t>      The June 2006 flood was a </a:t>
            </a:r>
          </a:p>
          <a:p>
            <a:pPr>
              <a:buNone/>
            </a:pPr>
            <a:r>
              <a:rPr lang="en-US" sz="8000" dirty="0" smtClean="0"/>
              <a:t>      testament </a:t>
            </a:r>
            <a:r>
              <a:rPr lang="en-US" sz="8000" dirty="0" smtClean="0"/>
              <a:t>to </a:t>
            </a:r>
            <a:r>
              <a:rPr lang="en-US" sz="8000" dirty="0" smtClean="0"/>
              <a:t>our increasing </a:t>
            </a:r>
            <a:r>
              <a:rPr lang="en-US" sz="8000" dirty="0" smtClean="0"/>
              <a:t>state </a:t>
            </a:r>
            <a:r>
              <a:rPr lang="en-US" sz="8000" dirty="0" smtClean="0"/>
              <a:t>of </a:t>
            </a:r>
            <a:r>
              <a:rPr lang="en-US" sz="8000" dirty="0" smtClean="0"/>
              <a:t>preparedness</a:t>
            </a:r>
            <a:endParaRPr lang="en-US" sz="8000" dirty="0" smtClean="0"/>
          </a:p>
          <a:p>
            <a:pPr lvl="1"/>
            <a:r>
              <a:rPr lang="en-US" sz="8000" dirty="0" smtClean="0"/>
              <a:t>13 </a:t>
            </a:r>
            <a:r>
              <a:rPr lang="en-US" sz="8000" dirty="0" smtClean="0"/>
              <a:t>lives lost June </a:t>
            </a:r>
            <a:r>
              <a:rPr lang="en-US" sz="8000" dirty="0" smtClean="0"/>
              <a:t>2006</a:t>
            </a:r>
            <a:br>
              <a:rPr lang="en-US" sz="8000" dirty="0" smtClean="0"/>
            </a:br>
            <a:r>
              <a:rPr lang="en-US" sz="8000" dirty="0" smtClean="0"/>
              <a:t>flood </a:t>
            </a:r>
            <a:r>
              <a:rPr lang="en-US" sz="8000" dirty="0" smtClean="0"/>
              <a:t>vs. </a:t>
            </a:r>
            <a:r>
              <a:rPr lang="en-US" sz="8000" dirty="0" smtClean="0"/>
              <a:t>74 </a:t>
            </a:r>
            <a:r>
              <a:rPr lang="en-US" sz="8000" dirty="0" smtClean="0"/>
              <a:t>with the Agnes flood in </a:t>
            </a:r>
            <a:r>
              <a:rPr lang="en-US" sz="8000" dirty="0" smtClean="0"/>
              <a:t>Pennsylvania </a:t>
            </a:r>
            <a:r>
              <a:rPr lang="en-US" sz="8000" dirty="0" smtClean="0"/>
              <a:t>and New York.</a:t>
            </a:r>
          </a:p>
          <a:p>
            <a:pPr lvl="1"/>
            <a:r>
              <a:rPr lang="en-US" sz="8000" dirty="0" smtClean="0"/>
              <a:t>Still have more work to do!!</a:t>
            </a:r>
          </a:p>
          <a:p>
            <a:pPr lvl="1">
              <a:buNone/>
            </a:pPr>
            <a:endParaRPr lang="en-US" sz="8000" dirty="0" smtClean="0"/>
          </a:p>
          <a:p>
            <a:pPr>
              <a:buNone/>
            </a:pPr>
            <a:endParaRPr lang="en-US" sz="8000" dirty="0" smtClean="0"/>
          </a:p>
          <a:p>
            <a:endParaRPr lang="en-US" sz="8000" dirty="0" smtClean="0"/>
          </a:p>
          <a:p>
            <a:pPr>
              <a:buNone/>
            </a:pPr>
            <a:endParaRPr lang="en-US" sz="6000" dirty="0" smtClean="0"/>
          </a:p>
          <a:p>
            <a:endParaRPr lang="en-US" sz="6000" dirty="0" smtClean="0"/>
          </a:p>
          <a:p>
            <a:endParaRPr lang="en-US" sz="6000" dirty="0" smtClean="0"/>
          </a:p>
          <a:p>
            <a:pPr lvl="1">
              <a:buNone/>
            </a:pPr>
            <a:endParaRPr lang="en-US" sz="6000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	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DSCN04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495800" cy="289729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1143000"/>
            <a:ext cx="337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Binghamton Flood Wall June 2006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48200"/>
            <a:ext cx="8834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The goal of the conference today is to highlight our flood forecast and 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warning </a:t>
            </a:r>
            <a:r>
              <a:rPr lang="en-US" sz="2000" dirty="0" smtClean="0">
                <a:latin typeface="+mj-lt"/>
              </a:rPr>
              <a:t>services, look into </a:t>
            </a:r>
            <a:r>
              <a:rPr lang="en-US" sz="2000" dirty="0" smtClean="0">
                <a:latin typeface="+mj-lt"/>
              </a:rPr>
              <a:t>future services and </a:t>
            </a:r>
            <a:r>
              <a:rPr lang="en-US" sz="2000" dirty="0" smtClean="0">
                <a:latin typeface="+mj-lt"/>
              </a:rPr>
              <a:t>most importantly, hear from you, 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our </a:t>
            </a:r>
            <a:r>
              <a:rPr lang="en-US" sz="2000" dirty="0" smtClean="0">
                <a:latin typeface="+mj-lt"/>
              </a:rPr>
              <a:t>stakeholders.  </a:t>
            </a:r>
            <a:r>
              <a:rPr lang="en-US" sz="2000" dirty="0" smtClean="0">
                <a:latin typeface="+mj-lt"/>
              </a:rPr>
              <a:t>Are </a:t>
            </a:r>
            <a:r>
              <a:rPr lang="en-US" sz="2000" dirty="0" smtClean="0">
                <a:latin typeface="+mj-lt"/>
              </a:rPr>
              <a:t>we meeting your customer needs? How can we serve you better?  </a:t>
            </a:r>
            <a:r>
              <a:rPr lang="en-US" sz="2000" dirty="0" smtClean="0">
                <a:latin typeface="+mj-lt"/>
              </a:rPr>
              <a:t>How </a:t>
            </a:r>
            <a:r>
              <a:rPr lang="en-US" sz="2000" dirty="0" smtClean="0">
                <a:latin typeface="+mj-lt"/>
              </a:rPr>
              <a:t>can we make our warnings and forecasts more effective? </a:t>
            </a:r>
            <a:endParaRPr lang="en-US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Susquehanna River near Wyalusing, P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391400" cy="55435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1600200"/>
            <a:ext cx="381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Susquehanna River near Wyalusing, PA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9D02131-29DB-45A9-B2C0-108907D9F1EF}" type="slidenum">
              <a:rPr lang="en-US"/>
              <a:pPr/>
              <a:t>6</a:t>
            </a:fld>
            <a:endParaRPr lang="en-US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04800" y="1219200"/>
          <a:ext cx="4292600" cy="5410200"/>
        </p:xfrm>
        <a:graphic>
          <a:graphicData uri="http://schemas.openxmlformats.org/presentationml/2006/ole">
            <p:oleObj spid="_x0000_s52226" name="Drawing" r:id="rId3" imgW="4534235" imgH="5715009" progId="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572000" y="1219200"/>
          <a:ext cx="4452938" cy="5410200"/>
        </p:xfrm>
        <a:graphic>
          <a:graphicData uri="http://schemas.openxmlformats.org/presentationml/2006/ole">
            <p:oleObj spid="_x0000_s52227" name="Drawing" r:id="rId4" imgW="4762468" imgH="5784355" progId="">
              <p:embed/>
            </p:oleObj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Friday June 23rd, 1972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F15D84F-D3EA-4BF4-A58D-FD0E68F8C5FA}" type="slidenum">
              <a:rPr lang="en-US"/>
              <a:pPr/>
              <a:t>7</a:t>
            </a:fld>
            <a:endParaRPr lang="en-US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04800" y="1219200"/>
          <a:ext cx="4489450" cy="5410200"/>
        </p:xfrm>
        <a:graphic>
          <a:graphicData uri="http://schemas.openxmlformats.org/presentationml/2006/ole">
            <p:oleObj spid="_x0000_s53250" name="Drawing" r:id="rId3" imgW="4648352" imgH="5601013" progId="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605338" y="1219200"/>
          <a:ext cx="4418012" cy="5410200"/>
        </p:xfrm>
        <a:graphic>
          <a:graphicData uri="http://schemas.openxmlformats.org/presentationml/2006/ole">
            <p:oleObj spid="_x0000_s53251" name="Drawing" r:id="rId4" imgW="4853762" imgH="5944186" progId="">
              <p:embed/>
            </p:oleObj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Saturday June 24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1972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Agnes Rainfall </a:t>
            </a:r>
            <a:endParaRPr lang="en-US" dirty="0"/>
          </a:p>
        </p:txBody>
      </p:sp>
      <p:pic>
        <p:nvPicPr>
          <p:cNvPr id="26626" name="Picture 2" descr="http://upload.wikimedia.org/wikipedia/en/9/91/Agnes1972rai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19200"/>
            <a:ext cx="4843428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162800" cy="1066800"/>
          </a:xfrm>
        </p:spPr>
        <p:txBody>
          <a:bodyPr>
            <a:normAutofit fontScale="90000"/>
          </a:bodyPr>
          <a:lstStyle/>
          <a:p>
            <a:r>
              <a:rPr lang="en-US"/>
              <a:t>River Crests Susquehanna Basin</a:t>
            </a:r>
          </a:p>
        </p:txBody>
      </p:sp>
      <p:sp>
        <p:nvSpPr>
          <p:cNvPr id="230404" name="Text Box 1028"/>
          <p:cNvSpPr txBox="1">
            <a:spLocks noChangeArrowheads="1"/>
          </p:cNvSpPr>
          <p:nvPr/>
        </p:nvSpPr>
        <p:spPr bwMode="auto">
          <a:xfrm>
            <a:off x="304800" y="1524000"/>
            <a:ext cx="8686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itchFamily="49" charset="0"/>
              </a:rPr>
              <a:t>Location               Max previously known           Agnes Max</a:t>
            </a:r>
          </a:p>
          <a:p>
            <a:r>
              <a:rPr lang="en-US" sz="1400" b="1" dirty="0">
                <a:latin typeface="Courier New" pitchFamily="49" charset="0"/>
              </a:rPr>
              <a:t>                       Year   Height   Flow(</a:t>
            </a:r>
            <a:r>
              <a:rPr lang="en-US" sz="1400" b="1" dirty="0" err="1">
                <a:latin typeface="Courier New" pitchFamily="49" charset="0"/>
              </a:rPr>
              <a:t>cfs</a:t>
            </a:r>
            <a:r>
              <a:rPr lang="en-US" sz="1400" b="1" dirty="0">
                <a:latin typeface="Courier New" pitchFamily="49" charset="0"/>
              </a:rPr>
              <a:t>)      Height   Flow(</a:t>
            </a:r>
            <a:r>
              <a:rPr lang="en-US" sz="1400" b="1" dirty="0" err="1">
                <a:latin typeface="Courier New" pitchFamily="49" charset="0"/>
              </a:rPr>
              <a:t>cfs</a:t>
            </a:r>
            <a:r>
              <a:rPr lang="en-US" sz="1400" b="1" dirty="0">
                <a:latin typeface="Courier New" pitchFamily="49" charset="0"/>
              </a:rPr>
              <a:t>)</a:t>
            </a:r>
          </a:p>
          <a:p>
            <a:r>
              <a:rPr lang="en-US" sz="1400" b="1" dirty="0">
                <a:latin typeface="Courier New" pitchFamily="49" charset="0"/>
              </a:rPr>
              <a:t>------------------------------------------------------------------------</a:t>
            </a:r>
          </a:p>
          <a:p>
            <a:r>
              <a:rPr lang="en-US" sz="1400" b="1" dirty="0">
                <a:latin typeface="Courier New" pitchFamily="49" charset="0"/>
              </a:rPr>
              <a:t>Susquehanna River   </a:t>
            </a:r>
          </a:p>
          <a:p>
            <a:r>
              <a:rPr lang="en-US" sz="1400" b="1" dirty="0">
                <a:latin typeface="Courier New" pitchFamily="49" charset="0"/>
              </a:rPr>
              <a:t>   </a:t>
            </a:r>
            <a:r>
              <a:rPr lang="en-US" sz="1400" b="1" dirty="0" smtClean="0">
                <a:latin typeface="Courier New" pitchFamily="49" charset="0"/>
              </a:rPr>
              <a:t>Towanda</a:t>
            </a:r>
            <a:r>
              <a:rPr lang="en-US" sz="1400" b="1" dirty="0">
                <a:latin typeface="Courier New" pitchFamily="49" charset="0"/>
              </a:rPr>
              <a:t>, PA         1946   25.08    191,000        33.43    320,000</a:t>
            </a:r>
          </a:p>
          <a:p>
            <a:r>
              <a:rPr lang="en-US" sz="1400" b="1" dirty="0">
                <a:latin typeface="Courier New" pitchFamily="49" charset="0"/>
              </a:rPr>
              <a:t>   Wilkes-Barre, PA    1936   33.07    232,000        40.91    345,000</a:t>
            </a:r>
          </a:p>
          <a:p>
            <a:r>
              <a:rPr lang="en-US" sz="1400" b="1" dirty="0">
                <a:latin typeface="Courier New" pitchFamily="49" charset="0"/>
              </a:rPr>
              <a:t>   Danville, PA        1936   27.4     250,000        32.16    363,000</a:t>
            </a:r>
          </a:p>
          <a:p>
            <a:r>
              <a:rPr lang="en-US" sz="1400" b="1" dirty="0">
                <a:latin typeface="Courier New" pitchFamily="49" charset="0"/>
              </a:rPr>
              <a:t>   Sunbury, PA         1936   34.65    556,000        35.80    620,000</a:t>
            </a:r>
          </a:p>
          <a:p>
            <a:r>
              <a:rPr lang="en-US" sz="1400" b="1" dirty="0">
                <a:latin typeface="Courier New" pitchFamily="49" charset="0"/>
              </a:rPr>
              <a:t>   Harrisburg, PA      1936   29.23    740,000        32.57  1,020,000</a:t>
            </a:r>
          </a:p>
          <a:p>
            <a:r>
              <a:rPr lang="en-US" sz="1400" b="1" dirty="0">
                <a:latin typeface="Courier New" pitchFamily="49" charset="0"/>
              </a:rPr>
              <a:t>   Marietta, PA        1936   60.73    787,000        64.54  1,080,000</a:t>
            </a:r>
          </a:p>
          <a:p>
            <a:r>
              <a:rPr lang="en-US" sz="1400" b="1" dirty="0">
                <a:latin typeface="Courier New" pitchFamily="49" charset="0"/>
              </a:rPr>
              <a:t>   </a:t>
            </a:r>
          </a:p>
          <a:p>
            <a:r>
              <a:rPr lang="en-US" sz="1400" b="1" dirty="0">
                <a:latin typeface="Courier New" pitchFamily="49" charset="0"/>
              </a:rPr>
              <a:t>West Branch Susquehanna River</a:t>
            </a:r>
          </a:p>
          <a:p>
            <a:r>
              <a:rPr lang="en-US" sz="1400" b="1" dirty="0">
                <a:latin typeface="Courier New" pitchFamily="49" charset="0"/>
              </a:rPr>
              <a:t>   Williamsport, PA    1936   33.57    264,000        34.75    279,000</a:t>
            </a:r>
          </a:p>
          <a:p>
            <a:endParaRPr lang="en-US" sz="1400" b="1" dirty="0">
              <a:latin typeface="Courier New" pitchFamily="49" charset="0"/>
            </a:endParaRPr>
          </a:p>
          <a:p>
            <a:r>
              <a:rPr lang="en-US" sz="1400" b="1" dirty="0">
                <a:latin typeface="Courier New" pitchFamily="49" charset="0"/>
              </a:rPr>
              <a:t>Chemung River</a:t>
            </a:r>
          </a:p>
          <a:p>
            <a:r>
              <a:rPr lang="en-US" sz="1400" b="1" dirty="0">
                <a:latin typeface="Courier New" pitchFamily="49" charset="0"/>
              </a:rPr>
              <a:t>   Chemung, NY         1946   23.97    132,000        31.62    189,000</a:t>
            </a:r>
          </a:p>
          <a:p>
            <a:r>
              <a:rPr lang="en-US" sz="1400" b="1" dirty="0">
                <a:latin typeface="Courier New" pitchFamily="49" charset="0"/>
              </a:rPr>
              <a:t>   Corning, NY         1946   37.74                   40.71    228,000</a:t>
            </a:r>
          </a:p>
          <a:p>
            <a:r>
              <a:rPr lang="en-US" sz="1400" b="1" dirty="0">
                <a:latin typeface="Courier New" pitchFamily="49" charset="0"/>
              </a:rPr>
              <a:t>   Elmira, NY          1946   21.20                   25.20   </a:t>
            </a:r>
            <a:r>
              <a:rPr lang="en-US" sz="1400" b="1" dirty="0">
                <a:solidFill>
                  <a:srgbClr val="FFFF00"/>
                </a:solidFill>
                <a:latin typeface="Courier New" pitchFamily="49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462</TotalTime>
  <Words>828</Words>
  <Application>Microsoft Office PowerPoint</Application>
  <PresentationFormat>On-screen Show (4:3)</PresentationFormat>
  <Paragraphs>170</Paragraphs>
  <Slides>54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Drawing</vt:lpstr>
      <vt:lpstr>Acrobat Document</vt:lpstr>
      <vt:lpstr>Wilkes-Barre and Agnes, Then and Now</vt:lpstr>
      <vt:lpstr>Hurricane Agnes Facts </vt:lpstr>
      <vt:lpstr>Tuesday June 20th, 1972</vt:lpstr>
      <vt:lpstr>Slide 4</vt:lpstr>
      <vt:lpstr>Slide 5</vt:lpstr>
      <vt:lpstr>Slide 6</vt:lpstr>
      <vt:lpstr>Slide 7</vt:lpstr>
      <vt:lpstr>Agnes Rainfall </vt:lpstr>
      <vt:lpstr>River Crests Susquehanna Basin</vt:lpstr>
      <vt:lpstr>Wilkes-Barre Impacts </vt:lpstr>
      <vt:lpstr>Slide 11</vt:lpstr>
      <vt:lpstr>Wilkes-Barre, PA</vt:lpstr>
      <vt:lpstr>Wilkes-Barre, PA</vt:lpstr>
      <vt:lpstr>Wilkes-Barre, PA</vt:lpstr>
      <vt:lpstr>Wilkes-Barre, PA</vt:lpstr>
      <vt:lpstr>Wilkes-Barre, PA</vt:lpstr>
      <vt:lpstr>Wilkes-Barre, PA</vt:lpstr>
      <vt:lpstr>Bloomsburg, PA</vt:lpstr>
      <vt:lpstr>Impacts</vt:lpstr>
      <vt:lpstr>Destruction </vt:lpstr>
      <vt:lpstr>Ground not stable many places</vt:lpstr>
      <vt:lpstr>Slide 22</vt:lpstr>
      <vt:lpstr>Thousands of Homes damaged</vt:lpstr>
      <vt:lpstr>Thousands Displaced</vt:lpstr>
      <vt:lpstr>National Guard</vt:lpstr>
      <vt:lpstr>Cemetery</vt:lpstr>
      <vt:lpstr>Mud</vt:lpstr>
      <vt:lpstr>More Mud!</vt:lpstr>
      <vt:lpstr>Dust</vt:lpstr>
      <vt:lpstr>Dead Fish</vt:lpstr>
      <vt:lpstr>Major Business Losses!!</vt:lpstr>
      <vt:lpstr>Donations</vt:lpstr>
      <vt:lpstr>Could This Happen Again? </vt:lpstr>
      <vt:lpstr>Slide 34</vt:lpstr>
      <vt:lpstr>Flood Control Dams</vt:lpstr>
      <vt:lpstr>Levees</vt:lpstr>
      <vt:lpstr>Better River Forecasts and Warnings</vt:lpstr>
      <vt:lpstr>More River Gages </vt:lpstr>
      <vt:lpstr>Better Precipitation Data</vt:lpstr>
      <vt:lpstr>Better River Models</vt:lpstr>
      <vt:lpstr>Getting the Word Out</vt:lpstr>
      <vt:lpstr>Internet </vt:lpstr>
      <vt:lpstr>Slide 43</vt:lpstr>
      <vt:lpstr>National Weather Service Briefings</vt:lpstr>
      <vt:lpstr>Coordination and Partnerships</vt:lpstr>
      <vt:lpstr>Outreach</vt:lpstr>
      <vt:lpstr>The Future</vt:lpstr>
      <vt:lpstr>Community Hydrologic Prediction Service (CHPS)</vt:lpstr>
      <vt:lpstr>Radar Dual-Polarization </vt:lpstr>
      <vt:lpstr>KINEROS and Local River Modeling</vt:lpstr>
      <vt:lpstr>Societal Impacts and River Forecasts </vt:lpstr>
      <vt:lpstr>Inundation Mapping</vt:lpstr>
      <vt:lpstr>Summary: are we ready for the next big flood?</vt:lpstr>
      <vt:lpstr>Thanks!!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Wilkes-Barre and Agnes, Then and Now</dc:title>
  <dc:creator>David Nicosia</dc:creator>
  <cp:lastModifiedBy>David Nicosia</cp:lastModifiedBy>
  <cp:revision>110</cp:revision>
  <dcterms:created xsi:type="dcterms:W3CDTF">2010-05-23T00:45:32Z</dcterms:created>
  <dcterms:modified xsi:type="dcterms:W3CDTF">2010-05-24T18:35:54Z</dcterms:modified>
</cp:coreProperties>
</file>