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F6C"/>
    <a:srgbClr val="2CF4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70B98F-3FD2-4BBF-BBB8-2423987B2453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737752-6251-43FC-9F23-FFE6F009D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A8AD93-007C-4E95-BCA9-1FADC6F62AF8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85F71C-21DF-463B-8C13-0B0A2554A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webshot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hpc.ncep.noaa.gov/dailywxmap/dwm_stnplot_2010051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weather-in-canada-observer.com/images/tstm9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hpc.ncep.noaa.gov/dailywxmap/dwm_stnplot_2010051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weather-in-canada-observer.com/images/tstm9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Examining Rainfall forecast uncertainty and its impact on river forecasts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7724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Hydrologist-in-Charge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NOAA/NWS/Northeast River Forecast Center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 Region Flash Flood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where is the axis of 1-2 inch rains going to fall?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Forecast Model (ECMWF)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24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Forecast Model (GEM)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4770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Forecast for 6 hour period ending 2 am Fri, May 14th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qpfer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68658"/>
            <a:ext cx="4495800" cy="4440637"/>
          </a:xfrm>
        </p:spPr>
      </p:pic>
      <p:pic>
        <p:nvPicPr>
          <p:cNvPr id="14" name="Content Placeholder 13" descr="qpfge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95849"/>
            <a:ext cx="4495800" cy="4380099"/>
          </a:xfrm>
        </p:spPr>
      </p:pic>
      <p:sp>
        <p:nvSpPr>
          <p:cNvPr id="15" name="Cloud 14"/>
          <p:cNvSpPr/>
          <p:nvPr/>
        </p:nvSpPr>
        <p:spPr>
          <a:xfrm>
            <a:off x="381000" y="3886200"/>
            <a:ext cx="2667000" cy="1752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5029200" y="3886200"/>
            <a:ext cx="2667000" cy="1752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actual06z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828800"/>
            <a:ext cx="43434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where is the axis of 1-2 inch rains going to fall?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535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rainfall ending 2 am 5/14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Northeast River Forecast Center Forecast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Forecast for 6 hour period ending 2 am Fri, May 14th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Content Placeholder 15" descr="qpfrf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1881045"/>
            <a:ext cx="4495800" cy="4413055"/>
          </a:xfrm>
        </p:spPr>
      </p:pic>
      <p:sp>
        <p:nvSpPr>
          <p:cNvPr id="17" name="Cloud 16"/>
          <p:cNvSpPr/>
          <p:nvPr/>
        </p:nvSpPr>
        <p:spPr>
          <a:xfrm>
            <a:off x="381000" y="3886200"/>
            <a:ext cx="2667000" cy="1752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029200" y="4343400"/>
            <a:ext cx="1676400" cy="14478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Lets take a far more significant event</a:t>
            </a:r>
            <a:br>
              <a:rPr lang="en-US" sz="3200" dirty="0" smtClean="0"/>
            </a:br>
            <a:r>
              <a:rPr lang="en-US" sz="2000" i="1" dirty="0" smtClean="0"/>
              <a:t>June 22-30, 2006 Heavy Rains and Flooding</a:t>
            </a:r>
            <a:endParaRPr lang="en-US" sz="3200" dirty="0"/>
          </a:p>
        </p:txBody>
      </p:sp>
      <p:pic>
        <p:nvPicPr>
          <p:cNvPr id="7" name="Content Placeholder 6" descr="MP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90800"/>
            <a:ext cx="4343400" cy="42672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378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6488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Center’s 5 day rainfall forecast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5638800" y="3886200"/>
            <a:ext cx="2895600" cy="2133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11896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But the devilish details: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Narrow axis of intense rains positioned east of earlier forecasts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Overforecast</a:t>
            </a:r>
            <a:r>
              <a:rPr lang="en-US" dirty="0" smtClean="0"/>
              <a:t> of rainfall to the west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Communicating this is a challenge!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1896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Excellent extended lead time to heavy</a:t>
            </a:r>
            <a:br>
              <a:rPr lang="en-US" dirty="0" smtClean="0"/>
            </a:br>
            <a:r>
              <a:rPr lang="en-US" dirty="0" smtClean="0"/>
              <a:t>   rainfall potential:  4-7 inches forecast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Highly predictable pattern and flood</a:t>
            </a:r>
            <a:br>
              <a:rPr lang="en-US" dirty="0" smtClean="0"/>
            </a:br>
            <a:r>
              <a:rPr lang="en-US" dirty="0" smtClean="0"/>
              <a:t>  potential was recognized days in</a:t>
            </a:r>
            <a:br>
              <a:rPr lang="en-US" dirty="0" smtClean="0"/>
            </a:br>
            <a:r>
              <a:rPr lang="en-US" dirty="0" smtClean="0"/>
              <a:t>  advance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Different Approach;</a:t>
            </a:r>
            <a:br>
              <a:rPr lang="en-US" dirty="0" smtClean="0"/>
            </a:br>
            <a:r>
              <a:rPr lang="en-US" sz="3600" dirty="0" smtClean="0"/>
              <a:t>NCEP s </a:t>
            </a:r>
            <a:r>
              <a:rPr lang="en-US" sz="3600" i="1" dirty="0" smtClean="0"/>
              <a:t>Confidence Forecasts</a:t>
            </a:r>
            <a:endParaRPr lang="en-US" dirty="0"/>
          </a:p>
        </p:txBody>
      </p:sp>
      <p:pic>
        <p:nvPicPr>
          <p:cNvPr id="6" name="Content Placeholder 5" descr="maxqp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371600"/>
            <a:ext cx="4953001" cy="5181600"/>
          </a:xfrm>
        </p:spPr>
      </p:pic>
      <p:sp>
        <p:nvSpPr>
          <p:cNvPr id="7" name="TextBox 6"/>
          <p:cNvSpPr txBox="1"/>
          <p:nvPr/>
        </p:nvSpPr>
        <p:spPr>
          <a:xfrm>
            <a:off x="4114800" y="107846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hour forecast – period ending 2 am Fri, May 14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0" y="1646237"/>
            <a:ext cx="42672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 objectively quantifies the level of confidence in a given </a:t>
            </a:r>
            <a:r>
              <a:rPr lang="en-US" sz="2400" dirty="0" smtClean="0"/>
              <a:t>HPC forecast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general, the larger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spread the greater the uncertainty and thus the lower the confidence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400" baseline="0" dirty="0" smtClean="0"/>
              <a:t>RFCs along the Mississippi</a:t>
            </a:r>
            <a:r>
              <a:rPr lang="en-US" sz="2400" dirty="0" smtClean="0"/>
              <a:t> are producing river forecasts with each of these forecasts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488668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http://www.hpc.ncep.noaa.gov/qpfci/qpfci.shtml</a:t>
            </a:r>
            <a:endParaRPr lang="en-U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new experimental approach</a:t>
            </a:r>
            <a:br>
              <a:rPr lang="en-US" sz="3200" dirty="0" smtClean="0"/>
            </a:br>
            <a:r>
              <a:rPr lang="en-US" sz="3200" i="1" dirty="0" smtClean="0"/>
              <a:t>Met-member based ensemble forecasts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67200" cy="4525963"/>
          </a:xfrm>
        </p:spPr>
        <p:txBody>
          <a:bodyPr/>
          <a:lstStyle/>
          <a:p>
            <a:r>
              <a:rPr lang="en-US" dirty="0" smtClean="0"/>
              <a:t>Method developed by the Ohio, Mid-Atlantic and Northeast RFCs</a:t>
            </a:r>
          </a:p>
          <a:p>
            <a:r>
              <a:rPr lang="en-US" dirty="0" smtClean="0"/>
              <a:t>Suite of hydrologic forecasts are produced using the Rainfall and Temperature forecasts from two numerical prediction systems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495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similar approach to the 30-90 day Ensemble </a:t>
            </a:r>
            <a:r>
              <a:rPr lang="en-US" dirty="0" err="1" smtClean="0"/>
              <a:t>Streamflow</a:t>
            </a:r>
            <a:r>
              <a:rPr lang="en-US" dirty="0" smtClean="0"/>
              <a:t> Prediction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84437"/>
            <a:ext cx="4495800" cy="2773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Difference: </a:t>
            </a:r>
          </a:p>
          <a:p>
            <a:pPr lvl="1"/>
            <a:r>
              <a:rPr lang="en-US" sz="2200" dirty="0" smtClean="0"/>
              <a:t>These experimental </a:t>
            </a:r>
            <a:r>
              <a:rPr lang="en-US" sz="2200" dirty="0" err="1" smtClean="0"/>
              <a:t>streamflow</a:t>
            </a:r>
            <a:r>
              <a:rPr lang="en-US" sz="2200" dirty="0" smtClean="0"/>
              <a:t> and melt scenarios are driven by unbiased model forecasts of rainfall and temperature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1828800"/>
            <a:ext cx="45369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Rainfall uncertainty and its impact </a:t>
            </a:r>
            <a:br>
              <a:rPr lang="en-US" sz="2800" dirty="0" smtClean="0"/>
            </a:br>
            <a:r>
              <a:rPr lang="en-US" sz="2800" dirty="0" smtClean="0"/>
              <a:t>on River Forecasts</a:t>
            </a:r>
            <a:endParaRPr lang="en-US" sz="2800" dirty="0"/>
          </a:p>
        </p:txBody>
      </p:sp>
      <p:pic>
        <p:nvPicPr>
          <p:cNvPr id="5" name="Content Placeholder 4" descr="MAYM3_GEFSA_PCPN_expvalu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71600"/>
            <a:ext cx="4648200" cy="5105400"/>
          </a:xfrm>
        </p:spPr>
      </p:pic>
      <p:pic>
        <p:nvPicPr>
          <p:cNvPr id="8" name="Content Placeholder 7" descr="MAYM3_GEFSA_Q_trac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371600"/>
            <a:ext cx="4419600" cy="5105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snowmelt contributions!</a:t>
            </a:r>
            <a:endParaRPr lang="en-US" dirty="0"/>
          </a:p>
        </p:txBody>
      </p:sp>
      <p:pic>
        <p:nvPicPr>
          <p:cNvPr id="5" name="Content Placeholder 4" descr="MAYM3_GEFSA_TEMP_expvalu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572000" cy="4876800"/>
          </a:xfrm>
        </p:spPr>
      </p:pic>
      <p:pic>
        <p:nvPicPr>
          <p:cNvPr id="6" name="Content Placeholder 5" descr="MAYM3_GEFSA_SWE_expvalu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4876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44562"/>
          </a:xfrm>
        </p:spPr>
        <p:txBody>
          <a:bodyPr>
            <a:noAutofit/>
          </a:bodyPr>
          <a:lstStyle/>
          <a:p>
            <a:r>
              <a:rPr lang="en-US" sz="4400" dirty="0" smtClean="0"/>
              <a:t>Our Ultimate Goal: 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5" name="Content Placeholder 4" descr="HEF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86500"/>
          </a:xfrm>
        </p:spPr>
      </p:pic>
      <p:sp>
        <p:nvSpPr>
          <p:cNvPr id="6" name="Rectangle 5"/>
          <p:cNvSpPr/>
          <p:nvPr/>
        </p:nvSpPr>
        <p:spPr>
          <a:xfrm>
            <a:off x="76200" y="1828800"/>
            <a:ext cx="8991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Examining QPF uncertainty and its impact on river forecasts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>
                <a:solidFill>
                  <a:srgbClr val="FFC000"/>
                </a:solidFill>
              </a:rPr>
              <a:t>Questions? </a:t>
            </a:r>
            <a:endParaRPr lang="en-US" sz="4000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772400" cy="1752600"/>
          </a:xfrm>
        </p:spPr>
        <p:txBody>
          <a:bodyPr>
            <a:no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R.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Vallee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Hydrologist-in-Charge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NOAA/NWS/Northeast River Forecast Center</a:t>
            </a:r>
          </a:p>
          <a:p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 Region Flash Flood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040"/>
            <a:ext cx="4876800" cy="47091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forecasting for Rivers 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– Purpose and expectations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– its origins and meaning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examples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New/experimental approach to address the uncertainty as it relates to the river forecasting process</a:t>
            </a:r>
          </a:p>
          <a:p>
            <a:pPr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7328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5181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 Creek,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Fernville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PA, June 28, 2006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courtesy of </a:t>
            </a:r>
            <a:r>
              <a:rPr lang="en-US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B050">
                      <a:alpha val="43000"/>
                    </a:srgbClr>
                  </a:outerShdw>
                </a:effectLst>
                <a:hlinkClick r:id="rId3"/>
              </a:rPr>
              <a:t>http://news.webshots.com</a:t>
            </a:r>
            <a:endParaRPr 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B05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Rainfall Forecasting - 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Precipitation Forecast which is: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24-48 hour forecast representing the expected basin average rainfall in any particular area in discrete 6 hour time steps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through forecaster analysis of  the atmosphere, Numerical Model guidance interpretation,  and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Hydromet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Prediction Center (HPC)  forecasts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key driver/forcing for our river forecasts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verification conducted</a:t>
            </a:r>
          </a:p>
        </p:txBody>
      </p:sp>
      <p:pic>
        <p:nvPicPr>
          <p:cNvPr id="6" name="Picture 4" descr="PrecipEnding2010022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Rainfall Forecasting -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the most accurate QPF to provide the most accurate river forecast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issues include: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doesn’t operate on our nice and neat 6 hour time steps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its nature – the art/science of rainfall forecasting remains one of our greatest challenges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its nature – it is often the greatest source of both river forecast error and uncertainty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 descr="WOOR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3836" y="990600"/>
            <a:ext cx="4580164" cy="4876800"/>
          </a:xfrm>
        </p:spPr>
      </p:pic>
      <p:sp>
        <p:nvSpPr>
          <p:cNvPr id="7" name="TextBox 6"/>
          <p:cNvSpPr txBox="1"/>
          <p:nvPr/>
        </p:nvSpPr>
        <p:spPr>
          <a:xfrm>
            <a:off x="4495800" y="5867400"/>
            <a:ext cx="46482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At Woonsocket, RI on the Blackstone River a 20 mile displacement on the axis of 4 inch rains = a 4 foot “Over-forecast”!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Uncertainty -</a:t>
            </a:r>
            <a:br>
              <a:rPr lang="en-US" sz="3200" dirty="0" smtClean="0"/>
            </a:br>
            <a:r>
              <a:rPr lang="en-US" sz="3200" dirty="0" smtClean="0"/>
              <a:t>Its origins and meaning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28600" y="1143000"/>
            <a:ext cx="50292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Arises from different places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Forecaster expertise &amp; experience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in observations</a:t>
            </a:r>
          </a:p>
          <a:p>
            <a:pPr lvl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Hydrologic  Modeling Systems 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resolutions, modeling schemes, antecedent conditions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nature of the weather system 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Nor’easters &amp; Tropical Cyclones vs. Convection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the rain falls over a basin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are trying to accomplish: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 the rainfall over the right basin, at the right time step, at the right intensity out to 48 hours!!</a:t>
            </a:r>
          </a:p>
          <a:p>
            <a:pPr lvl="2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is in the almighty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HPS-WilkesBar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4038600" cy="2971800"/>
          </a:xfrm>
          <a:prstGeom prst="rect">
            <a:avLst/>
          </a:prstGeom>
        </p:spPr>
      </p:pic>
      <p:pic>
        <p:nvPicPr>
          <p:cNvPr id="6" name="Picture 5" descr="Binghamton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67200"/>
            <a:ext cx="4038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how uncertain?</a:t>
            </a:r>
            <a:br>
              <a:rPr lang="en-US" dirty="0" smtClean="0"/>
            </a:br>
            <a:endParaRPr lang="en-US" sz="3600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Nature provided a small scale example of this over central New York; May 13-14, 2010</a:t>
            </a:r>
          </a:p>
          <a:p>
            <a:r>
              <a:rPr lang="en-US" dirty="0" smtClean="0"/>
              <a:t>Illustrates several key points;</a:t>
            </a:r>
          </a:p>
          <a:p>
            <a:pPr lvl="1"/>
            <a:r>
              <a:rPr lang="en-US" dirty="0" smtClean="0"/>
              <a:t>No one model will always have the correct answer</a:t>
            </a:r>
          </a:p>
          <a:p>
            <a:pPr lvl="1"/>
            <a:r>
              <a:rPr lang="en-US" dirty="0" smtClean="0"/>
              <a:t>Convective based systems are often the least predictable “until the system ignites”</a:t>
            </a:r>
          </a:p>
          <a:p>
            <a:r>
              <a:rPr lang="en-US" dirty="0" smtClean="0"/>
              <a:t>For Decision Support – our goal is to give you our best forecast but convey the uncertainty and reasons for it; to couch expectations</a:t>
            </a:r>
          </a:p>
          <a:p>
            <a:pPr lvl="1"/>
            <a:r>
              <a:rPr lang="en-US" dirty="0" smtClean="0"/>
              <a:t>Resist the urge to focus on every tenth of a foot in our stage forecasts at longer lead times!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Potential Event</a:t>
            </a:r>
            <a:endParaRPr lang="en-US" dirty="0"/>
          </a:p>
        </p:txBody>
      </p:sp>
      <p:pic>
        <p:nvPicPr>
          <p:cNvPr id="1028" name="Picture 4" descr="Click Image For Station Plo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pic>
        <p:nvPicPr>
          <p:cNvPr id="1032" name="Picture 8" descr="See original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95600"/>
            <a:ext cx="52387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Potential Event</a:t>
            </a:r>
            <a:endParaRPr lang="en-US" dirty="0"/>
          </a:p>
        </p:txBody>
      </p:sp>
      <p:pic>
        <p:nvPicPr>
          <p:cNvPr id="1026" name="Picture 2" descr="Click Image For Station Plo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 rot="1239483">
            <a:off x="5960187" y="2209087"/>
            <a:ext cx="2374790" cy="1201091"/>
          </a:xfrm>
          <a:prstGeom prst="cloud">
            <a:avLst/>
          </a:prstGeom>
          <a:solidFill>
            <a:srgbClr val="4FFF6C">
              <a:alpha val="6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See original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667000"/>
            <a:ext cx="52387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where is the axis of 0.1-2.0 inch rains going to fall? </a:t>
            </a:r>
            <a:endParaRPr lang="en-US" dirty="0"/>
          </a:p>
        </p:txBody>
      </p:sp>
      <p:pic>
        <p:nvPicPr>
          <p:cNvPr id="6" name="Content Placeholder 5" descr="qpfgf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1071" y="1881046"/>
            <a:ext cx="4526871" cy="4443554"/>
          </a:xfrm>
        </p:spPr>
      </p:pic>
      <p:pic>
        <p:nvPicPr>
          <p:cNvPr id="7" name="Content Placeholder 6" descr="qpfn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876091"/>
            <a:ext cx="4520617" cy="4448509"/>
          </a:xfrm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Forecast System (GFS)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2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American Model (NAM)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4770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Forecast for 6 hour period ending 2 am Fri, May 14th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81000" y="3886200"/>
            <a:ext cx="2667000" cy="1752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029200" y="3886200"/>
            <a:ext cx="2667000" cy="1752600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686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Examining Rainfall forecast uncertainty and its impact on river forecasts</vt:lpstr>
      <vt:lpstr>Objectives</vt:lpstr>
      <vt:lpstr>Rainfall Forecasting - Purpose</vt:lpstr>
      <vt:lpstr>Rainfall Forecasting - Goal</vt:lpstr>
      <vt:lpstr>Uncertainty - Its origins and meaning</vt:lpstr>
      <vt:lpstr>Just how uncertain? </vt:lpstr>
      <vt:lpstr>The Potential Event</vt:lpstr>
      <vt:lpstr>The Potential Event</vt:lpstr>
      <vt:lpstr>So where is the axis of 0.1-2.0 inch rains going to fall? </vt:lpstr>
      <vt:lpstr>So where is the axis of 1-2 inch rains going to fall? </vt:lpstr>
      <vt:lpstr>So where is the axis of 1-2 inch rains going to fall? </vt:lpstr>
      <vt:lpstr>Lets take a far more significant event June 22-30, 2006 Heavy Rains and Flooding</vt:lpstr>
      <vt:lpstr>A Different Approach; NCEP s Confidence Forecasts</vt:lpstr>
      <vt:lpstr>A new experimental approach Met-member based ensemble forecasts</vt:lpstr>
      <vt:lpstr>Uses similar approach to the 30-90 day Ensemble Streamflow Prediction Technique</vt:lpstr>
      <vt:lpstr>Rainfall uncertainty and its impact  on River Forecasts</vt:lpstr>
      <vt:lpstr>Don’t forget snowmelt contributions!</vt:lpstr>
      <vt:lpstr>Our Ultimate Goal:  </vt:lpstr>
      <vt:lpstr>Examining QPF uncertainty and its impact on river forecasts  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QPF uncertainty and its impact on river forecasts</dc:title>
  <dc:creator>david vallee</dc:creator>
  <cp:lastModifiedBy>bgm.met</cp:lastModifiedBy>
  <cp:revision>35</cp:revision>
  <dcterms:created xsi:type="dcterms:W3CDTF">2010-05-13T00:04:47Z</dcterms:created>
  <dcterms:modified xsi:type="dcterms:W3CDTF">2010-06-03T11:57:15Z</dcterms:modified>
</cp:coreProperties>
</file>